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2"/>
  </p:notesMasterIdLst>
  <p:handoutMasterIdLst>
    <p:handoutMasterId r:id="rId43"/>
  </p:handoutMasterIdLst>
  <p:sldIdLst>
    <p:sldId id="718" r:id="rId3"/>
    <p:sldId id="432" r:id="rId4"/>
    <p:sldId id="477" r:id="rId5"/>
    <p:sldId id="723" r:id="rId6"/>
    <p:sldId id="831" r:id="rId7"/>
    <p:sldId id="829" r:id="rId8"/>
    <p:sldId id="1241" r:id="rId9"/>
    <p:sldId id="835" r:id="rId10"/>
    <p:sldId id="459" r:id="rId11"/>
    <p:sldId id="1242" r:id="rId12"/>
    <p:sldId id="834" r:id="rId13"/>
    <p:sldId id="895" r:id="rId14"/>
    <p:sldId id="777" r:id="rId15"/>
    <p:sldId id="363" r:id="rId16"/>
    <p:sldId id="896" r:id="rId17"/>
    <p:sldId id="897" r:id="rId18"/>
    <p:sldId id="697" r:id="rId19"/>
    <p:sldId id="1243" r:id="rId20"/>
    <p:sldId id="1244" r:id="rId21"/>
    <p:sldId id="898" r:id="rId22"/>
    <p:sldId id="906" r:id="rId23"/>
    <p:sldId id="905" r:id="rId24"/>
    <p:sldId id="1105" r:id="rId25"/>
    <p:sldId id="907" r:id="rId26"/>
    <p:sldId id="908" r:id="rId27"/>
    <p:sldId id="903" r:id="rId28"/>
    <p:sldId id="899" r:id="rId29"/>
    <p:sldId id="937" r:id="rId30"/>
    <p:sldId id="1106" r:id="rId31"/>
    <p:sldId id="480" r:id="rId32"/>
    <p:sldId id="501" r:id="rId33"/>
    <p:sldId id="900" r:id="rId34"/>
    <p:sldId id="940" r:id="rId35"/>
    <p:sldId id="941" r:id="rId36"/>
    <p:sldId id="611" r:id="rId37"/>
    <p:sldId id="943" r:id="rId38"/>
    <p:sldId id="945" r:id="rId39"/>
    <p:sldId id="1239" r:id="rId40"/>
    <p:sldId id="452" r:id="rId41"/>
  </p:sldIdLst>
  <p:sldSz cx="9144000" cy="6858000" type="screen4x3"/>
  <p:notesSz cx="6858000" cy="9144000"/>
  <p:defaultTextStyle>
    <a:defPPr>
      <a:defRPr lang="zh-CN"/>
    </a:defPPr>
    <a:lvl1pPr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5pPr>
    <a:lvl6pPr marL="2286000" algn="l" defTabSz="914400" rtl="0" eaLnBrk="1" latinLnBrk="0" hangingPunct="1">
      <a:defRPr sz="1300" kern="1200">
        <a:solidFill>
          <a:schemeClr val="tx1"/>
        </a:solidFill>
        <a:latin typeface="Calibri Light" pitchFamily="34" charset="0"/>
        <a:ea typeface="微软雅黑 Light" pitchFamily="34" charset="-122"/>
        <a:cs typeface="+mn-cs"/>
      </a:defRPr>
    </a:lvl6pPr>
    <a:lvl7pPr marL="2743200" algn="l" defTabSz="914400" rtl="0" eaLnBrk="1" latinLnBrk="0" hangingPunct="1">
      <a:defRPr sz="1300" kern="1200">
        <a:solidFill>
          <a:schemeClr val="tx1"/>
        </a:solidFill>
        <a:latin typeface="Calibri Light" pitchFamily="34" charset="0"/>
        <a:ea typeface="微软雅黑 Light" pitchFamily="34" charset="-122"/>
        <a:cs typeface="+mn-cs"/>
      </a:defRPr>
    </a:lvl7pPr>
    <a:lvl8pPr marL="3200400" algn="l" defTabSz="914400" rtl="0" eaLnBrk="1" latinLnBrk="0" hangingPunct="1">
      <a:defRPr sz="1300" kern="1200">
        <a:solidFill>
          <a:schemeClr val="tx1"/>
        </a:solidFill>
        <a:latin typeface="Calibri Light" pitchFamily="34" charset="0"/>
        <a:ea typeface="微软雅黑 Light" pitchFamily="34" charset="-122"/>
        <a:cs typeface="+mn-cs"/>
      </a:defRPr>
    </a:lvl8pPr>
    <a:lvl9pPr marL="3657600" algn="l" defTabSz="914400" rtl="0" eaLnBrk="1" latinLnBrk="0" hangingPunct="1">
      <a:defRPr sz="1300" kern="1200">
        <a:solidFill>
          <a:schemeClr val="tx1"/>
        </a:solidFill>
        <a:latin typeface="Calibri Light" pitchFamily="34" charset="0"/>
        <a:ea typeface="微软雅黑 Light"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1B9"/>
    <a:srgbClr val="FF5916"/>
    <a:srgbClr val="BD4321"/>
    <a:srgbClr val="F2591C"/>
    <a:srgbClr val="3E85AA"/>
    <a:srgbClr val="4088AD"/>
    <a:srgbClr val="FE5819"/>
    <a:srgbClr val="F95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303" autoAdjust="0"/>
  </p:normalViewPr>
  <p:slideViewPr>
    <p:cSldViewPr>
      <p:cViewPr>
        <p:scale>
          <a:sx n="70" d="100"/>
          <a:sy n="70" d="100"/>
        </p:scale>
        <p:origin x="-1374" y="-750"/>
      </p:cViewPr>
      <p:guideLst>
        <p:guide orient="horz" pos="4084"/>
        <p:guide orient="horz" pos="5"/>
        <p:guide orient="horz" pos="2894"/>
        <p:guide pos="164"/>
        <p:guide pos="2876"/>
        <p:guide pos="5457"/>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B75F5A83-F21A-484D-A73C-C859D38C65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xmlns="" id="{EFABA69F-F890-4669-B96F-D33918C6F5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Calibri Light" pitchFamily="34" charset="0"/>
                <a:ea typeface="微软雅黑 Light" pitchFamily="34" charset="-122"/>
              </a:defRPr>
            </a:lvl1pPr>
          </a:lstStyle>
          <a:p>
            <a:pPr>
              <a:defRPr/>
            </a:pPr>
            <a:endParaRPr lang="zh-CN" altLang="en-US"/>
          </a:p>
        </p:txBody>
      </p:sp>
      <p:sp>
        <p:nvSpPr>
          <p:cNvPr id="4" name="页脚占位符 3">
            <a:extLst>
              <a:ext uri="{FF2B5EF4-FFF2-40B4-BE49-F238E27FC236}">
                <a16:creationId xmlns:a16="http://schemas.microsoft.com/office/drawing/2014/main" xmlns="" id="{FE8C2687-4BC9-4C41-8279-411A98EA0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5" name="灯片编号占位符 4">
            <a:extLst>
              <a:ext uri="{FF2B5EF4-FFF2-40B4-BE49-F238E27FC236}">
                <a16:creationId xmlns:a16="http://schemas.microsoft.com/office/drawing/2014/main" xmlns="" id="{C1C30919-4729-4210-B920-4680C1F3C3E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a:solidFill>
                  <a:srgbClr val="898989"/>
                </a:solidFill>
                <a:ea typeface="微软雅黑" pitchFamily="34" charset="-122"/>
              </a:defRPr>
            </a:lvl1pPr>
          </a:lstStyle>
          <a:p>
            <a:fld id="{18FBE7C9-69AB-4D1B-B4B0-556063D8182B}" type="slidenum">
              <a:rPr altLang="en-US"/>
              <a:pPr/>
              <a:t>‹#›</a:t>
            </a:fld>
            <a:endParaRPr lang="zh-CN" altLang="en-US"/>
          </a:p>
        </p:txBody>
      </p:sp>
    </p:spTree>
    <p:extLst>
      <p:ext uri="{BB962C8B-B14F-4D97-AF65-F5344CB8AC3E}">
        <p14:creationId xmlns:p14="http://schemas.microsoft.com/office/powerpoint/2010/main" val="320297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420F109C-D54C-4E37-9722-39F57F4731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xmlns="" id="{EF627DEE-3A3F-4676-991B-A7DE01B3F7D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Calibri Light" pitchFamily="34" charset="0"/>
                <a:ea typeface="微软雅黑 Light" pitchFamily="34" charset="-122"/>
              </a:defRPr>
            </a:lvl1pPr>
          </a:lstStyle>
          <a:p>
            <a:pPr>
              <a:defRPr/>
            </a:pPr>
            <a:endParaRPr lang="zh-CN" altLang="en-US"/>
          </a:p>
        </p:txBody>
      </p:sp>
      <p:sp>
        <p:nvSpPr>
          <p:cNvPr id="27652" name="幻灯片图像占位符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p:spPr>
      </p:sp>
      <p:sp>
        <p:nvSpPr>
          <p:cNvPr id="9221" name="备注占位符 4">
            <a:extLst>
              <a:ext uri="{FF2B5EF4-FFF2-40B4-BE49-F238E27FC236}">
                <a16:creationId xmlns:a16="http://schemas.microsoft.com/office/drawing/2014/main" xmlns="" id="{32525EFF-BE97-4197-8CAC-151397FB7B14}"/>
              </a:ext>
            </a:extLst>
          </p:cNvPr>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xmlns="" id="{8880C7CC-02E0-44E5-8733-C5D04920CCD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xmlns="" id="{DC79854B-95CF-421C-A7BC-64601834CF0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a:latin typeface="Calibri" pitchFamily="34" charset="0"/>
                <a:ea typeface="宋体" pitchFamily="2" charset="-122"/>
              </a:defRPr>
            </a:lvl1pPr>
          </a:lstStyle>
          <a:p>
            <a:fld id="{462D2560-222F-42F4-8BAB-2447728CEAAA}" type="slidenum">
              <a:rPr altLang="en-US"/>
              <a:pPr/>
              <a:t>‹#›</a:t>
            </a:fld>
            <a:endParaRPr lang="zh-CN" altLang="en-US"/>
          </a:p>
        </p:txBody>
      </p:sp>
    </p:spTree>
    <p:extLst>
      <p:ext uri="{BB962C8B-B14F-4D97-AF65-F5344CB8AC3E}">
        <p14:creationId xmlns:p14="http://schemas.microsoft.com/office/powerpoint/2010/main" val="401376536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a:ln>
            <a:miter lim="800000"/>
          </a:ln>
        </p:spPr>
      </p:sp>
      <p:sp>
        <p:nvSpPr>
          <p:cNvPr id="36867"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36868" name="灯片编号占位符 3"/>
          <p:cNvSpPr>
            <a:spLocks noGrp="1" noChangeArrowheads="1"/>
          </p:cNvSpPr>
          <p:nvPr>
            <p:ph type="sldNum" sz="quarter" idx="5"/>
          </p:nvPr>
        </p:nvSpPr>
        <p:spPr bwMode="auto">
          <a:noFill/>
          <a:ln>
            <a:miter lim="800000"/>
            <a:headEnd/>
            <a:tailEnd/>
          </a:ln>
        </p:spPr>
        <p:txBody>
          <a:bodyPr/>
          <a:lstStyle/>
          <a:p>
            <a:fld id="{DF1F09C3-CDF4-4DAE-81E6-7242EE6BA86E}" type="slidenum">
              <a:rPr altLang="en-US">
                <a:ea typeface="微软雅黑 Light" pitchFamily="34" charset="-122"/>
              </a:rPr>
              <a:pPr/>
              <a:t>3</a:t>
            </a:fld>
            <a:endParaRPr lang="zh-CN" altLang="en-US">
              <a:ea typeface="微软雅黑 Light"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idx="4294967295"/>
          </p:nvPr>
        </p:nvSpPr>
        <p:spPr>
          <a:ln>
            <a:miter lim="800000"/>
          </a:ln>
        </p:spPr>
      </p:sp>
      <p:sp>
        <p:nvSpPr>
          <p:cNvPr id="60419"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60420" name="Slide Number Placeholder 6"/>
          <p:cNvSpPr>
            <a:spLocks noGrp="1" noChangeArrowheads="1"/>
          </p:cNvSpPr>
          <p:nvPr>
            <p:ph type="sldNum" sz="quarter" idx="5"/>
          </p:nvPr>
        </p:nvSpPr>
        <p:spPr bwMode="auto">
          <a:noFill/>
          <a:ln>
            <a:miter lim="800000"/>
            <a:headEnd/>
            <a:tailEnd/>
          </a:ln>
        </p:spPr>
        <p:txBody>
          <a:bodyPr/>
          <a:lstStyle/>
          <a:p>
            <a:pPr defTabSz="914400"/>
            <a:fld id="{EE16C5F0-8A6A-4D4F-AA7C-285C4AD948CC}" type="slidenum">
              <a:rPr altLang="zh-CN" sz="1800">
                <a:solidFill>
                  <a:srgbClr val="000000"/>
                </a:solidFill>
                <a:latin typeface="Segoe UI" pitchFamily="34" charset="0"/>
              </a:rPr>
              <a:pPr defTabSz="914400"/>
              <a:t>16</a:t>
            </a:fld>
            <a:endParaRPr lang="zh-CN" altLang="zh-CN" sz="1800">
              <a:solidFill>
                <a:srgbClr val="000000"/>
              </a:solidFill>
              <a:latin typeface="Segoe U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idx="4294967295"/>
          </p:nvPr>
        </p:nvSpPr>
        <p:spPr>
          <a:ln>
            <a:miter lim="800000"/>
          </a:ln>
        </p:spPr>
      </p:sp>
      <p:sp>
        <p:nvSpPr>
          <p:cNvPr id="64515"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64516" name="Slide Number Placeholder 6"/>
          <p:cNvSpPr>
            <a:spLocks noGrp="1" noChangeArrowheads="1"/>
          </p:cNvSpPr>
          <p:nvPr>
            <p:ph type="sldNum" sz="quarter" idx="5"/>
          </p:nvPr>
        </p:nvSpPr>
        <p:spPr bwMode="auto">
          <a:noFill/>
          <a:ln>
            <a:miter lim="800000"/>
            <a:headEnd/>
            <a:tailEnd/>
          </a:ln>
        </p:spPr>
        <p:txBody>
          <a:bodyPr/>
          <a:lstStyle/>
          <a:p>
            <a:pPr defTabSz="914400"/>
            <a:fld id="{9BF40B64-010B-4043-AB47-BD70DBDD3A5C}" type="slidenum">
              <a:rPr altLang="zh-CN" sz="1800">
                <a:solidFill>
                  <a:srgbClr val="000000"/>
                </a:solidFill>
                <a:latin typeface="Segoe UI" pitchFamily="34" charset="0"/>
              </a:rPr>
              <a:pPr defTabSz="914400"/>
              <a:t>20</a:t>
            </a:fld>
            <a:endParaRPr lang="zh-CN" altLang="zh-CN" sz="1800">
              <a:solidFill>
                <a:srgbClr val="000000"/>
              </a:solidFill>
              <a:latin typeface="Segoe U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idx="4294967295"/>
          </p:nvPr>
        </p:nvSpPr>
        <p:spPr>
          <a:ln>
            <a:miter lim="800000"/>
          </a:ln>
        </p:spPr>
      </p:sp>
      <p:sp>
        <p:nvSpPr>
          <p:cNvPr id="74755"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74756" name="Slide Number Placeholder 6"/>
          <p:cNvSpPr>
            <a:spLocks noGrp="1" noChangeArrowheads="1"/>
          </p:cNvSpPr>
          <p:nvPr>
            <p:ph type="sldNum" sz="quarter" idx="5"/>
          </p:nvPr>
        </p:nvSpPr>
        <p:spPr bwMode="auto">
          <a:noFill/>
          <a:ln>
            <a:miter lim="800000"/>
            <a:headEnd/>
            <a:tailEnd/>
          </a:ln>
        </p:spPr>
        <p:txBody>
          <a:bodyPr/>
          <a:lstStyle/>
          <a:p>
            <a:pPr defTabSz="914400"/>
            <a:fld id="{B368581F-218D-4EAF-97D5-04A9643791C3}" type="slidenum">
              <a:rPr altLang="zh-CN" sz="1800">
                <a:solidFill>
                  <a:srgbClr val="000000"/>
                </a:solidFill>
                <a:latin typeface="Segoe UI" pitchFamily="34" charset="0"/>
              </a:rPr>
              <a:pPr defTabSz="914400"/>
              <a:t>27</a:t>
            </a:fld>
            <a:endParaRPr lang="zh-CN" altLang="zh-CN" sz="1800">
              <a:solidFill>
                <a:srgbClr val="000000"/>
              </a:solidFill>
              <a:latin typeface="Segoe U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idx="4294967295"/>
          </p:nvPr>
        </p:nvSpPr>
        <p:spPr>
          <a:ln>
            <a:miter lim="800000"/>
          </a:ln>
        </p:spPr>
      </p:sp>
      <p:sp>
        <p:nvSpPr>
          <p:cNvPr id="78851"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78852" name="灯片编号占位符 3"/>
          <p:cNvSpPr>
            <a:spLocks noGrp="1" noChangeArrowheads="1"/>
          </p:cNvSpPr>
          <p:nvPr>
            <p:ph type="sldNum" sz="quarter" idx="5"/>
          </p:nvPr>
        </p:nvSpPr>
        <p:spPr bwMode="auto">
          <a:noFill/>
          <a:ln>
            <a:miter lim="800000"/>
            <a:headEnd/>
            <a:tailEnd/>
          </a:ln>
        </p:spPr>
        <p:txBody>
          <a:bodyPr/>
          <a:lstStyle/>
          <a:p>
            <a:fld id="{ABF0B9DC-37BD-4F77-9684-ACA57FE07CD9}" type="slidenum">
              <a:rPr altLang="en-US"/>
              <a:pPr/>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idx="4294967295"/>
          </p:nvPr>
        </p:nvSpPr>
        <p:spPr>
          <a:ln>
            <a:miter lim="800000"/>
          </a:ln>
        </p:spPr>
      </p:sp>
      <p:sp>
        <p:nvSpPr>
          <p:cNvPr id="83971"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83972" name="Slide Number Placeholder 6"/>
          <p:cNvSpPr>
            <a:spLocks noGrp="1" noChangeArrowheads="1"/>
          </p:cNvSpPr>
          <p:nvPr>
            <p:ph type="sldNum" sz="quarter" idx="5"/>
          </p:nvPr>
        </p:nvSpPr>
        <p:spPr bwMode="auto">
          <a:noFill/>
          <a:ln>
            <a:miter lim="800000"/>
            <a:headEnd/>
            <a:tailEnd/>
          </a:ln>
        </p:spPr>
        <p:txBody>
          <a:bodyPr/>
          <a:lstStyle/>
          <a:p>
            <a:pPr defTabSz="914400"/>
            <a:fld id="{D89B5600-8A73-4E33-BCEA-9443C6564DF7}" type="slidenum">
              <a:rPr altLang="zh-CN" sz="1800">
                <a:solidFill>
                  <a:srgbClr val="000000"/>
                </a:solidFill>
                <a:latin typeface="Segoe UI" pitchFamily="34" charset="0"/>
              </a:rPr>
              <a:pPr defTabSz="914400"/>
              <a:t>32</a:t>
            </a:fld>
            <a:endParaRPr lang="zh-CN" altLang="zh-CN" sz="1800">
              <a:solidFill>
                <a:srgbClr val="000000"/>
              </a:solidFill>
              <a:latin typeface="Segoe U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ChangeArrowheads="1" noTextEdit="1"/>
          </p:cNvSpPr>
          <p:nvPr>
            <p:ph type="sldImg" idx="4294967295"/>
          </p:nvPr>
        </p:nvSpPr>
        <p:spPr>
          <a:ln>
            <a:miter lim="800000"/>
          </a:ln>
        </p:spPr>
      </p:sp>
      <p:sp>
        <p:nvSpPr>
          <p:cNvPr id="87043"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7044" name="灯片编号占位符 3"/>
          <p:cNvSpPr>
            <a:spLocks noGrp="1" noChangeArrowheads="1"/>
          </p:cNvSpPr>
          <p:nvPr>
            <p:ph type="sldNum" sz="quarter" idx="5"/>
          </p:nvPr>
        </p:nvSpPr>
        <p:spPr bwMode="auto">
          <a:noFill/>
          <a:ln>
            <a:miter lim="800000"/>
            <a:headEnd/>
            <a:tailEnd/>
          </a:ln>
        </p:spPr>
        <p:txBody>
          <a:bodyPr/>
          <a:lstStyle/>
          <a:p>
            <a:fld id="{A2970AAD-ED60-4102-8027-AE69F376D90D}" type="slidenum">
              <a:rPr altLang="en-US">
                <a:solidFill>
                  <a:srgbClr val="000000"/>
                </a:solidFill>
                <a:ea typeface="微软雅黑 Light" pitchFamily="34" charset="-122"/>
              </a:rPr>
              <a:pPr/>
              <a:t>33</a:t>
            </a:fld>
            <a:endParaRPr lang="zh-CN" altLang="en-US">
              <a:solidFill>
                <a:srgbClr val="000000"/>
              </a:solidFill>
              <a:ea typeface="微软雅黑 Light"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a:ln>
            <a:miter lim="800000"/>
          </a:ln>
        </p:spPr>
      </p:sp>
      <p:sp>
        <p:nvSpPr>
          <p:cNvPr id="92163"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92164" name="灯片编号占位符 3"/>
          <p:cNvSpPr>
            <a:spLocks noGrp="1" noChangeArrowheads="1"/>
          </p:cNvSpPr>
          <p:nvPr>
            <p:ph type="sldNum" sz="quarter" idx="5"/>
          </p:nvPr>
        </p:nvSpPr>
        <p:spPr bwMode="auto">
          <a:noFill/>
          <a:ln>
            <a:miter lim="800000"/>
            <a:headEnd/>
            <a:tailEnd/>
          </a:ln>
        </p:spPr>
        <p:txBody>
          <a:bodyPr/>
          <a:lstStyle/>
          <a:p>
            <a:fld id="{2A38EC4A-B342-4CA5-824E-4446B6145D7A}" type="slidenum">
              <a:rPr altLang="en-US"/>
              <a:pPr/>
              <a:t>37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ChangeArrowheads="1" noTextEdit="1"/>
          </p:cNvSpPr>
          <p:nvPr>
            <p:ph type="sldImg" idx="4294967295"/>
          </p:nvPr>
        </p:nvSpPr>
        <p:spPr>
          <a:ln>
            <a:miter lim="800000"/>
          </a:ln>
        </p:spPr>
      </p:sp>
      <p:sp>
        <p:nvSpPr>
          <p:cNvPr id="94211"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94212" name="灯片编号占位符 3"/>
          <p:cNvSpPr>
            <a:spLocks noGrp="1" noChangeArrowheads="1"/>
          </p:cNvSpPr>
          <p:nvPr>
            <p:ph type="sldNum" sz="quarter" idx="5"/>
          </p:nvPr>
        </p:nvSpPr>
        <p:spPr bwMode="auto">
          <a:noFill/>
          <a:ln>
            <a:miter lim="800000"/>
            <a:headEnd/>
            <a:tailEnd/>
          </a:ln>
        </p:spPr>
        <p:txBody>
          <a:bodyPr/>
          <a:lstStyle/>
          <a:p>
            <a:fld id="{68232F87-F41C-4FC8-BC26-B6FA56641E37}" type="slidenum">
              <a:rPr altLang="en-US"/>
              <a:pPr/>
              <a:t>38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ChangeArrowheads="1" noTextEdit="1"/>
          </p:cNvSpPr>
          <p:nvPr>
            <p:ph type="sldImg" idx="4294967295"/>
          </p:nvPr>
        </p:nvSpPr>
        <p:spPr>
          <a:ln>
            <a:miter lim="800000"/>
          </a:ln>
        </p:spPr>
      </p:sp>
      <p:sp>
        <p:nvSpPr>
          <p:cNvPr id="116739"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116740" name="灯片编号占位符 3"/>
          <p:cNvSpPr>
            <a:spLocks noGrp="1" noChangeArrowheads="1"/>
          </p:cNvSpPr>
          <p:nvPr>
            <p:ph type="sldNum" sz="quarter" idx="5"/>
          </p:nvPr>
        </p:nvSpPr>
        <p:spPr bwMode="auto">
          <a:noFill/>
          <a:ln>
            <a:miter lim="800000"/>
            <a:headEnd/>
            <a:tailEnd/>
          </a:ln>
        </p:spPr>
        <p:txBody>
          <a:bodyPr/>
          <a:lstStyle/>
          <a:p>
            <a:fld id="{EDB08D75-0219-46CD-AAE7-C6DF4CDEA43F}" type="slidenum">
              <a:rPr altLang="en-US">
                <a:ea typeface="微软雅黑 Light" pitchFamily="34" charset="-122"/>
              </a:rPr>
              <a:pPr/>
              <a:t>39</a:t>
            </a:fld>
            <a:endParaRPr lang="zh-CN" altLang="en-US">
              <a:ea typeface="微软雅黑 Light"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idx="4294967295"/>
          </p:nvPr>
        </p:nvSpPr>
        <p:spPr>
          <a:ln>
            <a:miter lim="800000"/>
          </a:ln>
        </p:spPr>
      </p:sp>
      <p:sp>
        <p:nvSpPr>
          <p:cNvPr id="39939"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5" name="Footer Placeholder 4">
            <a:extLst>
              <a:ext uri="{FF2B5EF4-FFF2-40B4-BE49-F238E27FC236}">
                <a16:creationId xmlns:a16="http://schemas.microsoft.com/office/drawing/2014/main" xmlns="" id="{BB4D6D7B-78FC-48A5-8118-C14E4365452A}"/>
              </a:ext>
            </a:extLst>
          </p:cNvPr>
          <p:cNvSpPr>
            <a:spLocks noGrp="1"/>
          </p:cNvSpPr>
          <p:nvPr>
            <p:ph type="ftr" sz="quarter" idx="4"/>
          </p:nvPr>
        </p:nvSpPr>
        <p:spPr>
          <a:xfrm>
            <a:off x="0" y="8685198"/>
            <a:ext cx="2971800" cy="458802"/>
          </a:xfrm>
        </p:spPr>
        <p:txBody>
          <a:bodyPr/>
          <a:lstStyle/>
          <a:p>
            <a:pPr defTabSz="913765" eaLnBrk="0" hangingPunct="0">
              <a:spcBef>
                <a:spcPts val="0"/>
              </a:spcBef>
              <a:spcAft>
                <a:spcPts val="0"/>
              </a:spcAft>
              <a:buFontTx/>
              <a:buNone/>
              <a:defRPr/>
            </a:pPr>
            <a:r>
              <a:rPr lang="en-US" sz="400" kern="0">
                <a:gradFill>
                  <a:gsLst>
                    <a:gs pos="0">
                      <a:prstClr val="black"/>
                    </a:gs>
                    <a:gs pos="100000">
                      <a:prstClr val="black"/>
                    </a:gs>
                  </a:gsLst>
                  <a:lin ang="5400000" scaled="0"/>
                </a:gradFill>
                <a:latin typeface="Segoe UI" panose="020B0502040204020203" pitchFamily="34" charset="0"/>
                <a:ea typeface="Segoe UI" panose="020B0502040204020203" pitchFamily="34" charset="0"/>
                <a:cs typeface="Segoe UI" panose="020B0502040204020203" pitchFamily="34" charset="0"/>
                <a:sym typeface="+mn-ea"/>
              </a:rPr>
              <a:t>© 2014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xmlns="" id="{E5D02ADF-CB40-4968-A6EF-C251BBEB5B39}"/>
              </a:ext>
            </a:extLst>
          </p:cNvPr>
          <p:cNvSpPr>
            <a:spLocks noGrp="1"/>
          </p:cNvSpPr>
          <p:nvPr>
            <p:ph type="dt" sz="quarter" idx="1"/>
          </p:nvPr>
        </p:nvSpPr>
        <p:spPr/>
        <p:txBody>
          <a:bodyPr/>
          <a:lstStyle/>
          <a:p>
            <a:pPr defTabSz="914400">
              <a:spcBef>
                <a:spcPts val="0"/>
              </a:spcBef>
              <a:spcAft>
                <a:spcPts val="0"/>
              </a:spcAft>
              <a:buFontTx/>
              <a:buNone/>
              <a:defRPr/>
            </a:pPr>
            <a:fld id="{90EC29EE-A8AD-4CE0-9C0B-116E0D4D7533}" type="datetime8">
              <a:rPr lang="en-US" sz="1800" kern="0">
                <a:solidFill>
                  <a:sysClr val="windowText" lastClr="000000"/>
                </a:solidFill>
                <a:sym typeface="+mn-ea"/>
              </a:rPr>
              <a:pPr defTabSz="914400">
                <a:spcBef>
                  <a:spcPts val="0"/>
                </a:spcBef>
                <a:spcAft>
                  <a:spcPts val="0"/>
                </a:spcAft>
                <a:buFontTx/>
                <a:buNone/>
                <a:defRPr/>
              </a:pPr>
              <a:t>4/20/2018 1:50 PM</a:t>
            </a:fld>
            <a:endParaRPr lang="en-US" sz="1800" kern="0">
              <a:solidFill>
                <a:sysClr val="windowText" lastClr="000000"/>
              </a:solidFill>
              <a:sym typeface="+mn-ea"/>
            </a:endParaRPr>
          </a:p>
        </p:txBody>
      </p:sp>
      <p:sp>
        <p:nvSpPr>
          <p:cNvPr id="39942" name="Slide Number Placeholder 6"/>
          <p:cNvSpPr>
            <a:spLocks noGrp="1" noChangeArrowheads="1"/>
          </p:cNvSpPr>
          <p:nvPr>
            <p:ph type="sldNum" sz="quarter" idx="5"/>
          </p:nvPr>
        </p:nvSpPr>
        <p:spPr bwMode="auto">
          <a:noFill/>
          <a:ln>
            <a:miter lim="800000"/>
            <a:headEnd/>
            <a:tailEnd/>
          </a:ln>
        </p:spPr>
        <p:txBody>
          <a:bodyPr/>
          <a:lstStyle/>
          <a:p>
            <a:pPr defTabSz="914400"/>
            <a:fld id="{2A807FBB-1E61-4FD8-8793-5B1CBC878627}" type="slidenum">
              <a:rPr altLang="zh-CN" sz="1800">
                <a:solidFill>
                  <a:srgbClr val="000000"/>
                </a:solidFill>
              </a:rPr>
              <a:pPr defTabSz="914400"/>
              <a:t>5</a:t>
            </a:fld>
            <a:endParaRPr lang="zh-CN" altLang="zh-CN" sz="18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idx="4294967295"/>
          </p:nvPr>
        </p:nvSpPr>
        <p:spPr>
          <a:ln>
            <a:miter lim="800000"/>
          </a:ln>
        </p:spPr>
      </p:sp>
      <p:sp>
        <p:nvSpPr>
          <p:cNvPr id="43011"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43012" name="Slide Number Placeholder 3"/>
          <p:cNvSpPr>
            <a:spLocks noGrp="1" noChangeArrowheads="1"/>
          </p:cNvSpPr>
          <p:nvPr>
            <p:ph type="sldNum" sz="quarter" idx="5"/>
          </p:nvPr>
        </p:nvSpPr>
        <p:spPr bwMode="auto">
          <a:noFill/>
          <a:ln>
            <a:miter lim="800000"/>
            <a:headEnd/>
            <a:tailEnd/>
          </a:ln>
        </p:spPr>
        <p:txBody>
          <a:bodyPr/>
          <a:lstStyle/>
          <a:p>
            <a:pPr defTabSz="931863"/>
            <a:fld id="{954CA038-37C6-4AEE-9975-8342F70EB889}" type="slidenum">
              <a:rPr altLang="zh-CN">
                <a:solidFill>
                  <a:srgbClr val="000000"/>
                </a:solidFill>
                <a:latin typeface="Segoe UI" pitchFamily="34" charset="0"/>
              </a:rPr>
              <a:pPr defTabSz="931863"/>
              <a:t>8</a:t>
            </a:fld>
            <a:endParaRPr lang="zh-CN" altLang="zh-CN">
              <a:solidFill>
                <a:srgbClr val="000000"/>
              </a:solidFill>
              <a:latin typeface="Segoe U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a:ln>
            <a:miter lim="800000"/>
          </a:ln>
        </p:spPr>
      </p:sp>
      <p:sp>
        <p:nvSpPr>
          <p:cNvPr id="45059"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45060" name="灯片编号占位符 3"/>
          <p:cNvSpPr>
            <a:spLocks noGrp="1" noChangeArrowheads="1"/>
          </p:cNvSpPr>
          <p:nvPr>
            <p:ph type="sldNum" sz="quarter" idx="5"/>
          </p:nvPr>
        </p:nvSpPr>
        <p:spPr bwMode="auto">
          <a:noFill/>
          <a:ln>
            <a:miter lim="800000"/>
            <a:headEnd/>
            <a:tailEnd/>
          </a:ln>
        </p:spPr>
        <p:txBody>
          <a:bodyPr/>
          <a:lstStyle/>
          <a:p>
            <a:fld id="{C73BAAAF-9947-4F12-8E49-5EF80DB9AF2F}" type="slidenum">
              <a:rPr altLang="en-US"/>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idx="4294967295"/>
          </p:nvPr>
        </p:nvSpPr>
        <p:spPr>
          <a:ln>
            <a:miter lim="800000"/>
          </a:ln>
        </p:spPr>
      </p:sp>
      <p:sp>
        <p:nvSpPr>
          <p:cNvPr id="49155" name="Notes Placeholder 2"/>
          <p:cNvSpPr>
            <a:spLocks noGrp="1" noChangeArrowheads="1"/>
          </p:cNvSpPr>
          <p:nvPr>
            <p:ph type="body" idx="4294967295"/>
          </p:nvPr>
        </p:nvSpPr>
        <p:spPr/>
        <p:txBody>
          <a:bodyPr>
            <a:prstTxWarp prst="textNoShape">
              <a:avLst/>
            </a:prstTxWarp>
          </a:bodyPr>
          <a:lstStyle/>
          <a:p>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52228" name="灯片编号占位符 3"/>
          <p:cNvSpPr>
            <a:spLocks noGrp="1" noChangeArrowheads="1"/>
          </p:cNvSpPr>
          <p:nvPr>
            <p:ph type="sldNum" sz="quarter" idx="5"/>
          </p:nvPr>
        </p:nvSpPr>
        <p:spPr bwMode="auto">
          <a:noFill/>
          <a:ln>
            <a:miter lim="800000"/>
            <a:headEnd/>
            <a:tailEnd/>
          </a:ln>
        </p:spPr>
        <p:txBody>
          <a:bodyPr/>
          <a:lstStyle/>
          <a:p>
            <a:fld id="{07181E52-1FC1-467B-B431-1ED53BB98B43}" type="slidenum">
              <a:rPr altLang="en-US">
                <a:solidFill>
                  <a:srgbClr val="000000"/>
                </a:solidFill>
                <a:ea typeface="微软雅黑 Light" pitchFamily="34" charset="-122"/>
              </a:rPr>
              <a:pPr/>
              <a:t>12</a:t>
            </a:fld>
            <a:endParaRPr lang="zh-CN" altLang="en-US">
              <a:solidFill>
                <a:srgbClr val="000000"/>
              </a:solidFill>
              <a:ea typeface="微软雅黑 Light"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idx="4294967295"/>
          </p:nvPr>
        </p:nvSpPr>
        <p:spPr>
          <a:ln>
            <a:miter lim="800000"/>
          </a:ln>
        </p:spPr>
      </p:sp>
      <p:sp>
        <p:nvSpPr>
          <p:cNvPr id="54275"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5" name="Footer Placeholder 4">
            <a:extLst>
              <a:ext uri="{FF2B5EF4-FFF2-40B4-BE49-F238E27FC236}">
                <a16:creationId xmlns:a16="http://schemas.microsoft.com/office/drawing/2014/main" xmlns="" id="{B7DB533E-2F12-436C-9ABD-7C315F85FAFF}"/>
              </a:ext>
            </a:extLst>
          </p:cNvPr>
          <p:cNvSpPr>
            <a:spLocks noGrp="1"/>
          </p:cNvSpPr>
          <p:nvPr>
            <p:ph type="ftr" sz="quarter" idx="4"/>
          </p:nvPr>
        </p:nvSpPr>
        <p:spPr>
          <a:xfrm>
            <a:off x="0" y="8685212"/>
            <a:ext cx="2971800" cy="458788"/>
          </a:xfrm>
        </p:spPr>
        <p:txBody>
          <a:bodyPr/>
          <a:lstStyle/>
          <a:p>
            <a:pPr defTabSz="913765" eaLnBrk="0" hangingPunct="0">
              <a:spcBef>
                <a:spcPts val="0"/>
              </a:spcBef>
              <a:spcAft>
                <a:spcPts val="0"/>
              </a:spcAft>
              <a:buFontTx/>
              <a:buNone/>
              <a:defRPr/>
            </a:pPr>
            <a:r>
              <a:rPr lang="en-US" sz="400" kern="0">
                <a:gradFill>
                  <a:gsLst>
                    <a:gs pos="0">
                      <a:prstClr val="black"/>
                    </a:gs>
                    <a:gs pos="100000">
                      <a:prstClr val="black"/>
                    </a:gs>
                  </a:gsLst>
                  <a:lin ang="5400000" scaled="0"/>
                </a:gradFill>
                <a:latin typeface="Segoe UI" panose="020B0502040204020203" pitchFamily="34" charset="0"/>
                <a:ea typeface="Segoe UI" panose="020B0502040204020203" pitchFamily="34" charset="0"/>
                <a:cs typeface="Segoe UI" panose="020B0502040204020203" pitchFamily="34" charset="0"/>
                <a:sym typeface="+mn-ea"/>
              </a:rPr>
              <a:t>© 2012 Microsoft Corporation. All rights reserved. Microsoft, Windows, and other product names are or may be registered trademarks and/or trademarks in the U.S. and/or other countries.</a:t>
            </a:r>
          </a:p>
          <a:p>
            <a:pPr defTabSz="913765" eaLnBrk="0" hangingPunct="0">
              <a:spcBef>
                <a:spcPts val="0"/>
              </a:spcBef>
              <a:spcAft>
                <a:spcPts val="0"/>
              </a:spcAft>
              <a:buFontTx/>
              <a:buNone/>
              <a:defRPr/>
            </a:pPr>
            <a:r>
              <a:rPr lang="en-US" sz="400" kern="0">
                <a:gradFill>
                  <a:gsLst>
                    <a:gs pos="0">
                      <a:prstClr val="black"/>
                    </a:gs>
                    <a:gs pos="100000">
                      <a:prstClr val="black"/>
                    </a:gs>
                  </a:gsLst>
                  <a:lin ang="5400000" scaled="0"/>
                </a:gradFill>
                <a:latin typeface="Segoe UI" panose="020B0502040204020203" pitchFamily="34" charset="0"/>
                <a:ea typeface="Segoe UI" panose="020B0502040204020203" pitchFamily="34" charset="0"/>
                <a:cs typeface="Segoe UI" panose="020B0502040204020203" pitchFamily="34" charset="0"/>
                <a:sym typeface="+mn-ea"/>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xmlns="" id="{15E5AEA9-50DD-4023-8BE8-7B3DD20FA0D2}"/>
              </a:ext>
            </a:extLst>
          </p:cNvPr>
          <p:cNvSpPr>
            <a:spLocks noGrp="1"/>
          </p:cNvSpPr>
          <p:nvPr>
            <p:ph type="dt" sz="quarter" idx="1"/>
          </p:nvPr>
        </p:nvSpPr>
        <p:spPr/>
        <p:txBody>
          <a:bodyPr/>
          <a:lstStyle/>
          <a:p>
            <a:pPr defTabSz="914400">
              <a:spcBef>
                <a:spcPts val="0"/>
              </a:spcBef>
              <a:spcAft>
                <a:spcPts val="0"/>
              </a:spcAft>
              <a:buFontTx/>
              <a:buNone/>
              <a:defRPr/>
            </a:pPr>
            <a:fld id="{AA9E9B31-1533-4D22-99A6-1848812AF66A}" type="datetime1">
              <a:rPr lang="en-US" sz="1800" kern="0">
                <a:solidFill>
                  <a:sysClr val="windowText" lastClr="000000"/>
                </a:solidFill>
                <a:sym typeface="+mn-ea"/>
              </a:rPr>
              <a:pPr defTabSz="914400">
                <a:spcBef>
                  <a:spcPts val="0"/>
                </a:spcBef>
                <a:spcAft>
                  <a:spcPts val="0"/>
                </a:spcAft>
                <a:buFontTx/>
                <a:buNone/>
                <a:defRPr/>
              </a:pPr>
              <a:t>4/20/2018</a:t>
            </a:fld>
            <a:endParaRPr lang="en-US" sz="1800" kern="0">
              <a:solidFill>
                <a:sysClr val="windowText" lastClr="000000"/>
              </a:solidFill>
              <a:sym typeface="+mn-ea"/>
            </a:endParaRPr>
          </a:p>
        </p:txBody>
      </p:sp>
      <p:sp>
        <p:nvSpPr>
          <p:cNvPr id="54278" name="Slide Number Placeholder 6"/>
          <p:cNvSpPr>
            <a:spLocks noGrp="1" noChangeArrowheads="1"/>
          </p:cNvSpPr>
          <p:nvPr>
            <p:ph type="sldNum" sz="quarter" idx="5"/>
          </p:nvPr>
        </p:nvSpPr>
        <p:spPr bwMode="auto">
          <a:noFill/>
          <a:ln>
            <a:miter lim="800000"/>
            <a:headEnd/>
            <a:tailEnd/>
          </a:ln>
        </p:spPr>
        <p:txBody>
          <a:bodyPr/>
          <a:lstStyle/>
          <a:p>
            <a:pPr defTabSz="914400"/>
            <a:fld id="{9B7DFE44-AFAC-4C95-8144-F2957449F144}" type="slidenum">
              <a:rPr altLang="zh-CN" sz="1800">
                <a:solidFill>
                  <a:srgbClr val="000000"/>
                </a:solidFill>
              </a:rPr>
              <a:pPr defTabSz="914400"/>
              <a:t>13</a:t>
            </a:fld>
            <a:endParaRPr lang="zh-CN" altLang="zh-CN" sz="18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56324" name="灯片编号占位符 3"/>
          <p:cNvSpPr>
            <a:spLocks noGrp="1" noChangeArrowheads="1"/>
          </p:cNvSpPr>
          <p:nvPr>
            <p:ph type="sldNum" sz="quarter" idx="5"/>
          </p:nvPr>
        </p:nvSpPr>
        <p:spPr bwMode="auto">
          <a:noFill/>
          <a:ln>
            <a:miter lim="800000"/>
            <a:headEnd/>
            <a:tailEnd/>
          </a:ln>
        </p:spPr>
        <p:txBody>
          <a:bodyPr/>
          <a:lstStyle/>
          <a:p>
            <a:fld id="{A7CC2BDC-EB2D-4595-9D9B-DCB61545CA6A}" type="slidenum">
              <a:rPr altLang="en-US">
                <a:ea typeface="微软雅黑 Light" pitchFamily="34" charset="-122"/>
              </a:rPr>
              <a:pPr/>
              <a:t>14</a:t>
            </a:fld>
            <a:endParaRPr lang="zh-CN" altLang="en-US">
              <a:ea typeface="微软雅黑 Light"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idx="4294967295"/>
          </p:nvPr>
        </p:nvSpPr>
        <p:spPr>
          <a:ln>
            <a:miter lim="800000"/>
          </a:ln>
        </p:spPr>
      </p:sp>
      <p:sp>
        <p:nvSpPr>
          <p:cNvPr id="58371" name="Notes Placeholder 2"/>
          <p:cNvSpPr>
            <a:spLocks noGrp="1" noChangeArrowheads="1"/>
          </p:cNvSpPr>
          <p:nvPr>
            <p:ph type="body" idx="4294967295"/>
          </p:nvPr>
        </p:nvSpPr>
        <p:spPr/>
        <p:txBody>
          <a:bodyPr>
            <a:prstTxWarp prst="textNoShape">
              <a:avLst/>
            </a:prstTxWarp>
          </a:bodyPr>
          <a:lstStyle/>
          <a:p>
            <a:endParaRPr lang="en-US" altLang="zh-CN" smtClean="0"/>
          </a:p>
        </p:txBody>
      </p:sp>
      <p:sp>
        <p:nvSpPr>
          <p:cNvPr id="58372" name="Slide Number Placeholder 6"/>
          <p:cNvSpPr>
            <a:spLocks noGrp="1" noChangeArrowheads="1"/>
          </p:cNvSpPr>
          <p:nvPr>
            <p:ph type="sldNum" sz="quarter" idx="5"/>
          </p:nvPr>
        </p:nvSpPr>
        <p:spPr bwMode="auto">
          <a:noFill/>
          <a:ln>
            <a:miter lim="800000"/>
            <a:headEnd/>
            <a:tailEnd/>
          </a:ln>
        </p:spPr>
        <p:txBody>
          <a:bodyPr/>
          <a:lstStyle/>
          <a:p>
            <a:pPr defTabSz="914400"/>
            <a:fld id="{87F67F02-49C0-4A65-914B-315842DD1F5C}" type="slidenum">
              <a:rPr altLang="zh-CN" sz="1800">
                <a:solidFill>
                  <a:srgbClr val="000000"/>
                </a:solidFill>
                <a:latin typeface="Segoe UI" pitchFamily="34" charset="0"/>
              </a:rPr>
              <a:pPr defTabSz="914400"/>
              <a:t>15</a:t>
            </a:fld>
            <a:endParaRPr lang="zh-CN" altLang="zh-CN" sz="1800">
              <a:solidFill>
                <a:srgbClr val="000000"/>
              </a:solidFill>
              <a:latin typeface="Segoe U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B5922ACC-E705-416B-84B8-EE5E6A701AC4}"/>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3B768B99-BD6A-4AF7-AA00-69F883D96BA5}"/>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73D9831D-8123-41F3-9F2F-973A9FFB7293}"/>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6D17197D-C706-42FC-BDE4-D0F7276EDC85}"/>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532E3DF1-9B3D-4EF1-9EB6-578CDF0AF439}"/>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9273E238-CAB7-4E23-9DF4-E44C56355AE7}"/>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0A7B673C-A64E-461D-B48F-569DBE0D2036}"/>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10E0D697-DB1E-41F2-9E89-D4A0C6868DEE}"/>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subtitle and Content">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E81EC2AE-AC65-4017-B32F-E67AAC21BDD2}"/>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DF16236C-2C44-45FE-A013-4FBC2E0C77E8}"/>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6CC65946-99E0-42EF-BA8D-A24485A2D669}"/>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86EA7A90-7DB3-4852-B2C6-E2996148AA7D}"/>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673FB579-B32D-4C4F-969D-540F7B47ED2F}"/>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EF69FE2B-F387-4885-A10A-473DEACE7F81}"/>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400EC77E-697E-4D4D-8071-03C4E5C5871F}"/>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63818D82-363E-4639-9847-7330FD4405AF}"/>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B6F1ECB5-25E7-48BC-AF7A-CC6249DB168F}"/>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D7E6299D-612A-451F-A343-BBFB7DC54FDD}"/>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EBC84578-E8AE-43AE-BE75-DE1263C46579}"/>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77B17FB1-3922-40A7-A98B-3BF8D8FCE704}"/>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bwMode="auto">
      <p:bgPr>
        <a:solidFill>
          <a:srgbClr val="F8F8F8"/>
        </a:solidFill>
        <a:effectLst/>
      </p:bgPr>
    </p:bg>
    <p:spTree>
      <p:nvGrpSpPr>
        <p:cNvPr id="1" name=""/>
        <p:cNvGrpSpPr/>
        <p:nvPr/>
      </p:nvGrpSpPr>
      <p:grpSpPr>
        <a:xfrm>
          <a:off x="0" y="0"/>
          <a:ext cx="0" cy="0"/>
          <a:chOff x="0" y="0"/>
          <a:chExt cx="0" cy="0"/>
        </a:xfrm>
      </p:grpSpPr>
      <p:grpSp>
        <p:nvGrpSpPr>
          <p:cNvPr id="4" name="组合 18"/>
          <p:cNvGrpSpPr>
            <a:grpSpLocks/>
          </p:cNvGrpSpPr>
          <p:nvPr userDrawn="1"/>
        </p:nvGrpSpPr>
        <p:grpSpPr bwMode="auto">
          <a:xfrm>
            <a:off x="4327525" y="6656388"/>
            <a:ext cx="519113" cy="125412"/>
            <a:chOff x="3510366" y="-2733"/>
            <a:chExt cx="1300959" cy="237042"/>
          </a:xfrm>
        </p:grpSpPr>
        <p:sp>
          <p:nvSpPr>
            <p:cNvPr id="5" name="椭圆 4">
              <a:extLst>
                <a:ext uri="{FF2B5EF4-FFF2-40B4-BE49-F238E27FC236}">
                  <a16:creationId xmlns:a16="http://schemas.microsoft.com/office/drawing/2014/main" xmlns="" id="{16DD2424-2550-457D-8F1A-043FD471C38D}"/>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椭圆 6">
              <a:extLst>
                <a:ext uri="{FF2B5EF4-FFF2-40B4-BE49-F238E27FC236}">
                  <a16:creationId xmlns:a16="http://schemas.microsoft.com/office/drawing/2014/main" xmlns="" id="{F0C5D297-AF7B-4750-87D4-70FA0141EA2B}"/>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81A49B80-8EED-4D8C-8E7E-9A843565ECF1}"/>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9" name="椭圆 8">
              <a:extLst>
                <a:ext uri="{FF2B5EF4-FFF2-40B4-BE49-F238E27FC236}">
                  <a16:creationId xmlns:a16="http://schemas.microsoft.com/office/drawing/2014/main" xmlns="" id="{5E286157-32F0-482C-8A1D-6385D60DE6AE}"/>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 name="Title 1"/>
          <p:cNvSpPr>
            <a:spLocks noGrp="1"/>
          </p:cNvSpPr>
          <p:nvPr>
            <p:ph type="title"/>
          </p:nvPr>
        </p:nvSpPr>
        <p:spPr>
          <a:xfrm>
            <a:off x="201930" y="289511"/>
            <a:ext cx="8741880" cy="899665"/>
          </a:xfrm>
        </p:spPr>
        <p:txBody>
          <a:bodyPr/>
          <a:lstStyle/>
          <a:p>
            <a:r>
              <a:rPr lang="en-US" noProof="1"/>
              <a:t>Click to edit Master title style</a:t>
            </a:r>
          </a:p>
        </p:txBody>
      </p:sp>
      <p:sp>
        <p:nvSpPr>
          <p:cNvPr id="6" name="Text Placeholder 5"/>
          <p:cNvSpPr>
            <a:spLocks noGrp="1"/>
          </p:cNvSpPr>
          <p:nvPr>
            <p:ph type="body" sz="quarter" idx="10"/>
          </p:nvPr>
        </p:nvSpPr>
        <p:spPr>
          <a:xfrm>
            <a:off x="201929" y="1189177"/>
            <a:ext cx="8740142"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470"/>
            </a:lvl2pPr>
            <a:lvl3pPr marL="168275" indent="0">
              <a:buNone/>
              <a:defRPr/>
            </a:lvl3pPr>
            <a:lvl4pPr marL="335915" indent="0">
              <a:buNone/>
              <a:defRPr/>
            </a:lvl4pPr>
            <a:lvl5pPr marL="504190" indent="0">
              <a:buNone/>
              <a:defRPr/>
            </a:lvl5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8000"/>
            </a:lvl1pPr>
          </a:lstStyle>
          <a:p>
            <a:r>
              <a:rPr lang="zh-CN" altLang="en-US" noProof="1"/>
              <a:t>单击此处编辑母版标题样式</a:t>
            </a:r>
          </a:p>
        </p:txBody>
      </p:sp>
      <p:sp>
        <p:nvSpPr>
          <p:cNvPr id="3" name="副标题 2"/>
          <p:cNvSpPr>
            <a:spLocks noGrp="1"/>
          </p:cNvSpPr>
          <p:nvPr>
            <p:ph type="subTitle" idx="1"/>
          </p:nvPr>
        </p:nvSpPr>
        <p:spPr>
          <a:xfrm>
            <a:off x="1143000" y="3602567"/>
            <a:ext cx="6858000" cy="1655233"/>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xmlns="" id="{D0D3BB0A-E22A-41ED-B72B-BAB18995DFB0}"/>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5" name="页脚占位符 4">
            <a:extLst>
              <a:ext uri="{FF2B5EF4-FFF2-40B4-BE49-F238E27FC236}">
                <a16:creationId xmlns:a16="http://schemas.microsoft.com/office/drawing/2014/main" xmlns="" id="{9E16A788-15FE-4CAE-BA11-D6DC1F59D33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9285F9C3-9C3F-459D-8456-0ED18FC077B3}"/>
              </a:ext>
            </a:extLst>
          </p:cNvPr>
          <p:cNvSpPr>
            <a:spLocks noGrp="1"/>
          </p:cNvSpPr>
          <p:nvPr>
            <p:ph type="sldNum" sz="quarter" idx="12"/>
          </p:nvPr>
        </p:nvSpPr>
        <p:spPr/>
        <p:txBody>
          <a:bodyPr/>
          <a:lstStyle>
            <a:lvl1pPr>
              <a:defRPr/>
            </a:lvl1pPr>
          </a:lstStyle>
          <a:p>
            <a:fld id="{74034A9E-6CCE-4452-B845-C0DDDFAC1C7E}" type="slidenum">
              <a:rPr altLang="en-US"/>
              <a:pPr/>
              <a:t>‹#›</a:t>
            </a:fld>
            <a:endParaRPr lang="zh-CN" alt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E7293C7E-2E07-46E2-A1AD-369BEF62B008}"/>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5" name="页脚占位符 4">
            <a:extLst>
              <a:ext uri="{FF2B5EF4-FFF2-40B4-BE49-F238E27FC236}">
                <a16:creationId xmlns:a16="http://schemas.microsoft.com/office/drawing/2014/main" xmlns="" id="{1270FC7D-9C92-4CCE-B3BD-ED09DB40D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4343B8C8-1B87-4A9E-A1A7-F6548959AA41}"/>
              </a:ext>
            </a:extLst>
          </p:cNvPr>
          <p:cNvSpPr>
            <a:spLocks noGrp="1"/>
          </p:cNvSpPr>
          <p:nvPr>
            <p:ph type="sldNum" sz="quarter" idx="12"/>
          </p:nvPr>
        </p:nvSpPr>
        <p:spPr/>
        <p:txBody>
          <a:bodyPr/>
          <a:lstStyle>
            <a:lvl1pPr>
              <a:defRPr/>
            </a:lvl1pPr>
          </a:lstStyle>
          <a:p>
            <a:fld id="{174F6D8E-3999-4C6C-B6F9-51BF408AABB6}" type="slidenum">
              <a:rPr altLang="en-US"/>
              <a:pPr/>
              <a:t>‹#›</a:t>
            </a:fld>
            <a:endParaRPr lang="zh-CN" alt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267"/>
            <a:ext cx="7886700" cy="2853267"/>
          </a:xfrm>
        </p:spPr>
        <p:txBody>
          <a:bodyPr anchor="b"/>
          <a:lstStyle>
            <a:lvl1pPr>
              <a:defRPr sz="8000"/>
            </a:lvl1pPr>
          </a:lstStyle>
          <a:p>
            <a:r>
              <a:rPr lang="zh-CN" altLang="en-US" noProof="1"/>
              <a:t>单击此处编辑母版标题样式</a:t>
            </a:r>
          </a:p>
        </p:txBody>
      </p:sp>
      <p:sp>
        <p:nvSpPr>
          <p:cNvPr id="3" name="文本占位符 2"/>
          <p:cNvSpPr>
            <a:spLocks noGrp="1"/>
          </p:cNvSpPr>
          <p:nvPr>
            <p:ph type="body" idx="1"/>
          </p:nvPr>
        </p:nvSpPr>
        <p:spPr>
          <a:xfrm>
            <a:off x="623888" y="4588933"/>
            <a:ext cx="7886700" cy="1500717"/>
          </a:xfr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xmlns="" id="{4B1D776C-1AD8-4149-86A9-8A63EBED0AB8}"/>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5" name="页脚占位符 4">
            <a:extLst>
              <a:ext uri="{FF2B5EF4-FFF2-40B4-BE49-F238E27FC236}">
                <a16:creationId xmlns:a16="http://schemas.microsoft.com/office/drawing/2014/main" xmlns="" id="{94F5343D-EE05-4FF3-AA8E-90F85DB2ED9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508B7748-37CF-498F-9A98-1582BC892246}"/>
              </a:ext>
            </a:extLst>
          </p:cNvPr>
          <p:cNvSpPr>
            <a:spLocks noGrp="1"/>
          </p:cNvSpPr>
          <p:nvPr>
            <p:ph type="sldNum" sz="quarter" idx="12"/>
          </p:nvPr>
        </p:nvSpPr>
        <p:spPr/>
        <p:txBody>
          <a:bodyPr/>
          <a:lstStyle>
            <a:lvl1pPr>
              <a:defRPr/>
            </a:lvl1pPr>
          </a:lstStyle>
          <a:p>
            <a:fld id="{3471C2BE-90F3-4AA2-BE3A-59AC2C2B1EE7}" type="slidenum">
              <a:rPr altLang="en-US"/>
              <a:pPr/>
              <a:t>‹#›</a:t>
            </a:fld>
            <a:endParaRPr lang="zh-CN" alt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28650" y="1826684"/>
            <a:ext cx="3867150" cy="4349749"/>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6684"/>
            <a:ext cx="3867150" cy="4349749"/>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a:extLst>
              <a:ext uri="{FF2B5EF4-FFF2-40B4-BE49-F238E27FC236}">
                <a16:creationId xmlns:a16="http://schemas.microsoft.com/office/drawing/2014/main" xmlns="" id="{0C70783C-B136-4D67-B478-2795602206B9}"/>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6" name="页脚占位符 4">
            <a:extLst>
              <a:ext uri="{FF2B5EF4-FFF2-40B4-BE49-F238E27FC236}">
                <a16:creationId xmlns:a16="http://schemas.microsoft.com/office/drawing/2014/main" xmlns="" id="{70C1EC49-22A5-4F6A-ADAB-DEECFD10967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AAC12403-5AEC-44A4-B163-E303CC85232B}"/>
              </a:ext>
            </a:extLst>
          </p:cNvPr>
          <p:cNvSpPr>
            <a:spLocks noGrp="1"/>
          </p:cNvSpPr>
          <p:nvPr>
            <p:ph type="sldNum" sz="quarter" idx="12"/>
          </p:nvPr>
        </p:nvSpPr>
        <p:spPr/>
        <p:txBody>
          <a:bodyPr/>
          <a:lstStyle>
            <a:lvl1pPr>
              <a:defRPr/>
            </a:lvl1pPr>
          </a:lstStyle>
          <a:p>
            <a:fld id="{9896E562-1DB4-41B2-99E2-A614094C0213}" type="slidenum">
              <a:rPr altLang="en-US"/>
              <a:pPr/>
              <a:t>‹#›</a:t>
            </a:fld>
            <a:endParaRPr lang="zh-CN" alt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6184"/>
            <a:ext cx="7886700" cy="1325033"/>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680633"/>
            <a:ext cx="3868737"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p>
        </p:txBody>
      </p:sp>
      <p:sp>
        <p:nvSpPr>
          <p:cNvPr id="4" name="内容占位符 3"/>
          <p:cNvSpPr>
            <a:spLocks noGrp="1"/>
          </p:cNvSpPr>
          <p:nvPr>
            <p:ph sz="half" idx="2"/>
          </p:nvPr>
        </p:nvSpPr>
        <p:spPr>
          <a:xfrm>
            <a:off x="630238" y="2506133"/>
            <a:ext cx="3868737" cy="368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0633"/>
            <a:ext cx="3887788"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6133"/>
            <a:ext cx="3887788" cy="368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a:extLst>
              <a:ext uri="{FF2B5EF4-FFF2-40B4-BE49-F238E27FC236}">
                <a16:creationId xmlns:a16="http://schemas.microsoft.com/office/drawing/2014/main" xmlns="" id="{A637B429-2341-4F78-BE2D-8C2701035C8F}"/>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8" name="页脚占位符 4">
            <a:extLst>
              <a:ext uri="{FF2B5EF4-FFF2-40B4-BE49-F238E27FC236}">
                <a16:creationId xmlns:a16="http://schemas.microsoft.com/office/drawing/2014/main" xmlns="" id="{9B4E055C-B7FA-4F27-9F5D-895D9FA765BE}"/>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xmlns="" id="{A587281E-0161-4660-A98F-7DB1505CBE4B}"/>
              </a:ext>
            </a:extLst>
          </p:cNvPr>
          <p:cNvSpPr>
            <a:spLocks noGrp="1"/>
          </p:cNvSpPr>
          <p:nvPr>
            <p:ph type="sldNum" sz="quarter" idx="12"/>
          </p:nvPr>
        </p:nvSpPr>
        <p:spPr/>
        <p:txBody>
          <a:bodyPr/>
          <a:lstStyle>
            <a:lvl1pPr>
              <a:defRPr/>
            </a:lvl1pPr>
          </a:lstStyle>
          <a:p>
            <a:fld id="{08843C1C-1764-4E94-823D-60D4B9B05237}" type="slidenum">
              <a:rPr altLang="en-US"/>
              <a:pPr/>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3" name="组合 17"/>
          <p:cNvGrpSpPr>
            <a:grpSpLocks/>
          </p:cNvGrpSpPr>
          <p:nvPr userDrawn="1"/>
        </p:nvGrpSpPr>
        <p:grpSpPr bwMode="auto">
          <a:xfrm>
            <a:off x="4327525" y="6656388"/>
            <a:ext cx="519113" cy="125412"/>
            <a:chOff x="3510366" y="-2733"/>
            <a:chExt cx="1300959" cy="237042"/>
          </a:xfrm>
        </p:grpSpPr>
        <p:sp>
          <p:nvSpPr>
            <p:cNvPr id="4" name="椭圆 3">
              <a:extLst>
                <a:ext uri="{FF2B5EF4-FFF2-40B4-BE49-F238E27FC236}">
                  <a16:creationId xmlns:a16="http://schemas.microsoft.com/office/drawing/2014/main" xmlns="" id="{75C69014-073C-4B7D-960C-8B38370820F2}"/>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CE5FEEAC-D913-4502-93C5-29DCD54E29D8}"/>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674F6D23-384F-4CE9-8453-7106CF861C61}"/>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椭圆 6">
              <a:extLst>
                <a:ext uri="{FF2B5EF4-FFF2-40B4-BE49-F238E27FC236}">
                  <a16:creationId xmlns:a16="http://schemas.microsoft.com/office/drawing/2014/main" xmlns="" id="{78FF2F9B-5DB0-4AF1-9F54-FA174960F0BD}"/>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19" name="Picture Placeholder 7"/>
          <p:cNvSpPr>
            <a:spLocks noGrp="1"/>
          </p:cNvSpPr>
          <p:nvPr>
            <p:ph type="pic" sz="quarter" idx="12"/>
          </p:nvPr>
        </p:nvSpPr>
        <p:spPr>
          <a:xfrm>
            <a:off x="337511" y="1451085"/>
            <a:ext cx="8499413" cy="3646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a:extLst>
              <a:ext uri="{FF2B5EF4-FFF2-40B4-BE49-F238E27FC236}">
                <a16:creationId xmlns:a16="http://schemas.microsoft.com/office/drawing/2014/main" xmlns="" id="{DD0FB573-09ED-463B-A814-0678E58A2E3C}"/>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4" name="页脚占位符 4">
            <a:extLst>
              <a:ext uri="{FF2B5EF4-FFF2-40B4-BE49-F238E27FC236}">
                <a16:creationId xmlns:a16="http://schemas.microsoft.com/office/drawing/2014/main" xmlns="" id="{99AA535F-A1A9-408D-841F-FD788946CE7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D34F5EC1-4E25-4A35-9FF3-7EA03D506BD9}"/>
              </a:ext>
            </a:extLst>
          </p:cNvPr>
          <p:cNvSpPr>
            <a:spLocks noGrp="1"/>
          </p:cNvSpPr>
          <p:nvPr>
            <p:ph type="sldNum" sz="quarter" idx="12"/>
          </p:nvPr>
        </p:nvSpPr>
        <p:spPr/>
        <p:txBody>
          <a:bodyPr/>
          <a:lstStyle>
            <a:lvl1pPr>
              <a:defRPr/>
            </a:lvl1pPr>
          </a:lstStyle>
          <a:p>
            <a:fld id="{2454C682-5100-434F-B438-2F8BF2FF5C7B}" type="slidenum">
              <a:rPr altLang="en-US"/>
              <a:pPr/>
              <a:t>‹#›</a:t>
            </a:fld>
            <a:endParaRPr lang="zh-CN" altLang="en-US"/>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0A0C5E7C-1623-48D6-8A6A-E1D6FA9BD8A8}"/>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3" name="页脚占位符 4">
            <a:extLst>
              <a:ext uri="{FF2B5EF4-FFF2-40B4-BE49-F238E27FC236}">
                <a16:creationId xmlns:a16="http://schemas.microsoft.com/office/drawing/2014/main" xmlns="" id="{3861C679-1E79-4562-B719-C5F39E649FB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xmlns="" id="{FA4DE668-400D-47A8-BBB4-B6CD748B50E5}"/>
              </a:ext>
            </a:extLst>
          </p:cNvPr>
          <p:cNvSpPr>
            <a:spLocks noGrp="1"/>
          </p:cNvSpPr>
          <p:nvPr>
            <p:ph type="sldNum" sz="quarter" idx="12"/>
          </p:nvPr>
        </p:nvSpPr>
        <p:spPr/>
        <p:txBody>
          <a:bodyPr/>
          <a:lstStyle>
            <a:lvl1pPr>
              <a:defRPr/>
            </a:lvl1pPr>
          </a:lstStyle>
          <a:p>
            <a:fld id="{826F7E29-71BF-44CE-952E-C7425B4C2CDC}" type="slidenum">
              <a:rPr altLang="en-US"/>
              <a:pPr/>
              <a:t>‹#›</a:t>
            </a:fld>
            <a:endParaRPr lang="zh-CN" altLang="en-US"/>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4265"/>
            </a:lvl1pPr>
          </a:lstStyle>
          <a:p>
            <a:r>
              <a:rPr lang="zh-CN" altLang="en-US" noProof="1"/>
              <a:t>单击此处编辑母版标题样式</a:t>
            </a:r>
          </a:p>
        </p:txBody>
      </p:sp>
      <p:sp>
        <p:nvSpPr>
          <p:cNvPr id="3" name="内容占位符 2"/>
          <p:cNvSpPr>
            <a:spLocks noGrp="1"/>
          </p:cNvSpPr>
          <p:nvPr>
            <p:ph idx="1"/>
          </p:nvPr>
        </p:nvSpPr>
        <p:spPr>
          <a:xfrm>
            <a:off x="3887788" y="988484"/>
            <a:ext cx="4629150" cy="4872567"/>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8" y="2057400"/>
            <a:ext cx="2949575"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xmlns="" id="{387415B4-1A83-4171-9E09-EB63887C8B3B}"/>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6" name="页脚占位符 4">
            <a:extLst>
              <a:ext uri="{FF2B5EF4-FFF2-40B4-BE49-F238E27FC236}">
                <a16:creationId xmlns:a16="http://schemas.microsoft.com/office/drawing/2014/main" xmlns="" id="{5FCBE488-F6FA-488E-8D01-00D75C2AB53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8D29B3BF-9FE5-4D26-A1E6-7A9EDFAD271F}"/>
              </a:ext>
            </a:extLst>
          </p:cNvPr>
          <p:cNvSpPr>
            <a:spLocks noGrp="1"/>
          </p:cNvSpPr>
          <p:nvPr>
            <p:ph type="sldNum" sz="quarter" idx="12"/>
          </p:nvPr>
        </p:nvSpPr>
        <p:spPr/>
        <p:txBody>
          <a:bodyPr/>
          <a:lstStyle>
            <a:lvl1pPr>
              <a:defRPr/>
            </a:lvl1pPr>
          </a:lstStyle>
          <a:p>
            <a:fld id="{B16F7E21-7D08-46E2-9579-06F17BF6605C}" type="slidenum">
              <a:rPr altLang="en-US"/>
              <a:pPr/>
              <a:t>‹#›</a:t>
            </a:fld>
            <a:endParaRPr lang="zh-CN" altLang="en-US"/>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4265"/>
            </a:lvl1pPr>
          </a:lstStyle>
          <a:p>
            <a:r>
              <a:rPr lang="zh-CN" altLang="en-US" noProof="1"/>
              <a:t>单击此处编辑母版标题样式</a:t>
            </a:r>
          </a:p>
        </p:txBody>
      </p:sp>
      <p:sp>
        <p:nvSpPr>
          <p:cNvPr id="3" name="图片占位符 2"/>
          <p:cNvSpPr>
            <a:spLocks noGrp="1"/>
          </p:cNvSpPr>
          <p:nvPr>
            <p:ph type="pic" idx="1"/>
          </p:nvPr>
        </p:nvSpPr>
        <p:spPr>
          <a:xfrm>
            <a:off x="3887788" y="988484"/>
            <a:ext cx="4629150" cy="4872567"/>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1"/>
          </a:p>
        </p:txBody>
      </p:sp>
      <p:sp>
        <p:nvSpPr>
          <p:cNvPr id="4" name="文本占位符 3"/>
          <p:cNvSpPr>
            <a:spLocks noGrp="1"/>
          </p:cNvSpPr>
          <p:nvPr>
            <p:ph type="body" sz="half" idx="2"/>
          </p:nvPr>
        </p:nvSpPr>
        <p:spPr>
          <a:xfrm>
            <a:off x="630238" y="2057400"/>
            <a:ext cx="2949575"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xmlns="" id="{049FE721-9E32-4107-B5CA-6A452B2929EC}"/>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6" name="页脚占位符 4">
            <a:extLst>
              <a:ext uri="{FF2B5EF4-FFF2-40B4-BE49-F238E27FC236}">
                <a16:creationId xmlns:a16="http://schemas.microsoft.com/office/drawing/2014/main" xmlns="" id="{F0EDB5F3-9AD2-4486-81CF-6E5CFD5952F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0050F428-4B1D-4ED5-9640-65FBE95016BA}"/>
              </a:ext>
            </a:extLst>
          </p:cNvPr>
          <p:cNvSpPr>
            <a:spLocks noGrp="1"/>
          </p:cNvSpPr>
          <p:nvPr>
            <p:ph type="sldNum" sz="quarter" idx="12"/>
          </p:nvPr>
        </p:nvSpPr>
        <p:spPr/>
        <p:txBody>
          <a:bodyPr/>
          <a:lstStyle>
            <a:lvl1pPr>
              <a:defRPr/>
            </a:lvl1pPr>
          </a:lstStyle>
          <a:p>
            <a:fld id="{6D078A3B-AD91-42AA-B712-EC49D6873C7F}" type="slidenum">
              <a:rPr altLang="en-US"/>
              <a:pPr/>
              <a:t>‹#›</a:t>
            </a:fld>
            <a:endParaRPr lang="zh-CN" altLang="en-US"/>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C2B1B44E-C432-40DA-A4BC-6CAEF9A213D0}"/>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5" name="页脚占位符 4">
            <a:extLst>
              <a:ext uri="{FF2B5EF4-FFF2-40B4-BE49-F238E27FC236}">
                <a16:creationId xmlns:a16="http://schemas.microsoft.com/office/drawing/2014/main" xmlns="" id="{264B7CF4-47A6-49B4-95FC-BB0E33755D7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A02084EE-171D-492F-92A6-D1277F31EC37}"/>
              </a:ext>
            </a:extLst>
          </p:cNvPr>
          <p:cNvSpPr>
            <a:spLocks noGrp="1"/>
          </p:cNvSpPr>
          <p:nvPr>
            <p:ph type="sldNum" sz="quarter" idx="12"/>
          </p:nvPr>
        </p:nvSpPr>
        <p:spPr/>
        <p:txBody>
          <a:bodyPr/>
          <a:lstStyle>
            <a:lvl1pPr>
              <a:defRPr/>
            </a:lvl1pPr>
          </a:lstStyle>
          <a:p>
            <a:fld id="{FC938417-87C7-409E-8076-BA222D4671ED}" type="slidenum">
              <a:rPr altLang="en-US"/>
              <a:pPr/>
              <a:t>‹#›</a:t>
            </a:fld>
            <a:endParaRPr lang="zh-CN" altLang="en-US"/>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6184"/>
            <a:ext cx="1971675" cy="5810249"/>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0" y="366184"/>
            <a:ext cx="5762625" cy="581024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99C41B91-B0C2-4020-9C8C-E05B29513CE3}"/>
              </a:ext>
            </a:extLst>
          </p:cNvPr>
          <p:cNvSpPr>
            <a:spLocks noGrp="1"/>
          </p:cNvSpPr>
          <p:nvPr>
            <p:ph type="dt" sz="half" idx="10"/>
          </p:nvPr>
        </p:nvSpPr>
        <p:spPr/>
        <p:txBody>
          <a:bodyPr/>
          <a:lstStyle>
            <a:lvl1pPr>
              <a:defRPr>
                <a:ea typeface="+mn-ea"/>
              </a:defRPr>
            </a:lvl1pPr>
          </a:lstStyle>
          <a:p>
            <a:pPr>
              <a:defRPr/>
            </a:pPr>
            <a:endParaRPr lang="zh-CN" altLang="en-US"/>
          </a:p>
        </p:txBody>
      </p:sp>
      <p:sp>
        <p:nvSpPr>
          <p:cNvPr id="5" name="页脚占位符 4">
            <a:extLst>
              <a:ext uri="{FF2B5EF4-FFF2-40B4-BE49-F238E27FC236}">
                <a16:creationId xmlns:a16="http://schemas.microsoft.com/office/drawing/2014/main" xmlns="" id="{F212E19C-7D1D-4C2A-AF6B-F7847D85005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0207C273-CD12-441A-869F-007F452EE3BF}"/>
              </a:ext>
            </a:extLst>
          </p:cNvPr>
          <p:cNvSpPr>
            <a:spLocks noGrp="1"/>
          </p:cNvSpPr>
          <p:nvPr>
            <p:ph type="sldNum" sz="quarter" idx="12"/>
          </p:nvPr>
        </p:nvSpPr>
        <p:spPr/>
        <p:txBody>
          <a:bodyPr/>
          <a:lstStyle>
            <a:lvl1pPr>
              <a:defRPr/>
            </a:lvl1pPr>
          </a:lstStyle>
          <a:p>
            <a:fld id="{B57DE3CE-4D3D-4DF7-A4AD-8662DDCED451}" type="slidenum">
              <a:rPr altLang="en-US"/>
              <a:pPr/>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6" name="组合 17"/>
          <p:cNvGrpSpPr>
            <a:grpSpLocks/>
          </p:cNvGrpSpPr>
          <p:nvPr userDrawn="1"/>
        </p:nvGrpSpPr>
        <p:grpSpPr bwMode="auto">
          <a:xfrm>
            <a:off x="4327525" y="6656388"/>
            <a:ext cx="519113" cy="125412"/>
            <a:chOff x="3510366" y="-2733"/>
            <a:chExt cx="1300959" cy="237042"/>
          </a:xfrm>
        </p:grpSpPr>
        <p:sp>
          <p:nvSpPr>
            <p:cNvPr id="7" name="椭圆 6">
              <a:extLst>
                <a:ext uri="{FF2B5EF4-FFF2-40B4-BE49-F238E27FC236}">
                  <a16:creationId xmlns:a16="http://schemas.microsoft.com/office/drawing/2014/main" xmlns="" id="{44AF968A-9049-491A-96F8-97ADD664F9CB}"/>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118A1023-9FA6-440C-BE7C-AF1A04872631}"/>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9" name="椭圆 8">
              <a:extLst>
                <a:ext uri="{FF2B5EF4-FFF2-40B4-BE49-F238E27FC236}">
                  <a16:creationId xmlns:a16="http://schemas.microsoft.com/office/drawing/2014/main" xmlns="" id="{162584E8-F262-486D-B47D-AF055CA3E59D}"/>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6FFF7733-DE07-4B82-87F9-9AD8ED6E4E76}"/>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1" name="Picture Placeholder 7"/>
          <p:cNvSpPr>
            <a:spLocks noGrp="1"/>
          </p:cNvSpPr>
          <p:nvPr>
            <p:ph type="pic" sz="quarter" idx="12"/>
          </p:nvPr>
        </p:nvSpPr>
        <p:spPr>
          <a:xfrm>
            <a:off x="4921458" y="1041337"/>
            <a:ext cx="1836773"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
        <p:nvSpPr>
          <p:cNvPr id="22" name="Picture Placeholder 7"/>
          <p:cNvSpPr>
            <a:spLocks noGrp="1"/>
          </p:cNvSpPr>
          <p:nvPr>
            <p:ph type="pic" sz="quarter" idx="13"/>
          </p:nvPr>
        </p:nvSpPr>
        <p:spPr>
          <a:xfrm>
            <a:off x="6824904" y="3104037"/>
            <a:ext cx="1836773" cy="33587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
        <p:nvSpPr>
          <p:cNvPr id="23" name="Picture Placeholder 7"/>
          <p:cNvSpPr>
            <a:spLocks noGrp="1"/>
          </p:cNvSpPr>
          <p:nvPr>
            <p:ph type="pic" sz="quarter" idx="14"/>
          </p:nvPr>
        </p:nvSpPr>
        <p:spPr>
          <a:xfrm>
            <a:off x="6824904" y="1036736"/>
            <a:ext cx="1836773" cy="19644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
        <p:nvSpPr>
          <p:cNvPr id="24" name="Picture Placeholder 7"/>
          <p:cNvSpPr>
            <a:spLocks noGrp="1"/>
          </p:cNvSpPr>
          <p:nvPr>
            <p:ph type="pic" sz="quarter" idx="15"/>
          </p:nvPr>
        </p:nvSpPr>
        <p:spPr>
          <a:xfrm>
            <a:off x="4921458" y="3881535"/>
            <a:ext cx="1836773" cy="25812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6" name="组合 17"/>
          <p:cNvGrpSpPr>
            <a:grpSpLocks/>
          </p:cNvGrpSpPr>
          <p:nvPr userDrawn="1"/>
        </p:nvGrpSpPr>
        <p:grpSpPr bwMode="auto">
          <a:xfrm>
            <a:off x="4327525" y="6656388"/>
            <a:ext cx="519113" cy="125412"/>
            <a:chOff x="3510366" y="-2733"/>
            <a:chExt cx="1300959" cy="237042"/>
          </a:xfrm>
        </p:grpSpPr>
        <p:sp>
          <p:nvSpPr>
            <p:cNvPr id="7" name="椭圆 6">
              <a:extLst>
                <a:ext uri="{FF2B5EF4-FFF2-40B4-BE49-F238E27FC236}">
                  <a16:creationId xmlns:a16="http://schemas.microsoft.com/office/drawing/2014/main" xmlns="" id="{8C2E1DAB-CC2E-4309-8FD4-057695192231}"/>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2ADD9028-ACA9-4775-AD1C-1943633892A2}"/>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9" name="椭圆 8">
              <a:extLst>
                <a:ext uri="{FF2B5EF4-FFF2-40B4-BE49-F238E27FC236}">
                  <a16:creationId xmlns:a16="http://schemas.microsoft.com/office/drawing/2014/main" xmlns="" id="{519DF8BB-2140-463F-B480-05455211CC74}"/>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5DAE8FF5-EE8A-424A-99B7-18A4098E8D7A}"/>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19" name="Picture Placeholder 7"/>
          <p:cNvSpPr>
            <a:spLocks noGrp="1"/>
          </p:cNvSpPr>
          <p:nvPr>
            <p:ph type="pic" sz="quarter" idx="12"/>
          </p:nvPr>
        </p:nvSpPr>
        <p:spPr>
          <a:xfrm>
            <a:off x="842416" y="1924635"/>
            <a:ext cx="1836773"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
        <p:nvSpPr>
          <p:cNvPr id="20" name="Picture Placeholder 7"/>
          <p:cNvSpPr>
            <a:spLocks noGrp="1"/>
          </p:cNvSpPr>
          <p:nvPr>
            <p:ph type="pic" sz="quarter" idx="13"/>
          </p:nvPr>
        </p:nvSpPr>
        <p:spPr>
          <a:xfrm>
            <a:off x="2773829" y="1924635"/>
            <a:ext cx="1836773"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
        <p:nvSpPr>
          <p:cNvPr id="25" name="Picture Placeholder 7"/>
          <p:cNvSpPr>
            <a:spLocks noGrp="1"/>
          </p:cNvSpPr>
          <p:nvPr>
            <p:ph type="pic" sz="quarter" idx="14"/>
          </p:nvPr>
        </p:nvSpPr>
        <p:spPr>
          <a:xfrm>
            <a:off x="4705242" y="1924635"/>
            <a:ext cx="1836773"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
        <p:nvSpPr>
          <p:cNvPr id="26" name="Picture Placeholder 7"/>
          <p:cNvSpPr>
            <a:spLocks noGrp="1"/>
          </p:cNvSpPr>
          <p:nvPr>
            <p:ph type="pic" sz="quarter" idx="15"/>
          </p:nvPr>
        </p:nvSpPr>
        <p:spPr>
          <a:xfrm>
            <a:off x="6636655" y="1924633"/>
            <a:ext cx="1836773"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1"/>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grpSp>
        <p:nvGrpSpPr>
          <p:cNvPr id="4" name="组合 18"/>
          <p:cNvGrpSpPr>
            <a:grpSpLocks/>
          </p:cNvGrpSpPr>
          <p:nvPr userDrawn="1"/>
        </p:nvGrpSpPr>
        <p:grpSpPr bwMode="auto">
          <a:xfrm>
            <a:off x="4327525" y="6656388"/>
            <a:ext cx="519113" cy="125412"/>
            <a:chOff x="3510366" y="-2733"/>
            <a:chExt cx="1300959" cy="237042"/>
          </a:xfrm>
        </p:grpSpPr>
        <p:sp>
          <p:nvSpPr>
            <p:cNvPr id="5" name="椭圆 4">
              <a:extLst>
                <a:ext uri="{FF2B5EF4-FFF2-40B4-BE49-F238E27FC236}">
                  <a16:creationId xmlns:a16="http://schemas.microsoft.com/office/drawing/2014/main" xmlns="" id="{27250926-A08A-4E5D-8BE7-32DEF93A0964}"/>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C804F959-A57F-4BC4-B033-323A15A642CA}"/>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椭圆 6">
              <a:extLst>
                <a:ext uri="{FF2B5EF4-FFF2-40B4-BE49-F238E27FC236}">
                  <a16:creationId xmlns:a16="http://schemas.microsoft.com/office/drawing/2014/main" xmlns="" id="{72D1DD29-AE7A-4396-A657-C8C2CB520441}"/>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7D4BB021-FB19-4230-B876-00777F505FE0}"/>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noProof="1"/>
              <a:t>单击此处编辑母版副标题样式</a:t>
            </a:r>
          </a:p>
        </p:txBody>
      </p:sp>
      <p:sp>
        <p:nvSpPr>
          <p:cNvPr id="9" name="日期占位符 3">
            <a:extLst>
              <a:ext uri="{FF2B5EF4-FFF2-40B4-BE49-F238E27FC236}">
                <a16:creationId xmlns:a16="http://schemas.microsoft.com/office/drawing/2014/main" xmlns="" id="{4B09E653-EE12-4299-81DE-90106CE68A0F}"/>
              </a:ext>
            </a:extLst>
          </p:cNvPr>
          <p:cNvSpPr>
            <a:spLocks noGrp="1"/>
          </p:cNvSpPr>
          <p:nvPr>
            <p:ph type="dt" sz="half" idx="10"/>
          </p:nvPr>
        </p:nvSpPr>
        <p:spPr>
          <a:xfrm>
            <a:off x="457200" y="6356350"/>
            <a:ext cx="2133600" cy="365125"/>
          </a:xfrm>
          <a:prstGeom prst="rect">
            <a:avLst/>
          </a:prstGeom>
        </p:spPr>
        <p:txBody>
          <a:bodyPr/>
          <a:lstStyle>
            <a:lvl1pPr eaLnBrk="1" fontAlgn="auto" hangingPunct="1">
              <a:buFont typeface="Arial" panose="020B0604020202020204" pitchFamily="34" charset="0"/>
              <a:buNone/>
              <a:defRPr sz="1300" noProof="1">
                <a:latin typeface="+mn-lt"/>
                <a:ea typeface="+mn-ea"/>
              </a:defRPr>
            </a:lvl1pPr>
          </a:lstStyle>
          <a:p>
            <a:pPr>
              <a:defRPr/>
            </a:pPr>
            <a:endParaRPr lang="zh-CN" altLang="en-US"/>
          </a:p>
        </p:txBody>
      </p:sp>
      <p:sp>
        <p:nvSpPr>
          <p:cNvPr id="10" name="页脚占位符 4">
            <a:extLst>
              <a:ext uri="{FF2B5EF4-FFF2-40B4-BE49-F238E27FC236}">
                <a16:creationId xmlns:a16="http://schemas.microsoft.com/office/drawing/2014/main" xmlns="" id="{0107A10F-60F1-49AA-B124-6233CDEF7FD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buFont typeface="Arial" panose="020B0604020202020204" pitchFamily="34" charset="0"/>
              <a:buNone/>
              <a:defRPr noProof="1"/>
            </a:lvl1pPr>
          </a:lstStyle>
          <a:p>
            <a:pPr>
              <a:defRPr/>
            </a:pPr>
            <a:endParaRPr lang="zh-CN" altLang="en-US"/>
          </a:p>
        </p:txBody>
      </p:sp>
      <p:sp>
        <p:nvSpPr>
          <p:cNvPr id="11" name="灯片编号占位符 5">
            <a:extLst>
              <a:ext uri="{FF2B5EF4-FFF2-40B4-BE49-F238E27FC236}">
                <a16:creationId xmlns:a16="http://schemas.microsoft.com/office/drawing/2014/main" xmlns="" id="{74C088CB-759A-4114-BEA8-2EA4C224F23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noProof="1"/>
            </a:lvl1pPr>
          </a:lstStyle>
          <a:p>
            <a:fld id="{81D5A494-3F34-46DC-90B6-8BF526D01509}" type="slidenum">
              <a:rPr altLang="en-US"/>
              <a:pPr/>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CEEDDD8F-ED9A-4D83-BB5C-4C0F718BEABE}"/>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741F0526-D117-41F8-ABAD-F99F117C9302}"/>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C6317DD0-7948-40E4-A809-ED96FBDB9A8B}"/>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6546BDAE-26A5-4B2D-AAD7-E503217D7D07}"/>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7" name="日期占位符 1">
            <a:extLst>
              <a:ext uri="{FF2B5EF4-FFF2-40B4-BE49-F238E27FC236}">
                <a16:creationId xmlns:a16="http://schemas.microsoft.com/office/drawing/2014/main" xmlns="" id="{BABFD1E2-FC07-4082-9C12-25E700A156B1}"/>
              </a:ext>
            </a:extLst>
          </p:cNvPr>
          <p:cNvSpPr>
            <a:spLocks noGrp="1"/>
          </p:cNvSpPr>
          <p:nvPr>
            <p:ph type="dt" sz="half" idx="10"/>
          </p:nvPr>
        </p:nvSpPr>
        <p:spPr>
          <a:xfrm>
            <a:off x="628650" y="6356350"/>
            <a:ext cx="2057400" cy="365125"/>
          </a:xfrm>
        </p:spPr>
        <p:txBody>
          <a:bodyPr/>
          <a:lstStyle>
            <a:lvl1pPr eaLnBrk="1" hangingPunct="1">
              <a:buFont typeface="Arial" panose="020B0604020202020204" pitchFamily="34" charset="0"/>
              <a:buNone/>
              <a:defRPr noProof="1"/>
            </a:lvl1pPr>
          </a:lstStyle>
          <a:p>
            <a:pPr>
              <a:defRPr/>
            </a:pPr>
            <a:endParaRPr lang="zh-CN" altLang="en-US"/>
          </a:p>
        </p:txBody>
      </p:sp>
      <p:sp>
        <p:nvSpPr>
          <p:cNvPr id="8" name="页脚占位符 2">
            <a:extLst>
              <a:ext uri="{FF2B5EF4-FFF2-40B4-BE49-F238E27FC236}">
                <a16:creationId xmlns:a16="http://schemas.microsoft.com/office/drawing/2014/main" xmlns="" id="{FE00236C-A750-4C41-A3DF-25F73DAA4D2E}"/>
              </a:ext>
            </a:extLst>
          </p:cNvPr>
          <p:cNvSpPr>
            <a:spLocks noGrp="1"/>
          </p:cNvSpPr>
          <p:nvPr>
            <p:ph type="ftr" sz="quarter" idx="11"/>
          </p:nvPr>
        </p:nvSpPr>
        <p:spPr>
          <a:xfrm>
            <a:off x="3028950" y="6356350"/>
            <a:ext cx="3086100" cy="365125"/>
          </a:xfrm>
        </p:spPr>
        <p:txBody>
          <a:bodyPr/>
          <a:lstStyle>
            <a:lvl1pPr eaLnBrk="1" hangingPunct="1">
              <a:buFont typeface="Arial" panose="020B0604020202020204" pitchFamily="34" charset="0"/>
              <a:buNone/>
              <a:defRPr noProof="1"/>
            </a:lvl1pPr>
          </a:lstStyle>
          <a:p>
            <a:pPr>
              <a:defRPr/>
            </a:pPr>
            <a:endParaRPr lang="zh-CN" altLang="en-US"/>
          </a:p>
        </p:txBody>
      </p:sp>
      <p:sp>
        <p:nvSpPr>
          <p:cNvPr id="9" name="灯片编号占位符 3">
            <a:extLst>
              <a:ext uri="{FF2B5EF4-FFF2-40B4-BE49-F238E27FC236}">
                <a16:creationId xmlns:a16="http://schemas.microsoft.com/office/drawing/2014/main" xmlns="" id="{46CE19CC-8CF2-4BE2-8E02-4F846D1B4A0E}"/>
              </a:ext>
            </a:extLst>
          </p:cNvPr>
          <p:cNvSpPr>
            <a:spLocks noGrp="1"/>
          </p:cNvSpPr>
          <p:nvPr>
            <p:ph type="sldNum" sz="quarter" idx="12"/>
          </p:nvPr>
        </p:nvSpPr>
        <p:spPr>
          <a:xfrm>
            <a:off x="6457950" y="6356350"/>
            <a:ext cx="2057400" cy="365125"/>
          </a:xfr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noProof="1"/>
            </a:lvl1pPr>
          </a:lstStyle>
          <a:p>
            <a:fld id="{18583D46-5A2D-4D00-A52D-B50C1A0FA6D4}" type="slidenum">
              <a:rPr altLang="en-US"/>
              <a:pPr/>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Title Only white background">
    <p:bg bwMode="auto">
      <p:bgPr>
        <a:solidFill>
          <a:schemeClr val="tx1"/>
        </a:solidFill>
        <a:effectLst/>
      </p:bgPr>
    </p:bg>
    <p:spTree>
      <p:nvGrpSpPr>
        <p:cNvPr id="1" name=""/>
        <p:cNvGrpSpPr/>
        <p:nvPr/>
      </p:nvGrpSpPr>
      <p:grpSpPr>
        <a:xfrm>
          <a:off x="0" y="0"/>
          <a:ext cx="0" cy="0"/>
          <a:chOff x="0" y="0"/>
          <a:chExt cx="0" cy="0"/>
        </a:xfrm>
      </p:grpSpPr>
      <p:sp>
        <p:nvSpPr>
          <p:cNvPr id="2" name="Freeform 539">
            <a:extLst>
              <a:ext uri="{FF2B5EF4-FFF2-40B4-BE49-F238E27FC236}">
                <a16:creationId xmlns:a16="http://schemas.microsoft.com/office/drawing/2014/main" xmlns="" id="{01761F10-F9E4-4886-AEED-C6C2FE9BC62E}"/>
              </a:ext>
            </a:extLst>
          </p:cNvPr>
          <p:cNvSpPr>
            <a:spLocks noChangeAspect="1"/>
          </p:cNvSpPr>
          <p:nvPr/>
        </p:nvSpPr>
        <p:spPr bwMode="auto">
          <a:xfrm>
            <a:off x="6977063" y="5959475"/>
            <a:ext cx="1476375" cy="108108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p:spPr>
        <p:txBody>
          <a:bodyPr lIns="68560" tIns="34279" rIns="68560" bIns="34279"/>
          <a:lstStyle/>
          <a:p>
            <a:pPr defTabSz="950595" eaLnBrk="1" fontAlgn="auto" hangingPunct="1">
              <a:spcBef>
                <a:spcPts val="0"/>
              </a:spcBef>
              <a:spcAft>
                <a:spcPts val="0"/>
              </a:spcAft>
              <a:defRPr/>
            </a:pPr>
            <a:endParaRPr lang="en-US" sz="785" kern="0" dirty="0">
              <a:solidFill>
                <a:srgbClr val="333333"/>
              </a:solidFill>
              <a:latin typeface="Segoe UI" panose="020B0502040204020203"/>
              <a:ea typeface="+mn-ea"/>
            </a:endParaRPr>
          </a:p>
        </p:txBody>
      </p:sp>
      <p:grpSp>
        <p:nvGrpSpPr>
          <p:cNvPr id="3" name="Group 8"/>
          <p:cNvGrpSpPr>
            <a:grpSpLocks/>
          </p:cNvGrpSpPr>
          <p:nvPr userDrawn="1"/>
        </p:nvGrpSpPr>
        <p:grpSpPr bwMode="auto">
          <a:xfrm>
            <a:off x="7004050" y="6216650"/>
            <a:ext cx="1368425" cy="773113"/>
            <a:chOff x="4494770" y="2621197"/>
            <a:chExt cx="3127126" cy="1326043"/>
          </a:xfrm>
        </p:grpSpPr>
        <p:sp>
          <p:nvSpPr>
            <p:cNvPr id="4" name="Freeform 12">
              <a:extLst>
                <a:ext uri="{FF2B5EF4-FFF2-40B4-BE49-F238E27FC236}">
                  <a16:creationId xmlns:a16="http://schemas.microsoft.com/office/drawing/2014/main" xmlns="" id="{E9EAFAA9-6749-4838-BB10-FB66E3DAC842}"/>
                </a:ext>
              </a:extLst>
            </p:cNvPr>
            <p:cNvSpPr/>
            <p:nvPr/>
          </p:nvSpPr>
          <p:spPr bwMode="auto">
            <a:xfrm>
              <a:off x="4494770" y="3399940"/>
              <a:ext cx="457097" cy="62627"/>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5" name="Freeform 13">
              <a:extLst>
                <a:ext uri="{FF2B5EF4-FFF2-40B4-BE49-F238E27FC236}">
                  <a16:creationId xmlns:a16="http://schemas.microsoft.com/office/drawing/2014/main" xmlns="" id="{C88D7965-B72D-471B-BF80-2909EF3BA967}"/>
                </a:ext>
              </a:extLst>
            </p:cNvPr>
            <p:cNvSpPr/>
            <p:nvPr/>
          </p:nvSpPr>
          <p:spPr bwMode="auto">
            <a:xfrm>
              <a:off x="4890197" y="3331869"/>
              <a:ext cx="540535" cy="245059"/>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6" name="Freeform 14">
              <a:extLst>
                <a:ext uri="{FF2B5EF4-FFF2-40B4-BE49-F238E27FC236}">
                  <a16:creationId xmlns:a16="http://schemas.microsoft.com/office/drawing/2014/main" xmlns="" id="{0CB49F24-BE97-48F1-B43A-EC1A0F543138}"/>
                </a:ext>
              </a:extLst>
            </p:cNvPr>
            <p:cNvSpPr/>
            <p:nvPr/>
          </p:nvSpPr>
          <p:spPr bwMode="auto">
            <a:xfrm>
              <a:off x="6725841" y="3078641"/>
              <a:ext cx="896055" cy="245059"/>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7" name="Freeform 15">
              <a:extLst>
                <a:ext uri="{FF2B5EF4-FFF2-40B4-BE49-F238E27FC236}">
                  <a16:creationId xmlns:a16="http://schemas.microsoft.com/office/drawing/2014/main" xmlns="" id="{B0733596-D266-4C39-A82A-2639606490A4}"/>
                </a:ext>
              </a:extLst>
            </p:cNvPr>
            <p:cNvSpPr>
              <a:spLocks noEditPoints="1"/>
            </p:cNvSpPr>
            <p:nvPr/>
          </p:nvSpPr>
          <p:spPr bwMode="auto">
            <a:xfrm>
              <a:off x="6892718" y="3506134"/>
              <a:ext cx="206781" cy="206939"/>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8" name="Freeform 18">
              <a:extLst>
                <a:ext uri="{FF2B5EF4-FFF2-40B4-BE49-F238E27FC236}">
                  <a16:creationId xmlns:a16="http://schemas.microsoft.com/office/drawing/2014/main" xmlns="" id="{CB4C298B-8112-433A-80A5-0EEC12E97FFD}"/>
                </a:ext>
              </a:extLst>
            </p:cNvPr>
            <p:cNvSpPr/>
            <p:nvPr/>
          </p:nvSpPr>
          <p:spPr bwMode="auto">
            <a:xfrm>
              <a:off x="6965273" y="3269242"/>
              <a:ext cx="65300" cy="212385"/>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9" name="Freeform 19">
              <a:extLst>
                <a:ext uri="{FF2B5EF4-FFF2-40B4-BE49-F238E27FC236}">
                  <a16:creationId xmlns:a16="http://schemas.microsoft.com/office/drawing/2014/main" xmlns="" id="{C0635122-ADD6-4D08-8B74-D61B5BA0CC0A}"/>
                </a:ext>
              </a:extLst>
            </p:cNvPr>
            <p:cNvSpPr>
              <a:spLocks noEditPoints="1"/>
            </p:cNvSpPr>
            <p:nvPr/>
          </p:nvSpPr>
          <p:spPr bwMode="auto">
            <a:xfrm>
              <a:off x="5078840" y="3609603"/>
              <a:ext cx="185014" cy="185156"/>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0" name="Freeform 20">
              <a:extLst>
                <a:ext uri="{FF2B5EF4-FFF2-40B4-BE49-F238E27FC236}">
                  <a16:creationId xmlns:a16="http://schemas.microsoft.com/office/drawing/2014/main" xmlns="" id="{7A086F31-8F5F-4650-852E-7B01F31222D7}"/>
                </a:ext>
              </a:extLst>
            </p:cNvPr>
            <p:cNvSpPr>
              <a:spLocks noEditPoints="1"/>
            </p:cNvSpPr>
            <p:nvPr/>
          </p:nvSpPr>
          <p:spPr bwMode="auto">
            <a:xfrm>
              <a:off x="7248238" y="2855365"/>
              <a:ext cx="188643" cy="185156"/>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grpSp>
          <p:nvGrpSpPr>
            <p:cNvPr id="11" name="Group 16"/>
            <p:cNvGrpSpPr>
              <a:grpSpLocks/>
            </p:cNvGrpSpPr>
            <p:nvPr/>
          </p:nvGrpSpPr>
          <p:grpSpPr bwMode="auto">
            <a:xfrm>
              <a:off x="5413104" y="2621197"/>
              <a:ext cx="1326042" cy="1326043"/>
              <a:chOff x="5413104" y="2598477"/>
              <a:chExt cx="1326042" cy="1326043"/>
            </a:xfrm>
          </p:grpSpPr>
          <p:sp>
            <p:nvSpPr>
              <p:cNvPr id="12" name="Freeform 5">
                <a:extLst>
                  <a:ext uri="{FF2B5EF4-FFF2-40B4-BE49-F238E27FC236}">
                    <a16:creationId xmlns:a16="http://schemas.microsoft.com/office/drawing/2014/main" xmlns="" id="{2E5BDFFC-ED9C-45EE-845D-10763BCAABD2}"/>
                  </a:ext>
                </a:extLst>
              </p:cNvPr>
              <p:cNvSpPr/>
              <p:nvPr/>
            </p:nvSpPr>
            <p:spPr bwMode="auto">
              <a:xfrm>
                <a:off x="5641142" y="3164836"/>
                <a:ext cx="841639" cy="392095"/>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3" name="Freeform 6">
                <a:extLst>
                  <a:ext uri="{FF2B5EF4-FFF2-40B4-BE49-F238E27FC236}">
                    <a16:creationId xmlns:a16="http://schemas.microsoft.com/office/drawing/2014/main" xmlns="" id="{11E9048E-2358-488E-9B2A-7603F191103B}"/>
                  </a:ext>
                </a:extLst>
              </p:cNvPr>
              <p:cNvSpPr>
                <a:spLocks noEditPoints="1"/>
              </p:cNvSpPr>
              <p:nvPr/>
            </p:nvSpPr>
            <p:spPr bwMode="auto">
              <a:xfrm>
                <a:off x="5757230" y="2925222"/>
                <a:ext cx="185017" cy="185156"/>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4" name="Freeform 7">
                <a:extLst>
                  <a:ext uri="{FF2B5EF4-FFF2-40B4-BE49-F238E27FC236}">
                    <a16:creationId xmlns:a16="http://schemas.microsoft.com/office/drawing/2014/main" xmlns="" id="{34BFA10E-EED5-4578-8CA3-CAD24B87942E}"/>
                  </a:ext>
                </a:extLst>
              </p:cNvPr>
              <p:cNvSpPr>
                <a:spLocks noEditPoints="1"/>
              </p:cNvSpPr>
              <p:nvPr/>
            </p:nvSpPr>
            <p:spPr bwMode="auto">
              <a:xfrm>
                <a:off x="6003917" y="2993295"/>
                <a:ext cx="181388" cy="185156"/>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5" name="Freeform 8">
                <a:extLst>
                  <a:ext uri="{FF2B5EF4-FFF2-40B4-BE49-F238E27FC236}">
                    <a16:creationId xmlns:a16="http://schemas.microsoft.com/office/drawing/2014/main" xmlns="" id="{44653AF7-E8EE-4622-9170-748DCE166422}"/>
                  </a:ext>
                </a:extLst>
              </p:cNvPr>
              <p:cNvSpPr>
                <a:spLocks noEditPoints="1"/>
              </p:cNvSpPr>
              <p:nvPr/>
            </p:nvSpPr>
            <p:spPr bwMode="auto">
              <a:xfrm>
                <a:off x="6246978" y="2848982"/>
                <a:ext cx="185014" cy="185156"/>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6" name="Freeform 9">
                <a:extLst>
                  <a:ext uri="{FF2B5EF4-FFF2-40B4-BE49-F238E27FC236}">
                    <a16:creationId xmlns:a16="http://schemas.microsoft.com/office/drawing/2014/main" xmlns="" id="{65F3EBD9-A063-44D2-88EA-5E84701C72A3}"/>
                  </a:ext>
                </a:extLst>
              </p:cNvPr>
              <p:cNvSpPr/>
              <p:nvPr/>
            </p:nvSpPr>
            <p:spPr bwMode="auto">
              <a:xfrm>
                <a:off x="5876947" y="3006909"/>
                <a:ext cx="188643" cy="103469"/>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7" name="Freeform 10">
                <a:extLst>
                  <a:ext uri="{FF2B5EF4-FFF2-40B4-BE49-F238E27FC236}">
                    <a16:creationId xmlns:a16="http://schemas.microsoft.com/office/drawing/2014/main" xmlns="" id="{E83E650F-BE00-4ABB-A8CA-8B0113B3ABBD}"/>
                  </a:ext>
                </a:extLst>
              </p:cNvPr>
              <p:cNvSpPr/>
              <p:nvPr/>
            </p:nvSpPr>
            <p:spPr bwMode="auto">
              <a:xfrm>
                <a:off x="6123634" y="2952451"/>
                <a:ext cx="203154" cy="157927"/>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8" name="Freeform 11">
                <a:extLst>
                  <a:ext uri="{FF2B5EF4-FFF2-40B4-BE49-F238E27FC236}">
                    <a16:creationId xmlns:a16="http://schemas.microsoft.com/office/drawing/2014/main" xmlns="" id="{0B106453-A26F-4541-82D7-7E11CA6638D3}"/>
                  </a:ext>
                </a:extLst>
              </p:cNvPr>
              <p:cNvSpPr/>
              <p:nvPr/>
            </p:nvSpPr>
            <p:spPr bwMode="auto">
              <a:xfrm>
                <a:off x="5626631" y="3025970"/>
                <a:ext cx="210410" cy="182432"/>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lIns="67231" tIns="33615" rIns="67231" bIns="3361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19" name="Oval 24">
                <a:extLst>
                  <a:ext uri="{FF2B5EF4-FFF2-40B4-BE49-F238E27FC236}">
                    <a16:creationId xmlns:a16="http://schemas.microsoft.com/office/drawing/2014/main" xmlns="" id="{D7F290E4-A764-400A-862B-21EE4453CC06}"/>
                  </a:ext>
                </a:extLst>
              </p:cNvPr>
              <p:cNvSpPr>
                <a:spLocks noChangeArrowheads="1"/>
              </p:cNvSpPr>
              <p:nvPr/>
            </p:nvSpPr>
            <p:spPr bwMode="auto">
              <a:xfrm>
                <a:off x="5412594" y="2598477"/>
                <a:ext cx="1327758" cy="1326043"/>
              </a:xfrm>
              <a:prstGeom prst="ellipse">
                <a:avLst/>
              </a:prstGeom>
              <a:noFill/>
              <a:ln w="57150">
                <a:solidFill>
                  <a:srgbClr val="1A86DB"/>
                </a:solidFill>
                <a:round/>
                <a:headEnd/>
                <a:tailEnd/>
              </a:ln>
              <a:extLst>
                <a:ext uri="{909E8E84-426E-40DD-AFC4-6F175D3DCCD1}">
                  <a14:hiddenFill xmlns:a14="http://schemas.microsoft.com/office/drawing/2010/main">
                    <a:solidFill>
                      <a:srgbClr val="FFFFFF"/>
                    </a:solidFill>
                  </a14:hiddenFill>
                </a:ext>
              </a:extLst>
            </p:spPr>
            <p:txBody>
              <a:bodyPr lIns="134463" tIns="107570" rIns="134463" bIns="107570"/>
              <a:lstStyle>
                <a:lvl1pPr defTabSz="949325">
                  <a:defRPr sz="1300">
                    <a:solidFill>
                      <a:schemeClr val="tx1"/>
                    </a:solidFill>
                    <a:latin typeface="Calibri Light" panose="020F0302020204030204" pitchFamily="34" charset="0"/>
                    <a:ea typeface="微软雅黑 Light" panose="020B0502040204020203" pitchFamily="34" charset="-122"/>
                  </a:defRPr>
                </a:lvl1pPr>
                <a:lvl2pPr defTabSz="949325">
                  <a:defRPr sz="1300">
                    <a:solidFill>
                      <a:schemeClr val="tx1"/>
                    </a:solidFill>
                    <a:latin typeface="Calibri Light" panose="020F0302020204030204" pitchFamily="34" charset="0"/>
                    <a:ea typeface="微软雅黑 Light" panose="020B0502040204020203" pitchFamily="34" charset="-122"/>
                  </a:defRPr>
                </a:lvl2pPr>
                <a:lvl3pPr defTabSz="949325">
                  <a:defRPr sz="1300">
                    <a:solidFill>
                      <a:schemeClr val="tx1"/>
                    </a:solidFill>
                    <a:latin typeface="Calibri Light" panose="020F0302020204030204" pitchFamily="34" charset="0"/>
                    <a:ea typeface="微软雅黑 Light" panose="020B0502040204020203" pitchFamily="34" charset="-122"/>
                  </a:defRPr>
                </a:lvl3pPr>
                <a:lvl4pPr defTabSz="949325">
                  <a:defRPr sz="1300">
                    <a:solidFill>
                      <a:schemeClr val="tx1"/>
                    </a:solidFill>
                    <a:latin typeface="Calibri Light" panose="020F0302020204030204" pitchFamily="34" charset="0"/>
                    <a:ea typeface="微软雅黑 Light" panose="020B0502040204020203" pitchFamily="34" charset="-122"/>
                  </a:defRPr>
                </a:lvl4pPr>
                <a:lvl5pPr defTabSz="949325">
                  <a:defRPr sz="1300">
                    <a:solidFill>
                      <a:schemeClr val="tx1"/>
                    </a:solidFill>
                    <a:latin typeface="Calibri Light" panose="020F0302020204030204" pitchFamily="34" charset="0"/>
                    <a:ea typeface="微软雅黑 Light" panose="020B0502040204020203" pitchFamily="34" charset="-122"/>
                  </a:defRPr>
                </a:lvl5pPr>
                <a:lvl6pPr marL="1828800" indent="457200" defTabSz="949325" fontAlgn="base">
                  <a:spcBef>
                    <a:spcPct val="0"/>
                  </a:spcBef>
                  <a:spcAft>
                    <a:spcPct val="0"/>
                  </a:spcAft>
                  <a:buFont typeface="Arial" panose="020B0604020202020204" pitchFamily="34" charset="0"/>
                  <a:defRPr sz="1300">
                    <a:solidFill>
                      <a:schemeClr val="tx1"/>
                    </a:solidFill>
                    <a:latin typeface="Calibri Light" panose="020F0302020204030204" pitchFamily="34" charset="0"/>
                    <a:ea typeface="微软雅黑 Light" panose="020B0502040204020203" pitchFamily="34" charset="-122"/>
                  </a:defRPr>
                </a:lvl6pPr>
                <a:lvl7pPr marL="2286000" indent="457200" defTabSz="949325" fontAlgn="base">
                  <a:spcBef>
                    <a:spcPct val="0"/>
                  </a:spcBef>
                  <a:spcAft>
                    <a:spcPct val="0"/>
                  </a:spcAft>
                  <a:buFont typeface="Arial" panose="020B0604020202020204" pitchFamily="34" charset="0"/>
                  <a:defRPr sz="1300">
                    <a:solidFill>
                      <a:schemeClr val="tx1"/>
                    </a:solidFill>
                    <a:latin typeface="Calibri Light" panose="020F0302020204030204" pitchFamily="34" charset="0"/>
                    <a:ea typeface="微软雅黑 Light" panose="020B0502040204020203" pitchFamily="34" charset="-122"/>
                  </a:defRPr>
                </a:lvl7pPr>
                <a:lvl8pPr marL="2743200" indent="457200" defTabSz="949325" fontAlgn="base">
                  <a:spcBef>
                    <a:spcPct val="0"/>
                  </a:spcBef>
                  <a:spcAft>
                    <a:spcPct val="0"/>
                  </a:spcAft>
                  <a:buFont typeface="Arial" panose="020B0604020202020204" pitchFamily="34" charset="0"/>
                  <a:defRPr sz="1300">
                    <a:solidFill>
                      <a:schemeClr val="tx1"/>
                    </a:solidFill>
                    <a:latin typeface="Calibri Light" panose="020F0302020204030204" pitchFamily="34" charset="0"/>
                    <a:ea typeface="微软雅黑 Light" panose="020B0502040204020203" pitchFamily="34" charset="-122"/>
                  </a:defRPr>
                </a:lvl8pPr>
                <a:lvl9pPr marL="3200400" indent="457200" defTabSz="949325" fontAlgn="base">
                  <a:spcBef>
                    <a:spcPct val="0"/>
                  </a:spcBef>
                  <a:spcAft>
                    <a:spcPct val="0"/>
                  </a:spcAft>
                  <a:buFont typeface="Arial" panose="020B0604020202020204" pitchFamily="34" charset="0"/>
                  <a:defRPr sz="1300">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90000"/>
                  </a:lnSpc>
                  <a:buFont typeface="Arial" panose="020B0604020202020204" pitchFamily="34" charset="0"/>
                  <a:buNone/>
                  <a:defRPr/>
                </a:pPr>
                <a:endParaRPr lang="en-US" altLang="zh-CN" sz="1800">
                  <a:latin typeface="Segoe UI" panose="020B0502040204020203" pitchFamily="34" charset="0"/>
                  <a:cs typeface="Segoe UI" panose="020B0502040204020203" pitchFamily="34" charset="0"/>
                </a:endParaRPr>
              </a:p>
            </p:txBody>
          </p:sp>
        </p:grpSp>
      </p:grpSp>
      <p:grpSp>
        <p:nvGrpSpPr>
          <p:cNvPr id="20" name="Group 25"/>
          <p:cNvGrpSpPr>
            <a:grpSpLocks/>
          </p:cNvGrpSpPr>
          <p:nvPr userDrawn="1"/>
        </p:nvGrpSpPr>
        <p:grpSpPr bwMode="auto">
          <a:xfrm rot="-5400000">
            <a:off x="2014537" y="3784601"/>
            <a:ext cx="136525" cy="5556250"/>
            <a:chOff x="9312007" y="34787"/>
            <a:chExt cx="1212906" cy="3143923"/>
          </a:xfrm>
        </p:grpSpPr>
        <p:sp>
          <p:nvSpPr>
            <p:cNvPr id="21" name="Bent Arrow 26">
              <a:extLst>
                <a:ext uri="{FF2B5EF4-FFF2-40B4-BE49-F238E27FC236}">
                  <a16:creationId xmlns:a16="http://schemas.microsoft.com/office/drawing/2014/main" xmlns="" id="{F4E1A65A-DAE4-467F-80B7-4103E39073B9}"/>
                </a:ext>
              </a:extLst>
            </p:cNvPr>
            <p:cNvSpPr/>
            <p:nvPr/>
          </p:nvSpPr>
          <p:spPr bwMode="auto">
            <a:xfrm flipH="1">
              <a:off x="9876154" y="1745081"/>
              <a:ext cx="691079" cy="1433629"/>
            </a:xfrm>
            <a:prstGeom prst="bentArrow">
              <a:avLst>
                <a:gd name="adj1" fmla="val 25000"/>
                <a:gd name="adj2" fmla="val 0"/>
                <a:gd name="adj3" fmla="val 25000"/>
                <a:gd name="adj4" fmla="val 75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3" tIns="107570" rIns="134463" bIns="107570"/>
            <a:lstStyle/>
            <a:p>
              <a:pPr algn="ctr" defTabSz="950595" eaLnBrk="1" hangingPunct="1">
                <a:lnSpc>
                  <a:spcPct val="90000"/>
                </a:lnSpc>
                <a:defRPr/>
              </a:pPr>
              <a:endParaRPr lang="en-US" sz="180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2" name="Bent Arrow 27">
              <a:extLst>
                <a:ext uri="{FF2B5EF4-FFF2-40B4-BE49-F238E27FC236}">
                  <a16:creationId xmlns:a16="http://schemas.microsoft.com/office/drawing/2014/main" xmlns="" id="{447FAF42-9E18-4F5B-971B-5AE7AADD3A68}"/>
                </a:ext>
              </a:extLst>
            </p:cNvPr>
            <p:cNvSpPr/>
            <p:nvPr/>
          </p:nvSpPr>
          <p:spPr bwMode="auto">
            <a:xfrm rot="10800000" flipH="1">
              <a:off x="9354322" y="34787"/>
              <a:ext cx="803898" cy="1711193"/>
            </a:xfrm>
            <a:prstGeom prst="bentArrow">
              <a:avLst>
                <a:gd name="adj1" fmla="val 25000"/>
                <a:gd name="adj2" fmla="val 0"/>
                <a:gd name="adj3" fmla="val 25000"/>
                <a:gd name="adj4" fmla="val 52871"/>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3" tIns="107570" rIns="134463" bIns="107570"/>
            <a:lstStyle/>
            <a:p>
              <a:pPr algn="ctr" defTabSz="950595" eaLnBrk="1" hangingPunct="1">
                <a:lnSpc>
                  <a:spcPct val="90000"/>
                </a:lnSpc>
                <a:defRPr/>
              </a:pPr>
              <a:endParaRPr lang="en-US" sz="180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grpSp>
      <p:sp>
        <p:nvSpPr>
          <p:cNvPr id="23" name="Bent Arrow 28">
            <a:extLst>
              <a:ext uri="{FF2B5EF4-FFF2-40B4-BE49-F238E27FC236}">
                <a16:creationId xmlns:a16="http://schemas.microsoft.com/office/drawing/2014/main" xmlns="" id="{0B8A0B10-E009-48BD-99BC-51257DF4B55E}"/>
              </a:ext>
            </a:extLst>
          </p:cNvPr>
          <p:cNvSpPr/>
          <p:nvPr/>
        </p:nvSpPr>
        <p:spPr bwMode="auto">
          <a:xfrm>
            <a:off x="4264025" y="6688138"/>
            <a:ext cx="2865438" cy="163512"/>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7140" tIns="109712" rIns="137140" bIns="109712"/>
          <a:lstStyle/>
          <a:p>
            <a:pPr algn="ctr" defTabSz="950595" eaLnBrk="1" hangingPunct="1">
              <a:lnSpc>
                <a:spcPct val="90000"/>
              </a:lnSpc>
              <a:defRPr/>
            </a:pPr>
            <a:endParaRPr lang="en-US" sz="180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4" name="Bent Arrow 43">
            <a:extLst>
              <a:ext uri="{FF2B5EF4-FFF2-40B4-BE49-F238E27FC236}">
                <a16:creationId xmlns:a16="http://schemas.microsoft.com/office/drawing/2014/main" xmlns="" id="{D2A8FDC4-94FB-47F2-89F2-CDEB2357FBF9}"/>
              </a:ext>
            </a:extLst>
          </p:cNvPr>
          <p:cNvSpPr/>
          <p:nvPr/>
        </p:nvSpPr>
        <p:spPr bwMode="auto">
          <a:xfrm rot="10800000">
            <a:off x="8418513" y="6302375"/>
            <a:ext cx="531812" cy="266700"/>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7140" tIns="109712" rIns="137140" bIns="109712"/>
          <a:lstStyle/>
          <a:p>
            <a:pPr algn="ctr" defTabSz="950595" eaLnBrk="1" hangingPunct="1">
              <a:lnSpc>
                <a:spcPct val="90000"/>
              </a:lnSpc>
              <a:defRPr/>
            </a:pPr>
            <a:endParaRPr lang="en-US" sz="180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5" name="Bent Arrow 44">
            <a:extLst>
              <a:ext uri="{FF2B5EF4-FFF2-40B4-BE49-F238E27FC236}">
                <a16:creationId xmlns:a16="http://schemas.microsoft.com/office/drawing/2014/main" xmlns="" id="{DCAE4ECA-F44D-4FD8-AABA-9E605DFAA74A}"/>
              </a:ext>
            </a:extLst>
          </p:cNvPr>
          <p:cNvSpPr/>
          <p:nvPr/>
        </p:nvSpPr>
        <p:spPr bwMode="auto">
          <a:xfrm rot="16200000">
            <a:off x="8652669" y="6611144"/>
            <a:ext cx="244475" cy="265113"/>
          </a:xfrm>
          <a:prstGeom prst="bentArrow">
            <a:avLst>
              <a:gd name="adj1" fmla="val 25000"/>
              <a:gd name="adj2" fmla="val 0"/>
              <a:gd name="adj3" fmla="val 25000"/>
              <a:gd name="adj4" fmla="val 15819"/>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7140" tIns="109712" rIns="137140" bIns="109712"/>
          <a:lstStyle/>
          <a:p>
            <a:pPr algn="ctr" defTabSz="950595" eaLnBrk="1" hangingPunct="1">
              <a:lnSpc>
                <a:spcPct val="90000"/>
              </a:lnSpc>
              <a:defRPr/>
            </a:pPr>
            <a:endParaRPr lang="en-US" sz="180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6" name="Freeform 15">
            <a:extLst>
              <a:ext uri="{FF2B5EF4-FFF2-40B4-BE49-F238E27FC236}">
                <a16:creationId xmlns:a16="http://schemas.microsoft.com/office/drawing/2014/main" xmlns="" id="{EBD528D8-6084-4C25-A490-10E9A7DD41FB}"/>
              </a:ext>
            </a:extLst>
          </p:cNvPr>
          <p:cNvSpPr>
            <a:spLocks noEditPoints="1"/>
          </p:cNvSpPr>
          <p:nvPr/>
        </p:nvSpPr>
        <p:spPr bwMode="auto">
          <a:xfrm>
            <a:off x="3292475" y="6600825"/>
            <a:ext cx="90488" cy="120650"/>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lIns="68570" tIns="34285" rIns="68570" bIns="3428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27" name="Freeform 18">
            <a:extLst>
              <a:ext uri="{FF2B5EF4-FFF2-40B4-BE49-F238E27FC236}">
                <a16:creationId xmlns:a16="http://schemas.microsoft.com/office/drawing/2014/main" xmlns="" id="{3F71D98F-82C9-42C2-8AF2-616C64A058E0}"/>
              </a:ext>
            </a:extLst>
          </p:cNvPr>
          <p:cNvSpPr/>
          <p:nvPr/>
        </p:nvSpPr>
        <p:spPr bwMode="auto">
          <a:xfrm>
            <a:off x="3324225" y="6462713"/>
            <a:ext cx="26988" cy="123825"/>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lIns="68570" tIns="34285" rIns="68570" bIns="34285"/>
          <a:lstStyle/>
          <a:p>
            <a:pPr defTabSz="932180" eaLnBrk="1" fontAlgn="auto" hangingPunct="1">
              <a:spcBef>
                <a:spcPts val="0"/>
              </a:spcBef>
              <a:spcAft>
                <a:spcPts val="0"/>
              </a:spcAft>
              <a:defRPr/>
            </a:pPr>
            <a:endParaRPr lang="en-US" sz="1350" kern="0">
              <a:solidFill>
                <a:srgbClr val="FFFFFF"/>
              </a:solidFill>
              <a:latin typeface="Segoe UI" panose="020B0502040204020203"/>
              <a:ea typeface="+mn-ea"/>
            </a:endParaRPr>
          </a:p>
        </p:txBody>
      </p:sp>
      <p:sp>
        <p:nvSpPr>
          <p:cNvPr id="28" name="Rectangle 48">
            <a:extLst>
              <a:ext uri="{FF2B5EF4-FFF2-40B4-BE49-F238E27FC236}">
                <a16:creationId xmlns:a16="http://schemas.microsoft.com/office/drawing/2014/main" xmlns="" id="{122CE69C-3999-4674-8197-0B90818CDD5F}"/>
              </a:ext>
            </a:extLst>
          </p:cNvPr>
          <p:cNvSpPr/>
          <p:nvPr/>
        </p:nvSpPr>
        <p:spPr bwMode="auto">
          <a:xfrm>
            <a:off x="-163513" y="6858000"/>
            <a:ext cx="9399588" cy="7842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0" tIns="34285" rIns="68570" bIns="34285" anchor="ctr"/>
          <a:lstStyle/>
          <a:p>
            <a:pPr algn="ctr" defTabSz="949325" eaLnBrk="1" hangingPunct="1">
              <a:buFont typeface="Arial" pitchFamily="34" charset="0"/>
              <a:buNone/>
            </a:pPr>
            <a:endParaRPr lang="zh-CN" altLang="zh-CN" sz="1800" noProof="1">
              <a:solidFill>
                <a:srgbClr val="FFFFFF"/>
              </a:solidFill>
              <a:latin typeface="Segoe UI" pitchFamily="34" charset="0"/>
              <a:cs typeface="Segoe UI" pitchFamily="34" charset="0"/>
            </a:endParaRPr>
          </a:p>
        </p:txBody>
      </p:sp>
      <p:sp>
        <p:nvSpPr>
          <p:cNvPr id="29" name="Rectangle 51">
            <a:extLst>
              <a:ext uri="{FF2B5EF4-FFF2-40B4-BE49-F238E27FC236}">
                <a16:creationId xmlns:a16="http://schemas.microsoft.com/office/drawing/2014/main" xmlns="" id="{1D043614-FC8D-4C22-A93B-F8E6190BA29B}"/>
              </a:ext>
            </a:extLst>
          </p:cNvPr>
          <p:cNvSpPr/>
          <p:nvPr/>
        </p:nvSpPr>
        <p:spPr bwMode="auto">
          <a:xfrm>
            <a:off x="-293688" y="6073775"/>
            <a:ext cx="293688" cy="7842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0" tIns="34285" rIns="68570" bIns="34285" anchor="ctr"/>
          <a:lstStyle/>
          <a:p>
            <a:pPr algn="ctr" defTabSz="949325" eaLnBrk="1" hangingPunct="1">
              <a:buFont typeface="Arial" pitchFamily="34" charset="0"/>
              <a:buNone/>
            </a:pPr>
            <a:endParaRPr lang="zh-CN" altLang="zh-CN" sz="1800" noProof="1">
              <a:solidFill>
                <a:srgbClr val="FFFFFF"/>
              </a:solidFill>
              <a:latin typeface="Segoe UI" pitchFamily="34" charset="0"/>
              <a:cs typeface="Segoe UI" pitchFamily="34" charset="0"/>
            </a:endParaRPr>
          </a:p>
        </p:txBody>
      </p:sp>
      <p:pic>
        <p:nvPicPr>
          <p:cNvPr id="30" name="Picture 40"/>
          <p:cNvPicPr>
            <a:picLocks noChangeAspect="1" noChangeArrowheads="1"/>
          </p:cNvPicPr>
          <p:nvPr userDrawn="1"/>
        </p:nvPicPr>
        <p:blipFill>
          <a:blip r:embed="rId2" cstate="print">
            <a:grayscl/>
            <a:biLevel thresh="50000"/>
          </a:blip>
          <a:srcRect/>
          <a:stretch>
            <a:fillRect/>
          </a:stretch>
        </p:blipFill>
        <p:spPr bwMode="auto">
          <a:xfrm>
            <a:off x="128588" y="6491288"/>
            <a:ext cx="703262" cy="206375"/>
          </a:xfrm>
          <a:prstGeom prst="rect">
            <a:avLst/>
          </a:prstGeom>
          <a:noFill/>
          <a:ln w="9525">
            <a:noFill/>
            <a:miter lim="800000"/>
            <a:headEnd/>
            <a:tailEnd/>
          </a:ln>
        </p:spPr>
      </p:pic>
      <p:grpSp>
        <p:nvGrpSpPr>
          <p:cNvPr id="31" name="组合 18"/>
          <p:cNvGrpSpPr>
            <a:grpSpLocks/>
          </p:cNvGrpSpPr>
          <p:nvPr userDrawn="1"/>
        </p:nvGrpSpPr>
        <p:grpSpPr bwMode="auto">
          <a:xfrm>
            <a:off x="4327525" y="6656388"/>
            <a:ext cx="519113" cy="125412"/>
            <a:chOff x="3510366" y="-2733"/>
            <a:chExt cx="1300959" cy="237042"/>
          </a:xfrm>
        </p:grpSpPr>
        <p:sp>
          <p:nvSpPr>
            <p:cNvPr id="32" name="椭圆 31">
              <a:extLst>
                <a:ext uri="{FF2B5EF4-FFF2-40B4-BE49-F238E27FC236}">
                  <a16:creationId xmlns:a16="http://schemas.microsoft.com/office/drawing/2014/main" xmlns="" id="{B90A9FA1-6A58-4F2D-8E55-97CAE0143CF0}"/>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3" name="椭圆 32">
              <a:extLst>
                <a:ext uri="{FF2B5EF4-FFF2-40B4-BE49-F238E27FC236}">
                  <a16:creationId xmlns:a16="http://schemas.microsoft.com/office/drawing/2014/main" xmlns="" id="{954EF588-1245-4E86-8FC2-908EE58FF769}"/>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4" name="椭圆 33">
              <a:extLst>
                <a:ext uri="{FF2B5EF4-FFF2-40B4-BE49-F238E27FC236}">
                  <a16:creationId xmlns:a16="http://schemas.microsoft.com/office/drawing/2014/main" xmlns="" id="{72AAE56A-1F03-44CC-8684-597862CEFD84}"/>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5" name="椭圆 34">
              <a:extLst>
                <a:ext uri="{FF2B5EF4-FFF2-40B4-BE49-F238E27FC236}">
                  <a16:creationId xmlns:a16="http://schemas.microsoft.com/office/drawing/2014/main" xmlns="" id="{1182D14C-C9A5-4CB2-B25C-8A92C969E758}"/>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8pt Title/24pt Text">
    <p:spTree>
      <p:nvGrpSpPr>
        <p:cNvPr id="1" name=""/>
        <p:cNvGrpSpPr/>
        <p:nvPr/>
      </p:nvGrpSpPr>
      <p:grpSpPr>
        <a:xfrm>
          <a:off x="0" y="0"/>
          <a:ext cx="0" cy="0"/>
          <a:chOff x="0" y="0"/>
          <a:chExt cx="0" cy="0"/>
        </a:xfrm>
      </p:grpSpPr>
      <p:grpSp>
        <p:nvGrpSpPr>
          <p:cNvPr id="2" name="组合 18"/>
          <p:cNvGrpSpPr>
            <a:grpSpLocks/>
          </p:cNvGrpSpPr>
          <p:nvPr userDrawn="1"/>
        </p:nvGrpSpPr>
        <p:grpSpPr bwMode="auto">
          <a:xfrm>
            <a:off x="4327525" y="6656388"/>
            <a:ext cx="519113" cy="125412"/>
            <a:chOff x="3510366" y="-2733"/>
            <a:chExt cx="1300959" cy="237042"/>
          </a:xfrm>
        </p:grpSpPr>
        <p:sp>
          <p:nvSpPr>
            <p:cNvPr id="3" name="椭圆 2">
              <a:extLst>
                <a:ext uri="{FF2B5EF4-FFF2-40B4-BE49-F238E27FC236}">
                  <a16:creationId xmlns:a16="http://schemas.microsoft.com/office/drawing/2014/main" xmlns="" id="{E94A37FB-9125-46AA-AF24-714815F0E591}"/>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4BCCA413-9A1B-414A-BB27-65A85B154C55}"/>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8AA57139-427E-4E0E-9819-2B77AAEAB8B5}"/>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08D8C329-C58E-4CBA-8479-A3405F418484}"/>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pic>
        <p:nvPicPr>
          <p:cNvPr id="1026" name="图片 1" descr="图标副本"/>
          <p:cNvPicPr>
            <a:picLocks noChangeAspect="1" noChangeArrowheads="1"/>
          </p:cNvPicPr>
          <p:nvPr userDrawn="1"/>
        </p:nvPicPr>
        <p:blipFill>
          <a:blip r:embed="rId17" cstate="print"/>
          <a:srcRect/>
          <a:stretch>
            <a:fillRect/>
          </a:stretch>
        </p:blipFill>
        <p:spPr bwMode="auto">
          <a:xfrm>
            <a:off x="7689850" y="282575"/>
            <a:ext cx="1228725"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38"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ransition spd="slow">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28650" y="366713"/>
            <a:ext cx="7886700" cy="1323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单击此处编辑母版标题样式</a:t>
            </a:r>
          </a:p>
        </p:txBody>
      </p:sp>
      <p:sp>
        <p:nvSpPr>
          <p:cNvPr id="2051" name="文本占位符 2"/>
          <p:cNvSpPr>
            <a:spLocks noGrp="1" noChangeArrowheads="1"/>
          </p:cNvSpPr>
          <p:nvPr>
            <p:ph type="body" idx="4294967295"/>
          </p:nvPr>
        </p:nvSpPr>
        <p:spPr bwMode="auto">
          <a:xfrm>
            <a:off x="628650" y="1827213"/>
            <a:ext cx="7886700" cy="434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单击此处编辑母版文本样式</a:t>
            </a:r>
          </a:p>
          <a:p>
            <a:pPr lvl="1"/>
            <a:r>
              <a:rPr lang="en-US" altLang="en-US" smtClean="0"/>
              <a:t>第二级</a:t>
            </a:r>
          </a:p>
          <a:p>
            <a:pPr lvl="2"/>
            <a:r>
              <a:rPr lang="en-US" altLang="en-US" smtClean="0"/>
              <a:t>第三级</a:t>
            </a:r>
          </a:p>
          <a:p>
            <a:pPr lvl="3"/>
            <a:r>
              <a:rPr lang="en-US" altLang="en-US" smtClean="0"/>
              <a:t>第四级</a:t>
            </a:r>
          </a:p>
          <a:p>
            <a:pPr lvl="4"/>
            <a:r>
              <a:rPr lang="en-US" altLang="en-US" smtClean="0"/>
              <a:t>第五级</a:t>
            </a:r>
          </a:p>
        </p:txBody>
      </p:sp>
      <p:sp>
        <p:nvSpPr>
          <p:cNvPr id="4" name="日期占位符 3">
            <a:extLst>
              <a:ext uri="{FF2B5EF4-FFF2-40B4-BE49-F238E27FC236}">
                <a16:creationId xmlns:a16="http://schemas.microsoft.com/office/drawing/2014/main" xmlns="" id="{51260C57-95E4-4DA9-AFA9-3CE63250CB41}"/>
              </a:ext>
            </a:extLst>
          </p:cNvPr>
          <p:cNvSpPr>
            <a:spLocks noGrp="1"/>
          </p:cNvSpPr>
          <p:nvPr>
            <p:ph type="dt" sz="half" idx="2"/>
          </p:nvPr>
        </p:nvSpPr>
        <p:spPr>
          <a:xfrm>
            <a:off x="628650" y="6356350"/>
            <a:ext cx="2057400" cy="366713"/>
          </a:xfrm>
          <a:prstGeom prst="rect">
            <a:avLst/>
          </a:prstGeom>
        </p:spPr>
        <p:txBody>
          <a:bodyPr vert="horz" lIns="91440" tIns="45720" rIns="91440" bIns="45720" rtlCol="0" anchor="ctr"/>
          <a:lstStyle>
            <a:lvl1pPr algn="l" eaLnBrk="1" fontAlgn="auto" hangingPunct="1">
              <a:buFont typeface="Arial" panose="020B0604020202020204" pitchFamily="34" charset="0"/>
              <a:buNone/>
              <a:defRPr sz="1600" noProof="1">
                <a:solidFill>
                  <a:schemeClr val="tx1">
                    <a:tint val="75000"/>
                  </a:schemeClr>
                </a:solidFill>
                <a:latin typeface="+mn-lt"/>
                <a:ea typeface="微软雅黑 Light" pitchFamily="34" charset="-122"/>
              </a:defRPr>
            </a:lvl1pPr>
          </a:lstStyle>
          <a:p>
            <a:pPr>
              <a:defRPr/>
            </a:pPr>
            <a:endParaRPr lang="zh-CN" altLang="en-US"/>
          </a:p>
        </p:txBody>
      </p:sp>
      <p:sp>
        <p:nvSpPr>
          <p:cNvPr id="5" name="页脚占位符 4">
            <a:extLst>
              <a:ext uri="{FF2B5EF4-FFF2-40B4-BE49-F238E27FC236}">
                <a16:creationId xmlns:a16="http://schemas.microsoft.com/office/drawing/2014/main" xmlns="" id="{C7A8F57F-7534-422A-A753-114D3D40417F}"/>
              </a:ext>
            </a:extLst>
          </p:cNvPr>
          <p:cNvSpPr>
            <a:spLocks noGrp="1"/>
          </p:cNvSpPr>
          <p:nvPr>
            <p:ph type="ftr" sz="quarter" idx="3"/>
          </p:nvPr>
        </p:nvSpPr>
        <p:spPr>
          <a:xfrm>
            <a:off x="3028950" y="6356350"/>
            <a:ext cx="3086100" cy="366713"/>
          </a:xfrm>
          <a:prstGeom prst="rect">
            <a:avLst/>
          </a:prstGeom>
        </p:spPr>
        <p:txBody>
          <a:bodyPr vert="horz" lIns="91440" tIns="45720" rIns="91440" bIns="45720" rtlCol="0" anchor="ctr"/>
          <a:lstStyle>
            <a:lvl1pPr algn="ctr" eaLnBrk="1" fontAlgn="auto" hangingPunct="1">
              <a:buFont typeface="Arial" panose="020B0604020202020204" pitchFamily="34" charset="0"/>
              <a:buNone/>
              <a:defRPr sz="1600" noProof="1">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xmlns="" id="{1F2F681C-5059-4F82-8E6E-51050D0C5FFF}"/>
              </a:ext>
            </a:extLst>
          </p:cNvPr>
          <p:cNvSpPr>
            <a:spLocks noGrp="1"/>
          </p:cNvSpPr>
          <p:nvPr>
            <p:ph type="sldNum" sz="quarter" idx="4"/>
          </p:nvPr>
        </p:nvSpPr>
        <p:spPr>
          <a:xfrm>
            <a:off x="6457950" y="6356350"/>
            <a:ext cx="20574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600" noProof="1">
                <a:solidFill>
                  <a:srgbClr val="898989"/>
                </a:solidFill>
                <a:ea typeface="微软雅黑" pitchFamily="34" charset="-122"/>
              </a:defRPr>
            </a:lvl1pPr>
          </a:lstStyle>
          <a:p>
            <a:fld id="{FCE85845-9332-43E5-91C9-E1C8433A93D3}" type="slidenum">
              <a:rPr altLang="en-US"/>
              <a:pPr/>
              <a:t>‹#›</a:t>
            </a:fld>
            <a:endParaRPr lang="zh-CN" altLang="en-US"/>
          </a:p>
        </p:txBody>
      </p:sp>
      <p:grpSp>
        <p:nvGrpSpPr>
          <p:cNvPr id="2055" name="组合 18"/>
          <p:cNvGrpSpPr>
            <a:grpSpLocks/>
          </p:cNvGrpSpPr>
          <p:nvPr userDrawn="1"/>
        </p:nvGrpSpPr>
        <p:grpSpPr bwMode="auto">
          <a:xfrm>
            <a:off x="4327525" y="6656388"/>
            <a:ext cx="519113" cy="125412"/>
            <a:chOff x="3510366" y="-2733"/>
            <a:chExt cx="1300959" cy="237042"/>
          </a:xfrm>
        </p:grpSpPr>
        <p:sp>
          <p:nvSpPr>
            <p:cNvPr id="2" name="椭圆 1">
              <a:extLst>
                <a:ext uri="{FF2B5EF4-FFF2-40B4-BE49-F238E27FC236}">
                  <a16:creationId xmlns:a16="http://schemas.microsoft.com/office/drawing/2014/main" xmlns="" id="{CAF40B68-EEB0-4F6F-847D-07DE092AB58A}"/>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 name="椭圆 2">
              <a:extLst>
                <a:ext uri="{FF2B5EF4-FFF2-40B4-BE49-F238E27FC236}">
                  <a16:creationId xmlns:a16="http://schemas.microsoft.com/office/drawing/2014/main" xmlns="" id="{B9C2A3FD-0127-40A4-BE7D-0734D83783F5}"/>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椭圆 6">
              <a:extLst>
                <a:ext uri="{FF2B5EF4-FFF2-40B4-BE49-F238E27FC236}">
                  <a16:creationId xmlns:a16="http://schemas.microsoft.com/office/drawing/2014/main" xmlns="" id="{69B847E0-B9B5-4D22-8811-500175B1D374}"/>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09BD0C62-BD27-4EDA-9A1B-54A984C5D797}"/>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wipe/>
  </p:transition>
  <p:txStyles>
    <p:titleStyle>
      <a:lvl1pPr algn="l" defTabSz="1219200"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9200" rtl="0" eaLnBrk="0" fontAlgn="base" hangingPunct="0">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2pPr>
      <a:lvl3pPr algn="l" defTabSz="1219200" rtl="0" eaLnBrk="0" fontAlgn="base" hangingPunct="0">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3pPr>
      <a:lvl4pPr algn="l" defTabSz="1219200" rtl="0" eaLnBrk="0" fontAlgn="base" hangingPunct="0">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4pPr>
      <a:lvl5pPr algn="l" defTabSz="1219200" rtl="0" eaLnBrk="0" fontAlgn="base" hangingPunct="0">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5pPr>
      <a:lvl6pPr marL="457200" algn="l" defTabSz="1219200" rtl="0" fontAlgn="base">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6pPr>
      <a:lvl7pPr marL="914400" algn="l" defTabSz="1219200" rtl="0" fontAlgn="base">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7pPr>
      <a:lvl8pPr marL="1371600" algn="l" defTabSz="1219200" rtl="0" fontAlgn="base">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8pPr>
      <a:lvl9pPr marL="1828800" algn="l" defTabSz="1219200" rtl="0" fontAlgn="base">
        <a:lnSpc>
          <a:spcPct val="90000"/>
        </a:lnSpc>
        <a:spcBef>
          <a:spcPct val="0"/>
        </a:spcBef>
        <a:spcAft>
          <a:spcPct val="0"/>
        </a:spcAft>
        <a:defRPr sz="5800">
          <a:solidFill>
            <a:schemeClr val="tx1"/>
          </a:solidFill>
          <a:latin typeface="Calibri" panose="020F0502020204030204" pitchFamily="34" charset="0"/>
          <a:ea typeface="微软雅黑" panose="020B0503020204020204" pitchFamily="34" charset="-122"/>
        </a:defRPr>
      </a:lvl9pPr>
    </p:titleStyle>
    <p:bodyStyle>
      <a:lvl1pPr marL="304800" indent="-304800" algn="l" defTabSz="1219200" rtl="0" eaLnBrk="0" fontAlgn="base" hangingPunct="0">
        <a:lnSpc>
          <a:spcPct val="90000"/>
        </a:lnSpc>
        <a:spcBef>
          <a:spcPct val="267000"/>
        </a:spcBef>
        <a:spcAft>
          <a:spcPct val="0"/>
        </a:spcAft>
        <a:buFont typeface="Arial" pitchFamily="34" charset="0"/>
        <a:buChar char="•"/>
        <a:defRPr sz="3700" kern="1200">
          <a:solidFill>
            <a:schemeClr val="tx1"/>
          </a:solidFill>
          <a:latin typeface="+mn-lt"/>
          <a:ea typeface="+mn-ea"/>
          <a:cs typeface="+mn-cs"/>
        </a:defRPr>
      </a:lvl1pPr>
      <a:lvl2pPr marL="914400" indent="-304800" algn="l" defTabSz="1219200" rtl="0" eaLnBrk="0" fontAlgn="base" hangingPunct="0">
        <a:lnSpc>
          <a:spcPct val="90000"/>
        </a:lnSpc>
        <a:spcBef>
          <a:spcPct val="134000"/>
        </a:spcBef>
        <a:spcAft>
          <a:spcPct val="0"/>
        </a:spcAft>
        <a:buFont typeface="Arial" pitchFamily="34" charset="0"/>
        <a:buChar char="•"/>
        <a:defRPr sz="3200" kern="1200">
          <a:solidFill>
            <a:schemeClr val="tx1"/>
          </a:solidFill>
          <a:latin typeface="+mn-lt"/>
          <a:ea typeface="+mn-ea"/>
          <a:cs typeface="+mn-cs"/>
        </a:defRPr>
      </a:lvl2pPr>
      <a:lvl3pPr marL="1524000" indent="-304800" algn="l" defTabSz="1219200" rtl="0" eaLnBrk="0" fontAlgn="base" hangingPunct="0">
        <a:lnSpc>
          <a:spcPct val="90000"/>
        </a:lnSpc>
        <a:spcBef>
          <a:spcPct val="134000"/>
        </a:spcBef>
        <a:spcAft>
          <a:spcPct val="0"/>
        </a:spcAft>
        <a:buFont typeface="Arial" pitchFamily="34" charset="0"/>
        <a:buChar char="•"/>
        <a:defRPr sz="2600" kern="1200">
          <a:solidFill>
            <a:schemeClr val="tx1"/>
          </a:solidFill>
          <a:latin typeface="+mn-lt"/>
          <a:ea typeface="+mn-ea"/>
          <a:cs typeface="+mn-cs"/>
        </a:defRPr>
      </a:lvl3pPr>
      <a:lvl4pPr marL="2133600" indent="-304800" algn="l" defTabSz="1219200" rtl="0" eaLnBrk="0" fontAlgn="base" hangingPunct="0">
        <a:lnSpc>
          <a:spcPct val="90000"/>
        </a:lnSpc>
        <a:spcBef>
          <a:spcPct val="134000"/>
        </a:spcBef>
        <a:spcAft>
          <a:spcPct val="0"/>
        </a:spcAft>
        <a:buFont typeface="Arial" pitchFamily="34" charset="0"/>
        <a:buChar char="•"/>
        <a:defRPr sz="2400" kern="1200">
          <a:solidFill>
            <a:schemeClr val="tx1"/>
          </a:solidFill>
          <a:latin typeface="+mn-lt"/>
          <a:ea typeface="+mn-ea"/>
          <a:cs typeface="+mn-cs"/>
        </a:defRPr>
      </a:lvl4pPr>
      <a:lvl5pPr marL="2743200" indent="-304800" algn="l" defTabSz="1219200" rtl="0" eaLnBrk="0" fontAlgn="base" hangingPunct="0">
        <a:lnSpc>
          <a:spcPct val="90000"/>
        </a:lnSpc>
        <a:spcBef>
          <a:spcPct val="134000"/>
        </a:spcBef>
        <a:spcAft>
          <a:spcPct val="0"/>
        </a:spcAft>
        <a:buFont typeface="Arial" pitchFamily="34" charset="0"/>
        <a:buChar char="•"/>
        <a:defRPr sz="2400" kern="1200">
          <a:solidFill>
            <a:schemeClr val="tx1"/>
          </a:solidFill>
          <a:latin typeface="+mn-lt"/>
          <a:ea typeface="+mn-ea"/>
          <a:cs typeface="+mn-cs"/>
        </a:defRPr>
      </a:lvl5pPr>
      <a:lvl6pPr marL="3352800" indent="-304165"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6pPr>
      <a:lvl7pPr marL="3962400" indent="-304165"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7pPr>
      <a:lvl8pPr marL="4572000" indent="-304165"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8pPr>
      <a:lvl9pPr marL="5181600" indent="-304165"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1077913" y="1700213"/>
            <a:ext cx="7038975" cy="612775"/>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3200" b="1">
                <a:solidFill>
                  <a:srgbClr val="4490B9"/>
                </a:solidFill>
                <a:latin typeface="微软雅黑" pitchFamily="34" charset="-122"/>
                <a:ea typeface="微软雅黑" pitchFamily="34" charset="-122"/>
              </a:rPr>
              <a:t>江苏省属高校国有资产管理信息系统</a:t>
            </a:r>
          </a:p>
        </p:txBody>
      </p:sp>
      <p:grpSp>
        <p:nvGrpSpPr>
          <p:cNvPr id="29699" name="组合 3"/>
          <p:cNvGrpSpPr>
            <a:grpSpLocks/>
          </p:cNvGrpSpPr>
          <p:nvPr/>
        </p:nvGrpSpPr>
        <p:grpSpPr bwMode="auto">
          <a:xfrm>
            <a:off x="4318000" y="6419850"/>
            <a:ext cx="593725" cy="103188"/>
            <a:chOff x="6631" y="9858"/>
            <a:chExt cx="850" cy="146"/>
          </a:xfrm>
        </p:grpSpPr>
        <p:sp>
          <p:nvSpPr>
            <p:cNvPr id="46" name="椭圆 45">
              <a:extLst>
                <a:ext uri="{FF2B5EF4-FFF2-40B4-BE49-F238E27FC236}">
                  <a16:creationId xmlns:a16="http://schemas.microsoft.com/office/drawing/2014/main" xmlns="" id="{B9D90CF4-6296-40A0-BF88-D6B97D64C19C}"/>
                </a:ext>
              </a:extLst>
            </p:cNvPr>
            <p:cNvSpPr/>
            <p:nvPr/>
          </p:nvSpPr>
          <p:spPr>
            <a:xfrm>
              <a:off x="6631" y="9858"/>
              <a:ext cx="150" cy="146"/>
            </a:xfrm>
            <a:prstGeom prst="ellipse">
              <a:avLst/>
            </a:prstGeom>
            <a:solidFill>
              <a:srgbClr val="3F86AB"/>
            </a:solidFill>
            <a:ln>
              <a:solidFill>
                <a:srgbClr val="4491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7" name="椭圆 46">
              <a:extLst>
                <a:ext uri="{FF2B5EF4-FFF2-40B4-BE49-F238E27FC236}">
                  <a16:creationId xmlns:a16="http://schemas.microsoft.com/office/drawing/2014/main" xmlns="" id="{5B2FAF6B-9C12-4977-85E9-32C00DFF2570}"/>
                </a:ext>
              </a:extLst>
            </p:cNvPr>
            <p:cNvSpPr/>
            <p:nvPr/>
          </p:nvSpPr>
          <p:spPr>
            <a:xfrm>
              <a:off x="6888" y="9858"/>
              <a:ext cx="148" cy="1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8" name="椭圆 47">
              <a:extLst>
                <a:ext uri="{FF2B5EF4-FFF2-40B4-BE49-F238E27FC236}">
                  <a16:creationId xmlns:a16="http://schemas.microsoft.com/office/drawing/2014/main" xmlns="" id="{CF17DBB0-4FAA-41D4-A13A-1C7ADDC4A94F}"/>
                </a:ext>
              </a:extLst>
            </p:cNvPr>
            <p:cNvSpPr/>
            <p:nvPr/>
          </p:nvSpPr>
          <p:spPr>
            <a:xfrm>
              <a:off x="7111" y="9858"/>
              <a:ext cx="148" cy="146"/>
            </a:xfrm>
            <a:prstGeom prst="ellipse">
              <a:avLst/>
            </a:prstGeom>
            <a:solidFill>
              <a:srgbClr val="4490B9"/>
            </a:solidFill>
            <a:ln>
              <a:solidFill>
                <a:srgbClr val="4491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9" name="椭圆 48">
              <a:extLst>
                <a:ext uri="{FF2B5EF4-FFF2-40B4-BE49-F238E27FC236}">
                  <a16:creationId xmlns:a16="http://schemas.microsoft.com/office/drawing/2014/main" xmlns="" id="{D3D31F5C-4942-438D-92A8-3C4B83D8FE54}"/>
                </a:ext>
              </a:extLst>
            </p:cNvPr>
            <p:cNvSpPr/>
            <p:nvPr/>
          </p:nvSpPr>
          <p:spPr>
            <a:xfrm>
              <a:off x="7333" y="9858"/>
              <a:ext cx="148" cy="1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9710" name="矩形 2"/>
          <p:cNvSpPr>
            <a:spLocks noChangeArrowheads="1"/>
          </p:cNvSpPr>
          <p:nvPr/>
        </p:nvSpPr>
        <p:spPr bwMode="auto">
          <a:xfrm>
            <a:off x="4833938" y="5643348"/>
            <a:ext cx="3282950" cy="377616"/>
          </a:xfrm>
          <a:prstGeom prst="rect">
            <a:avLst/>
          </a:prstGeom>
          <a:noFill/>
          <a:ln w="9525">
            <a:noFill/>
            <a:miter lim="800000"/>
            <a:headEnd/>
            <a:tailEnd/>
          </a:ln>
        </p:spPr>
        <p:txBody>
          <a:bodyPr>
            <a:spAutoFit/>
          </a:bodyPr>
          <a:lstStyle/>
          <a:p>
            <a:pPr algn="r" eaLnBrk="1" hangingPunct="1">
              <a:lnSpc>
                <a:spcPct val="150000"/>
              </a:lnSpc>
              <a:buFont typeface="Arial" pitchFamily="34" charset="0"/>
              <a:buNone/>
            </a:pPr>
            <a:r>
              <a:rPr lang="zh-CN" altLang="en-US" sz="1400" dirty="0">
                <a:latin typeface="微软雅黑" pitchFamily="34" charset="-122"/>
                <a:ea typeface="微软雅黑" pitchFamily="34" charset="-122"/>
              </a:rPr>
              <a:t>江苏省共创软件有限责任公司      </a:t>
            </a:r>
          </a:p>
        </p:txBody>
      </p:sp>
      <p:grpSp>
        <p:nvGrpSpPr>
          <p:cNvPr id="29701" name="组合 4"/>
          <p:cNvGrpSpPr>
            <a:grpSpLocks/>
          </p:cNvGrpSpPr>
          <p:nvPr/>
        </p:nvGrpSpPr>
        <p:grpSpPr bwMode="auto">
          <a:xfrm>
            <a:off x="2265363" y="2957513"/>
            <a:ext cx="4532312" cy="1457325"/>
            <a:chOff x="3615" y="3713"/>
            <a:chExt cx="7138" cy="2294"/>
          </a:xfrm>
        </p:grpSpPr>
        <p:sp>
          <p:nvSpPr>
            <p:cNvPr id="37" name="Freeform 21">
              <a:extLst>
                <a:ext uri="{FF2B5EF4-FFF2-40B4-BE49-F238E27FC236}">
                  <a16:creationId xmlns:a16="http://schemas.microsoft.com/office/drawing/2014/main" xmlns="" id="{988E7602-5A47-4D58-B801-C16049FCDAB3}"/>
                </a:ext>
              </a:extLst>
            </p:cNvPr>
            <p:cNvSpPr/>
            <p:nvPr/>
          </p:nvSpPr>
          <p:spPr bwMode="auto">
            <a:xfrm>
              <a:off x="8693" y="5790"/>
              <a:ext cx="705" cy="180"/>
            </a:xfrm>
            <a:custGeom>
              <a:avLst/>
              <a:gdLst>
                <a:gd name="T0" fmla="*/ 5 w 646"/>
                <a:gd name="T1" fmla="*/ 106 h 166"/>
                <a:gd name="T2" fmla="*/ 0 w 646"/>
                <a:gd name="T3" fmla="*/ 131 h 166"/>
                <a:gd name="T4" fmla="*/ 49 w 646"/>
                <a:gd name="T5" fmla="*/ 166 h 166"/>
                <a:gd name="T6" fmla="*/ 536 w 646"/>
                <a:gd name="T7" fmla="*/ 166 h 166"/>
                <a:gd name="T8" fmla="*/ 580 w 646"/>
                <a:gd name="T9" fmla="*/ 154 h 166"/>
                <a:gd name="T10" fmla="*/ 612 w 646"/>
                <a:gd name="T11" fmla="*/ 119 h 166"/>
                <a:gd name="T12" fmla="*/ 646 w 646"/>
                <a:gd name="T13" fmla="*/ 54 h 166"/>
                <a:gd name="T14" fmla="*/ 61 w 646"/>
                <a:gd name="T15" fmla="*/ 0 h 166"/>
                <a:gd name="T16" fmla="*/ 5 w 646"/>
                <a:gd name="T1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166">
                  <a:moveTo>
                    <a:pt x="5" y="106"/>
                  </a:moveTo>
                  <a:cubicBezTo>
                    <a:pt x="1" y="113"/>
                    <a:pt x="0" y="121"/>
                    <a:pt x="0" y="131"/>
                  </a:cubicBezTo>
                  <a:cubicBezTo>
                    <a:pt x="0" y="154"/>
                    <a:pt x="16" y="166"/>
                    <a:pt x="49" y="166"/>
                  </a:cubicBezTo>
                  <a:cubicBezTo>
                    <a:pt x="536" y="166"/>
                    <a:pt x="536" y="166"/>
                    <a:pt x="536" y="166"/>
                  </a:cubicBezTo>
                  <a:cubicBezTo>
                    <a:pt x="551" y="166"/>
                    <a:pt x="566" y="162"/>
                    <a:pt x="580" y="154"/>
                  </a:cubicBezTo>
                  <a:cubicBezTo>
                    <a:pt x="593" y="146"/>
                    <a:pt x="604" y="135"/>
                    <a:pt x="612" y="119"/>
                  </a:cubicBezTo>
                  <a:cubicBezTo>
                    <a:pt x="646" y="54"/>
                    <a:pt x="646" y="54"/>
                    <a:pt x="646" y="54"/>
                  </a:cubicBezTo>
                  <a:cubicBezTo>
                    <a:pt x="444" y="50"/>
                    <a:pt x="244" y="28"/>
                    <a:pt x="61" y="0"/>
                  </a:cubicBezTo>
                  <a:lnTo>
                    <a:pt x="5" y="106"/>
                  </a:lnTo>
                  <a:close/>
                </a:path>
              </a:pathLst>
            </a:custGeom>
            <a:solidFill>
              <a:srgbClr val="4490B9"/>
            </a:solidFill>
            <a:ln>
              <a:solidFill>
                <a:srgbClr val="3F86AB"/>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8" name="Freeform 22">
              <a:extLst>
                <a:ext uri="{FF2B5EF4-FFF2-40B4-BE49-F238E27FC236}">
                  <a16:creationId xmlns:a16="http://schemas.microsoft.com/office/drawing/2014/main" xmlns="" id="{C48F84CA-9018-4CCC-87E3-34FCE7396682}"/>
                </a:ext>
              </a:extLst>
            </p:cNvPr>
            <p:cNvSpPr/>
            <p:nvPr/>
          </p:nvSpPr>
          <p:spPr bwMode="auto">
            <a:xfrm>
              <a:off x="8668" y="3750"/>
              <a:ext cx="1783" cy="1564"/>
            </a:xfrm>
            <a:custGeom>
              <a:avLst/>
              <a:gdLst>
                <a:gd name="T0" fmla="*/ 1635 w 1635"/>
                <a:gd name="T1" fmla="*/ 77 h 1433"/>
                <a:gd name="T2" fmla="*/ 1617 w 1635"/>
                <a:gd name="T3" fmla="*/ 24 h 1433"/>
                <a:gd name="T4" fmla="*/ 1560 w 1635"/>
                <a:gd name="T5" fmla="*/ 0 h 1433"/>
                <a:gd name="T6" fmla="*/ 64 w 1635"/>
                <a:gd name="T7" fmla="*/ 0 h 1433"/>
                <a:gd name="T8" fmla="*/ 19 w 1635"/>
                <a:gd name="T9" fmla="*/ 18 h 1433"/>
                <a:gd name="T10" fmla="*/ 0 w 1635"/>
                <a:gd name="T11" fmla="*/ 63 h 1433"/>
                <a:gd name="T12" fmla="*/ 0 w 1635"/>
                <a:gd name="T13" fmla="*/ 421 h 1433"/>
                <a:gd name="T14" fmla="*/ 19 w 1635"/>
                <a:gd name="T15" fmla="*/ 469 h 1433"/>
                <a:gd name="T16" fmla="*/ 64 w 1635"/>
                <a:gd name="T17" fmla="*/ 484 h 1433"/>
                <a:gd name="T18" fmla="*/ 805 w 1635"/>
                <a:gd name="T19" fmla="*/ 484 h 1433"/>
                <a:gd name="T20" fmla="*/ 310 w 1635"/>
                <a:gd name="T21" fmla="*/ 1433 h 1433"/>
                <a:gd name="T22" fmla="*/ 472 w 1635"/>
                <a:gd name="T23" fmla="*/ 1418 h 1433"/>
                <a:gd name="T24" fmla="*/ 971 w 1635"/>
                <a:gd name="T25" fmla="*/ 1354 h 1433"/>
                <a:gd name="T26" fmla="*/ 1610 w 1635"/>
                <a:gd name="T27" fmla="*/ 146 h 1433"/>
                <a:gd name="T28" fmla="*/ 1635 w 1635"/>
                <a:gd name="T29" fmla="*/ 77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5" h="1433">
                  <a:moveTo>
                    <a:pt x="1635" y="77"/>
                  </a:moveTo>
                  <a:cubicBezTo>
                    <a:pt x="1635" y="56"/>
                    <a:pt x="1629" y="39"/>
                    <a:pt x="1617" y="24"/>
                  </a:cubicBezTo>
                  <a:cubicBezTo>
                    <a:pt x="1604" y="8"/>
                    <a:pt x="1585" y="0"/>
                    <a:pt x="1560" y="0"/>
                  </a:cubicBezTo>
                  <a:cubicBezTo>
                    <a:pt x="64" y="0"/>
                    <a:pt x="64" y="0"/>
                    <a:pt x="64" y="0"/>
                  </a:cubicBezTo>
                  <a:cubicBezTo>
                    <a:pt x="47" y="0"/>
                    <a:pt x="32" y="6"/>
                    <a:pt x="19" y="18"/>
                  </a:cubicBezTo>
                  <a:cubicBezTo>
                    <a:pt x="7" y="30"/>
                    <a:pt x="0" y="45"/>
                    <a:pt x="0" y="63"/>
                  </a:cubicBezTo>
                  <a:cubicBezTo>
                    <a:pt x="0" y="421"/>
                    <a:pt x="0" y="421"/>
                    <a:pt x="0" y="421"/>
                  </a:cubicBezTo>
                  <a:cubicBezTo>
                    <a:pt x="0" y="444"/>
                    <a:pt x="7" y="459"/>
                    <a:pt x="19" y="469"/>
                  </a:cubicBezTo>
                  <a:cubicBezTo>
                    <a:pt x="31" y="480"/>
                    <a:pt x="46" y="484"/>
                    <a:pt x="64" y="484"/>
                  </a:cubicBezTo>
                  <a:cubicBezTo>
                    <a:pt x="805" y="484"/>
                    <a:pt x="805" y="484"/>
                    <a:pt x="805" y="484"/>
                  </a:cubicBezTo>
                  <a:cubicBezTo>
                    <a:pt x="310" y="1433"/>
                    <a:pt x="310" y="1433"/>
                    <a:pt x="310" y="1433"/>
                  </a:cubicBezTo>
                  <a:cubicBezTo>
                    <a:pt x="374" y="1426"/>
                    <a:pt x="429" y="1420"/>
                    <a:pt x="472" y="1418"/>
                  </a:cubicBezTo>
                  <a:cubicBezTo>
                    <a:pt x="624" y="1410"/>
                    <a:pt x="821" y="1380"/>
                    <a:pt x="971" y="1354"/>
                  </a:cubicBezTo>
                  <a:cubicBezTo>
                    <a:pt x="1610" y="146"/>
                    <a:pt x="1610" y="146"/>
                    <a:pt x="1610" y="146"/>
                  </a:cubicBezTo>
                  <a:cubicBezTo>
                    <a:pt x="1627" y="123"/>
                    <a:pt x="1635" y="100"/>
                    <a:pt x="1635" y="77"/>
                  </a:cubicBezTo>
                  <a:close/>
                </a:path>
              </a:pathLst>
            </a:custGeom>
            <a:solidFill>
              <a:srgbClr val="4490B9"/>
            </a:solidFill>
            <a:ln>
              <a:solidFill>
                <a:srgbClr val="3F86AB"/>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9" name="Freeform 23">
              <a:extLst>
                <a:ext uri="{FF2B5EF4-FFF2-40B4-BE49-F238E27FC236}">
                  <a16:creationId xmlns:a16="http://schemas.microsoft.com/office/drawing/2014/main" xmlns="" id="{F422E7F0-C679-42A7-9CB6-27914FF73FD5}"/>
                </a:ext>
              </a:extLst>
            </p:cNvPr>
            <p:cNvSpPr/>
            <p:nvPr/>
          </p:nvSpPr>
          <p:spPr bwMode="auto">
            <a:xfrm>
              <a:off x="4210" y="4905"/>
              <a:ext cx="1555" cy="1067"/>
            </a:xfrm>
            <a:custGeom>
              <a:avLst/>
              <a:gdLst>
                <a:gd name="T0" fmla="*/ 1408 w 1425"/>
                <a:gd name="T1" fmla="*/ 543 h 978"/>
                <a:gd name="T2" fmla="*/ 1362 w 1425"/>
                <a:gd name="T3" fmla="*/ 526 h 978"/>
                <a:gd name="T4" fmla="*/ 734 w 1425"/>
                <a:gd name="T5" fmla="*/ 526 h 978"/>
                <a:gd name="T6" fmla="*/ 1173 w 1425"/>
                <a:gd name="T7" fmla="*/ 42 h 978"/>
                <a:gd name="T8" fmla="*/ 582 w 1425"/>
                <a:gd name="T9" fmla="*/ 0 h 978"/>
                <a:gd name="T10" fmla="*/ 10 w 1425"/>
                <a:gd name="T11" fmla="*/ 668 h 978"/>
                <a:gd name="T12" fmla="*/ 0 w 1425"/>
                <a:gd name="T13" fmla="*/ 704 h 978"/>
                <a:gd name="T14" fmla="*/ 0 w 1425"/>
                <a:gd name="T15" fmla="*/ 907 h 978"/>
                <a:gd name="T16" fmla="*/ 23 w 1425"/>
                <a:gd name="T17" fmla="*/ 959 h 978"/>
                <a:gd name="T18" fmla="*/ 72 w 1425"/>
                <a:gd name="T19" fmla="*/ 978 h 978"/>
                <a:gd name="T20" fmla="*/ 1362 w 1425"/>
                <a:gd name="T21" fmla="*/ 978 h 978"/>
                <a:gd name="T22" fmla="*/ 1408 w 1425"/>
                <a:gd name="T23" fmla="*/ 956 h 978"/>
                <a:gd name="T24" fmla="*/ 1425 w 1425"/>
                <a:gd name="T25" fmla="*/ 907 h 978"/>
                <a:gd name="T26" fmla="*/ 1425 w 1425"/>
                <a:gd name="T27" fmla="*/ 588 h 978"/>
                <a:gd name="T28" fmla="*/ 1408 w 1425"/>
                <a:gd name="T29" fmla="*/ 543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5" h="978">
                  <a:moveTo>
                    <a:pt x="1408" y="543"/>
                  </a:moveTo>
                  <a:cubicBezTo>
                    <a:pt x="1395" y="533"/>
                    <a:pt x="1382" y="526"/>
                    <a:pt x="1362" y="526"/>
                  </a:cubicBezTo>
                  <a:cubicBezTo>
                    <a:pt x="734" y="526"/>
                    <a:pt x="734" y="526"/>
                    <a:pt x="734" y="526"/>
                  </a:cubicBezTo>
                  <a:cubicBezTo>
                    <a:pt x="1173" y="42"/>
                    <a:pt x="1173" y="42"/>
                    <a:pt x="1173" y="42"/>
                  </a:cubicBezTo>
                  <a:cubicBezTo>
                    <a:pt x="959" y="13"/>
                    <a:pt x="763" y="0"/>
                    <a:pt x="582" y="0"/>
                  </a:cubicBezTo>
                  <a:cubicBezTo>
                    <a:pt x="10" y="668"/>
                    <a:pt x="10" y="668"/>
                    <a:pt x="10" y="668"/>
                  </a:cubicBezTo>
                  <a:cubicBezTo>
                    <a:pt x="3" y="681"/>
                    <a:pt x="0" y="694"/>
                    <a:pt x="0" y="704"/>
                  </a:cubicBezTo>
                  <a:cubicBezTo>
                    <a:pt x="0" y="907"/>
                    <a:pt x="0" y="907"/>
                    <a:pt x="0" y="907"/>
                  </a:cubicBezTo>
                  <a:cubicBezTo>
                    <a:pt x="0" y="927"/>
                    <a:pt x="10" y="943"/>
                    <a:pt x="23" y="959"/>
                  </a:cubicBezTo>
                  <a:cubicBezTo>
                    <a:pt x="39" y="972"/>
                    <a:pt x="56" y="978"/>
                    <a:pt x="72" y="978"/>
                  </a:cubicBezTo>
                  <a:cubicBezTo>
                    <a:pt x="1362" y="978"/>
                    <a:pt x="1362" y="978"/>
                    <a:pt x="1362" y="978"/>
                  </a:cubicBezTo>
                  <a:cubicBezTo>
                    <a:pt x="1379" y="978"/>
                    <a:pt x="1395" y="972"/>
                    <a:pt x="1408" y="956"/>
                  </a:cubicBezTo>
                  <a:cubicBezTo>
                    <a:pt x="1422" y="943"/>
                    <a:pt x="1425" y="927"/>
                    <a:pt x="1425" y="907"/>
                  </a:cubicBezTo>
                  <a:cubicBezTo>
                    <a:pt x="1425" y="588"/>
                    <a:pt x="1425" y="588"/>
                    <a:pt x="1425" y="588"/>
                  </a:cubicBezTo>
                  <a:cubicBezTo>
                    <a:pt x="1425" y="568"/>
                    <a:pt x="1422" y="552"/>
                    <a:pt x="1408" y="543"/>
                  </a:cubicBezTo>
                  <a:close/>
                </a:path>
              </a:pathLst>
            </a:custGeom>
            <a:solidFill>
              <a:srgbClr val="4490B9"/>
            </a:solidFill>
            <a:ln>
              <a:solidFill>
                <a:srgbClr val="4490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0" name="Freeform 24">
              <a:extLst>
                <a:ext uri="{FF2B5EF4-FFF2-40B4-BE49-F238E27FC236}">
                  <a16:creationId xmlns:a16="http://schemas.microsoft.com/office/drawing/2014/main" xmlns="" id="{7C4F186F-9DC2-4603-9D8B-E49CE4CD5B54}"/>
                </a:ext>
              </a:extLst>
            </p:cNvPr>
            <p:cNvSpPr/>
            <p:nvPr/>
          </p:nvSpPr>
          <p:spPr bwMode="auto">
            <a:xfrm>
              <a:off x="4228" y="3713"/>
              <a:ext cx="3688" cy="2294"/>
            </a:xfrm>
            <a:custGeom>
              <a:avLst/>
              <a:gdLst>
                <a:gd name="T0" fmla="*/ 3072 w 3383"/>
                <a:gd name="T1" fmla="*/ 319 h 2102"/>
                <a:gd name="T2" fmla="*/ 2599 w 3383"/>
                <a:gd name="T3" fmla="*/ 51 h 2102"/>
                <a:gd name="T4" fmla="*/ 2030 w 3383"/>
                <a:gd name="T5" fmla="*/ 51 h 2102"/>
                <a:gd name="T6" fmla="*/ 1558 w 3383"/>
                <a:gd name="T7" fmla="*/ 319 h 2102"/>
                <a:gd name="T8" fmla="*/ 1353 w 3383"/>
                <a:gd name="T9" fmla="*/ 368 h 2102"/>
                <a:gd name="T10" fmla="*/ 962 w 3383"/>
                <a:gd name="T11" fmla="*/ 45 h 2102"/>
                <a:gd name="T12" fmla="*/ 420 w 3383"/>
                <a:gd name="T13" fmla="*/ 48 h 2102"/>
                <a:gd name="T14" fmla="*/ 53 w 3383"/>
                <a:gd name="T15" fmla="*/ 387 h 2102"/>
                <a:gd name="T16" fmla="*/ 0 w 3383"/>
                <a:gd name="T17" fmla="*/ 723 h 2102"/>
                <a:gd name="T18" fmla="*/ 60 w 3383"/>
                <a:gd name="T19" fmla="*/ 781 h 2102"/>
                <a:gd name="T20" fmla="*/ 470 w 3383"/>
                <a:gd name="T21" fmla="*/ 758 h 2102"/>
                <a:gd name="T22" fmla="*/ 490 w 3383"/>
                <a:gd name="T23" fmla="*/ 639 h 2102"/>
                <a:gd name="T24" fmla="*/ 549 w 3383"/>
                <a:gd name="T25" fmla="*/ 500 h 2102"/>
                <a:gd name="T26" fmla="*/ 695 w 3383"/>
                <a:gd name="T27" fmla="*/ 439 h 2102"/>
                <a:gd name="T28" fmla="*/ 833 w 3383"/>
                <a:gd name="T29" fmla="*/ 487 h 2102"/>
                <a:gd name="T30" fmla="*/ 900 w 3383"/>
                <a:gd name="T31" fmla="*/ 629 h 2102"/>
                <a:gd name="T32" fmla="*/ 843 w 3383"/>
                <a:gd name="T33" fmla="*/ 768 h 2102"/>
                <a:gd name="T34" fmla="*/ 1253 w 3383"/>
                <a:gd name="T35" fmla="*/ 920 h 2102"/>
                <a:gd name="T36" fmla="*/ 1247 w 3383"/>
                <a:gd name="T37" fmla="*/ 1146 h 2102"/>
                <a:gd name="T38" fmla="*/ 1248 w 3383"/>
                <a:gd name="T39" fmla="*/ 1161 h 2102"/>
                <a:gd name="T40" fmla="*/ 1249 w 3383"/>
                <a:gd name="T41" fmla="*/ 1170 h 2102"/>
                <a:gd name="T42" fmla="*/ 1283 w 3383"/>
                <a:gd name="T43" fmla="*/ 1336 h 2102"/>
                <a:gd name="T44" fmla="*/ 1558 w 3383"/>
                <a:gd name="T45" fmla="*/ 1798 h 2102"/>
                <a:gd name="T46" fmla="*/ 2030 w 3383"/>
                <a:gd name="T47" fmla="*/ 2066 h 2102"/>
                <a:gd name="T48" fmla="*/ 2599 w 3383"/>
                <a:gd name="T49" fmla="*/ 2066 h 2102"/>
                <a:gd name="T50" fmla="*/ 3072 w 3383"/>
                <a:gd name="T51" fmla="*/ 1798 h 2102"/>
                <a:gd name="T52" fmla="*/ 2831 w 3383"/>
                <a:gd name="T53" fmla="*/ 1559 h 2102"/>
                <a:gd name="T54" fmla="*/ 2530 w 3383"/>
                <a:gd name="T55" fmla="*/ 1559 h 2102"/>
                <a:gd name="T56" fmla="*/ 2100 w 3383"/>
                <a:gd name="T57" fmla="*/ 1559 h 2102"/>
                <a:gd name="T58" fmla="*/ 1816 w 3383"/>
                <a:gd name="T59" fmla="*/ 1272 h 2102"/>
                <a:gd name="T60" fmla="*/ 1773 w 3383"/>
                <a:gd name="T61" fmla="*/ 1059 h 2102"/>
                <a:gd name="T62" fmla="*/ 1779 w 3383"/>
                <a:gd name="T63" fmla="*/ 975 h 2102"/>
                <a:gd name="T64" fmla="*/ 1787 w 3383"/>
                <a:gd name="T65" fmla="*/ 934 h 2102"/>
                <a:gd name="T66" fmla="*/ 1790 w 3383"/>
                <a:gd name="T67" fmla="*/ 922 h 2102"/>
                <a:gd name="T68" fmla="*/ 1825 w 3383"/>
                <a:gd name="T69" fmla="*/ 824 h 2102"/>
                <a:gd name="T70" fmla="*/ 1831 w 3383"/>
                <a:gd name="T71" fmla="*/ 810 h 2102"/>
                <a:gd name="T72" fmla="*/ 2100 w 3383"/>
                <a:gd name="T73" fmla="*/ 552 h 2102"/>
                <a:gd name="T74" fmla="*/ 2530 w 3383"/>
                <a:gd name="T75" fmla="*/ 552 h 2102"/>
                <a:gd name="T76" fmla="*/ 2817 w 3383"/>
                <a:gd name="T77" fmla="*/ 846 h 2102"/>
                <a:gd name="T78" fmla="*/ 2841 w 3383"/>
                <a:gd name="T79" fmla="*/ 1204 h 2102"/>
                <a:gd name="T80" fmla="*/ 3383 w 3383"/>
                <a:gd name="T81" fmla="*/ 1059 h 2102"/>
                <a:gd name="T82" fmla="*/ 3238 w 3383"/>
                <a:gd name="T83" fmla="*/ 533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2102">
                  <a:moveTo>
                    <a:pt x="3238" y="533"/>
                  </a:moveTo>
                  <a:cubicBezTo>
                    <a:pt x="3191" y="455"/>
                    <a:pt x="3135" y="384"/>
                    <a:pt x="3072" y="319"/>
                  </a:cubicBezTo>
                  <a:cubicBezTo>
                    <a:pt x="3006" y="258"/>
                    <a:pt x="2933" y="203"/>
                    <a:pt x="2854" y="158"/>
                  </a:cubicBezTo>
                  <a:cubicBezTo>
                    <a:pt x="2775" y="113"/>
                    <a:pt x="2689" y="77"/>
                    <a:pt x="2599" y="51"/>
                  </a:cubicBezTo>
                  <a:cubicBezTo>
                    <a:pt x="2507" y="26"/>
                    <a:pt x="2411" y="16"/>
                    <a:pt x="2315" y="16"/>
                  </a:cubicBezTo>
                  <a:cubicBezTo>
                    <a:pt x="2216" y="16"/>
                    <a:pt x="2120" y="26"/>
                    <a:pt x="2030" y="51"/>
                  </a:cubicBezTo>
                  <a:cubicBezTo>
                    <a:pt x="1938" y="77"/>
                    <a:pt x="1852" y="113"/>
                    <a:pt x="1773" y="158"/>
                  </a:cubicBezTo>
                  <a:cubicBezTo>
                    <a:pt x="1693" y="203"/>
                    <a:pt x="1624" y="258"/>
                    <a:pt x="1558" y="319"/>
                  </a:cubicBezTo>
                  <a:cubicBezTo>
                    <a:pt x="1498" y="378"/>
                    <a:pt x="1448" y="442"/>
                    <a:pt x="1402" y="513"/>
                  </a:cubicBezTo>
                  <a:cubicBezTo>
                    <a:pt x="1392" y="461"/>
                    <a:pt x="1376" y="413"/>
                    <a:pt x="1353" y="368"/>
                  </a:cubicBezTo>
                  <a:cubicBezTo>
                    <a:pt x="1313" y="290"/>
                    <a:pt x="1260" y="226"/>
                    <a:pt x="1194" y="171"/>
                  </a:cubicBezTo>
                  <a:cubicBezTo>
                    <a:pt x="1128" y="116"/>
                    <a:pt x="1048" y="74"/>
                    <a:pt x="962" y="45"/>
                  </a:cubicBezTo>
                  <a:cubicBezTo>
                    <a:pt x="873" y="16"/>
                    <a:pt x="784" y="0"/>
                    <a:pt x="688" y="0"/>
                  </a:cubicBezTo>
                  <a:cubicBezTo>
                    <a:pt x="592" y="0"/>
                    <a:pt x="503" y="16"/>
                    <a:pt x="420" y="48"/>
                  </a:cubicBezTo>
                  <a:cubicBezTo>
                    <a:pt x="337" y="80"/>
                    <a:pt x="265" y="125"/>
                    <a:pt x="202" y="184"/>
                  </a:cubicBezTo>
                  <a:cubicBezTo>
                    <a:pt x="139" y="239"/>
                    <a:pt x="89" y="310"/>
                    <a:pt x="53" y="387"/>
                  </a:cubicBezTo>
                  <a:cubicBezTo>
                    <a:pt x="17" y="468"/>
                    <a:pt x="0" y="555"/>
                    <a:pt x="0" y="652"/>
                  </a:cubicBezTo>
                  <a:cubicBezTo>
                    <a:pt x="0" y="723"/>
                    <a:pt x="0" y="723"/>
                    <a:pt x="0" y="723"/>
                  </a:cubicBezTo>
                  <a:cubicBezTo>
                    <a:pt x="0" y="736"/>
                    <a:pt x="3" y="749"/>
                    <a:pt x="13" y="762"/>
                  </a:cubicBezTo>
                  <a:cubicBezTo>
                    <a:pt x="20" y="775"/>
                    <a:pt x="37" y="781"/>
                    <a:pt x="60" y="781"/>
                  </a:cubicBezTo>
                  <a:cubicBezTo>
                    <a:pt x="420" y="781"/>
                    <a:pt x="420" y="781"/>
                    <a:pt x="420" y="781"/>
                  </a:cubicBezTo>
                  <a:cubicBezTo>
                    <a:pt x="440" y="781"/>
                    <a:pt x="460" y="775"/>
                    <a:pt x="470" y="758"/>
                  </a:cubicBezTo>
                  <a:cubicBezTo>
                    <a:pt x="483" y="746"/>
                    <a:pt x="490" y="729"/>
                    <a:pt x="490" y="717"/>
                  </a:cubicBezTo>
                  <a:cubicBezTo>
                    <a:pt x="490" y="639"/>
                    <a:pt x="490" y="639"/>
                    <a:pt x="490" y="639"/>
                  </a:cubicBezTo>
                  <a:cubicBezTo>
                    <a:pt x="490" y="613"/>
                    <a:pt x="496" y="591"/>
                    <a:pt x="506" y="565"/>
                  </a:cubicBezTo>
                  <a:cubicBezTo>
                    <a:pt x="516" y="542"/>
                    <a:pt x="532" y="520"/>
                    <a:pt x="549" y="500"/>
                  </a:cubicBezTo>
                  <a:cubicBezTo>
                    <a:pt x="569" y="481"/>
                    <a:pt x="592" y="468"/>
                    <a:pt x="615" y="455"/>
                  </a:cubicBezTo>
                  <a:cubicBezTo>
                    <a:pt x="642" y="445"/>
                    <a:pt x="668" y="439"/>
                    <a:pt x="695" y="439"/>
                  </a:cubicBezTo>
                  <a:cubicBezTo>
                    <a:pt x="721" y="439"/>
                    <a:pt x="744" y="445"/>
                    <a:pt x="771" y="452"/>
                  </a:cubicBezTo>
                  <a:cubicBezTo>
                    <a:pt x="794" y="461"/>
                    <a:pt x="814" y="471"/>
                    <a:pt x="833" y="487"/>
                  </a:cubicBezTo>
                  <a:cubicBezTo>
                    <a:pt x="853" y="503"/>
                    <a:pt x="870" y="526"/>
                    <a:pt x="883" y="549"/>
                  </a:cubicBezTo>
                  <a:cubicBezTo>
                    <a:pt x="893" y="571"/>
                    <a:pt x="900" y="600"/>
                    <a:pt x="900" y="629"/>
                  </a:cubicBezTo>
                  <a:cubicBezTo>
                    <a:pt x="900" y="655"/>
                    <a:pt x="896" y="678"/>
                    <a:pt x="890" y="697"/>
                  </a:cubicBezTo>
                  <a:cubicBezTo>
                    <a:pt x="883" y="717"/>
                    <a:pt x="870" y="742"/>
                    <a:pt x="843" y="768"/>
                  </a:cubicBezTo>
                  <a:cubicBezTo>
                    <a:pt x="721" y="913"/>
                    <a:pt x="721" y="913"/>
                    <a:pt x="721" y="913"/>
                  </a:cubicBezTo>
                  <a:cubicBezTo>
                    <a:pt x="884" y="907"/>
                    <a:pt x="1062" y="908"/>
                    <a:pt x="1253" y="920"/>
                  </a:cubicBezTo>
                  <a:cubicBezTo>
                    <a:pt x="1247" y="966"/>
                    <a:pt x="1243" y="1012"/>
                    <a:pt x="1243" y="1059"/>
                  </a:cubicBezTo>
                  <a:cubicBezTo>
                    <a:pt x="1243" y="1089"/>
                    <a:pt x="1245" y="1118"/>
                    <a:pt x="1247" y="1146"/>
                  </a:cubicBezTo>
                  <a:cubicBezTo>
                    <a:pt x="1247" y="1146"/>
                    <a:pt x="1247" y="1146"/>
                    <a:pt x="1247" y="1146"/>
                  </a:cubicBezTo>
                  <a:cubicBezTo>
                    <a:pt x="1247" y="1151"/>
                    <a:pt x="1248" y="1156"/>
                    <a:pt x="1248" y="1161"/>
                  </a:cubicBezTo>
                  <a:cubicBezTo>
                    <a:pt x="1249" y="1163"/>
                    <a:pt x="1249" y="1165"/>
                    <a:pt x="1249" y="1168"/>
                  </a:cubicBezTo>
                  <a:cubicBezTo>
                    <a:pt x="1249" y="1169"/>
                    <a:pt x="1249" y="1169"/>
                    <a:pt x="1249" y="1170"/>
                  </a:cubicBezTo>
                  <a:cubicBezTo>
                    <a:pt x="1251" y="1186"/>
                    <a:pt x="1253" y="1202"/>
                    <a:pt x="1256" y="1218"/>
                  </a:cubicBezTo>
                  <a:cubicBezTo>
                    <a:pt x="1262" y="1258"/>
                    <a:pt x="1271" y="1298"/>
                    <a:pt x="1283" y="1336"/>
                  </a:cubicBezTo>
                  <a:cubicBezTo>
                    <a:pt x="1306" y="1427"/>
                    <a:pt x="1343" y="1511"/>
                    <a:pt x="1389" y="1588"/>
                  </a:cubicBezTo>
                  <a:cubicBezTo>
                    <a:pt x="1439" y="1662"/>
                    <a:pt x="1492" y="1734"/>
                    <a:pt x="1558" y="1798"/>
                  </a:cubicBezTo>
                  <a:cubicBezTo>
                    <a:pt x="1624" y="1860"/>
                    <a:pt x="1693" y="1914"/>
                    <a:pt x="1773" y="1960"/>
                  </a:cubicBezTo>
                  <a:cubicBezTo>
                    <a:pt x="1852" y="2008"/>
                    <a:pt x="1938" y="2040"/>
                    <a:pt x="2030" y="2066"/>
                  </a:cubicBezTo>
                  <a:cubicBezTo>
                    <a:pt x="2120" y="2092"/>
                    <a:pt x="2216" y="2102"/>
                    <a:pt x="2315" y="2102"/>
                  </a:cubicBezTo>
                  <a:cubicBezTo>
                    <a:pt x="2411" y="2102"/>
                    <a:pt x="2507" y="2092"/>
                    <a:pt x="2599" y="2066"/>
                  </a:cubicBezTo>
                  <a:cubicBezTo>
                    <a:pt x="2689" y="2040"/>
                    <a:pt x="2775" y="2008"/>
                    <a:pt x="2854" y="1960"/>
                  </a:cubicBezTo>
                  <a:cubicBezTo>
                    <a:pt x="2933" y="1914"/>
                    <a:pt x="3006" y="1860"/>
                    <a:pt x="3072" y="1798"/>
                  </a:cubicBezTo>
                  <a:cubicBezTo>
                    <a:pt x="3109" y="1759"/>
                    <a:pt x="3145" y="1721"/>
                    <a:pt x="3178" y="1676"/>
                  </a:cubicBezTo>
                  <a:cubicBezTo>
                    <a:pt x="3066" y="1643"/>
                    <a:pt x="2950" y="1605"/>
                    <a:pt x="2831" y="1559"/>
                  </a:cubicBezTo>
                  <a:cubicBezTo>
                    <a:pt x="2768" y="1537"/>
                    <a:pt x="2705" y="1514"/>
                    <a:pt x="2646" y="1495"/>
                  </a:cubicBezTo>
                  <a:cubicBezTo>
                    <a:pt x="2612" y="1520"/>
                    <a:pt x="2573" y="1543"/>
                    <a:pt x="2530" y="1559"/>
                  </a:cubicBezTo>
                  <a:cubicBezTo>
                    <a:pt x="2464" y="1588"/>
                    <a:pt x="2391" y="1601"/>
                    <a:pt x="2315" y="1601"/>
                  </a:cubicBezTo>
                  <a:cubicBezTo>
                    <a:pt x="2239" y="1601"/>
                    <a:pt x="2166" y="1588"/>
                    <a:pt x="2100" y="1559"/>
                  </a:cubicBezTo>
                  <a:cubicBezTo>
                    <a:pt x="2034" y="1533"/>
                    <a:pt x="1978" y="1495"/>
                    <a:pt x="1928" y="1443"/>
                  </a:cubicBezTo>
                  <a:cubicBezTo>
                    <a:pt x="1882" y="1395"/>
                    <a:pt x="1842" y="1336"/>
                    <a:pt x="1816" y="1272"/>
                  </a:cubicBezTo>
                  <a:cubicBezTo>
                    <a:pt x="1813" y="1267"/>
                    <a:pt x="1811" y="1263"/>
                    <a:pt x="1809" y="1259"/>
                  </a:cubicBezTo>
                  <a:cubicBezTo>
                    <a:pt x="1786" y="1197"/>
                    <a:pt x="1773" y="1130"/>
                    <a:pt x="1773" y="1059"/>
                  </a:cubicBezTo>
                  <a:cubicBezTo>
                    <a:pt x="1773" y="1030"/>
                    <a:pt x="1775" y="1002"/>
                    <a:pt x="1779" y="975"/>
                  </a:cubicBezTo>
                  <a:cubicBezTo>
                    <a:pt x="1779" y="975"/>
                    <a:pt x="1779" y="975"/>
                    <a:pt x="1779" y="975"/>
                  </a:cubicBezTo>
                  <a:cubicBezTo>
                    <a:pt x="1780" y="970"/>
                    <a:pt x="1781" y="965"/>
                    <a:pt x="1782" y="961"/>
                  </a:cubicBezTo>
                  <a:cubicBezTo>
                    <a:pt x="1783" y="952"/>
                    <a:pt x="1785" y="943"/>
                    <a:pt x="1787" y="934"/>
                  </a:cubicBezTo>
                  <a:cubicBezTo>
                    <a:pt x="1787" y="934"/>
                    <a:pt x="1787" y="934"/>
                    <a:pt x="1787" y="934"/>
                  </a:cubicBezTo>
                  <a:cubicBezTo>
                    <a:pt x="1788" y="930"/>
                    <a:pt x="1789" y="926"/>
                    <a:pt x="1790" y="922"/>
                  </a:cubicBezTo>
                  <a:cubicBezTo>
                    <a:pt x="1797" y="896"/>
                    <a:pt x="1806" y="871"/>
                    <a:pt x="1816" y="846"/>
                  </a:cubicBezTo>
                  <a:cubicBezTo>
                    <a:pt x="1818" y="838"/>
                    <a:pt x="1822" y="831"/>
                    <a:pt x="1825" y="824"/>
                  </a:cubicBezTo>
                  <a:cubicBezTo>
                    <a:pt x="1827" y="820"/>
                    <a:pt x="1830" y="815"/>
                    <a:pt x="1832" y="810"/>
                  </a:cubicBezTo>
                  <a:cubicBezTo>
                    <a:pt x="1831" y="810"/>
                    <a:pt x="1831" y="810"/>
                    <a:pt x="1831" y="810"/>
                  </a:cubicBezTo>
                  <a:cubicBezTo>
                    <a:pt x="1856" y="757"/>
                    <a:pt x="1890" y="711"/>
                    <a:pt x="1928" y="668"/>
                  </a:cubicBezTo>
                  <a:cubicBezTo>
                    <a:pt x="1978" y="620"/>
                    <a:pt x="2034" y="581"/>
                    <a:pt x="2100" y="552"/>
                  </a:cubicBezTo>
                  <a:cubicBezTo>
                    <a:pt x="2166" y="523"/>
                    <a:pt x="2239" y="510"/>
                    <a:pt x="2315" y="510"/>
                  </a:cubicBezTo>
                  <a:cubicBezTo>
                    <a:pt x="2391" y="510"/>
                    <a:pt x="2464" y="523"/>
                    <a:pt x="2530" y="552"/>
                  </a:cubicBezTo>
                  <a:cubicBezTo>
                    <a:pt x="2596" y="581"/>
                    <a:pt x="2655" y="620"/>
                    <a:pt x="2702" y="668"/>
                  </a:cubicBezTo>
                  <a:cubicBezTo>
                    <a:pt x="2751" y="720"/>
                    <a:pt x="2791" y="778"/>
                    <a:pt x="2817" y="846"/>
                  </a:cubicBezTo>
                  <a:cubicBezTo>
                    <a:pt x="2847" y="910"/>
                    <a:pt x="2860" y="981"/>
                    <a:pt x="2860" y="1059"/>
                  </a:cubicBezTo>
                  <a:cubicBezTo>
                    <a:pt x="2860" y="1107"/>
                    <a:pt x="2854" y="1159"/>
                    <a:pt x="2841" y="1204"/>
                  </a:cubicBezTo>
                  <a:cubicBezTo>
                    <a:pt x="3019" y="1252"/>
                    <a:pt x="3188" y="1291"/>
                    <a:pt x="3350" y="1324"/>
                  </a:cubicBezTo>
                  <a:cubicBezTo>
                    <a:pt x="3373" y="1240"/>
                    <a:pt x="3383" y="1152"/>
                    <a:pt x="3383" y="1059"/>
                  </a:cubicBezTo>
                  <a:cubicBezTo>
                    <a:pt x="3383" y="965"/>
                    <a:pt x="3370" y="871"/>
                    <a:pt x="3347" y="781"/>
                  </a:cubicBezTo>
                  <a:cubicBezTo>
                    <a:pt x="3320" y="694"/>
                    <a:pt x="3284" y="610"/>
                    <a:pt x="3238" y="533"/>
                  </a:cubicBezTo>
                  <a:close/>
                </a:path>
              </a:pathLst>
            </a:custGeom>
            <a:solidFill>
              <a:srgbClr val="4490B9"/>
            </a:solidFill>
            <a:ln>
              <a:solidFill>
                <a:srgbClr val="3F86AB"/>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1" name="Freeform 25">
              <a:extLst>
                <a:ext uri="{FF2B5EF4-FFF2-40B4-BE49-F238E27FC236}">
                  <a16:creationId xmlns:a16="http://schemas.microsoft.com/office/drawing/2014/main" xmlns="" id="{9621E17D-A5E2-40C5-A6C0-F9F3C3DA685F}"/>
                </a:ext>
              </a:extLst>
            </p:cNvPr>
            <p:cNvSpPr/>
            <p:nvPr/>
          </p:nvSpPr>
          <p:spPr bwMode="auto">
            <a:xfrm>
              <a:off x="7735" y="3750"/>
              <a:ext cx="1400" cy="1527"/>
            </a:xfrm>
            <a:custGeom>
              <a:avLst/>
              <a:gdLst>
                <a:gd name="T0" fmla="*/ 797 w 1286"/>
                <a:gd name="T1" fmla="*/ 1356 h 1398"/>
                <a:gd name="T2" fmla="*/ 797 w 1286"/>
                <a:gd name="T3" fmla="*/ 62 h 1398"/>
                <a:gd name="T4" fmla="*/ 777 w 1286"/>
                <a:gd name="T5" fmla="*/ 16 h 1398"/>
                <a:gd name="T6" fmla="*/ 730 w 1286"/>
                <a:gd name="T7" fmla="*/ 0 h 1398"/>
                <a:gd name="T8" fmla="*/ 413 w 1286"/>
                <a:gd name="T9" fmla="*/ 0 h 1398"/>
                <a:gd name="T10" fmla="*/ 320 w 1286"/>
                <a:gd name="T11" fmla="*/ 3 h 1398"/>
                <a:gd name="T12" fmla="*/ 251 w 1286"/>
                <a:gd name="T13" fmla="*/ 32 h 1398"/>
                <a:gd name="T14" fmla="*/ 59 w 1286"/>
                <a:gd name="T15" fmla="*/ 123 h 1398"/>
                <a:gd name="T16" fmla="*/ 0 w 1286"/>
                <a:gd name="T17" fmla="*/ 210 h 1398"/>
                <a:gd name="T18" fmla="*/ 0 w 1286"/>
                <a:gd name="T19" fmla="*/ 271 h 1398"/>
                <a:gd name="T20" fmla="*/ 122 w 1286"/>
                <a:gd name="T21" fmla="*/ 439 h 1398"/>
                <a:gd name="T22" fmla="*/ 165 w 1286"/>
                <a:gd name="T23" fmla="*/ 517 h 1398"/>
                <a:gd name="T24" fmla="*/ 271 w 1286"/>
                <a:gd name="T25" fmla="*/ 468 h 1398"/>
                <a:gd name="T26" fmla="*/ 271 w 1286"/>
                <a:gd name="T27" fmla="*/ 1308 h 1398"/>
                <a:gd name="T28" fmla="*/ 797 w 1286"/>
                <a:gd name="T29" fmla="*/ 1379 h 1398"/>
                <a:gd name="T30" fmla="*/ 1286 w 1286"/>
                <a:gd name="T31" fmla="*/ 1392 h 1398"/>
                <a:gd name="T32" fmla="*/ 797 w 1286"/>
                <a:gd name="T33" fmla="*/ 1356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6" h="1398">
                  <a:moveTo>
                    <a:pt x="797" y="1356"/>
                  </a:moveTo>
                  <a:cubicBezTo>
                    <a:pt x="797" y="62"/>
                    <a:pt x="797" y="62"/>
                    <a:pt x="797" y="62"/>
                  </a:cubicBezTo>
                  <a:cubicBezTo>
                    <a:pt x="797" y="42"/>
                    <a:pt x="790" y="29"/>
                    <a:pt x="777" y="16"/>
                  </a:cubicBezTo>
                  <a:cubicBezTo>
                    <a:pt x="763" y="7"/>
                    <a:pt x="747" y="0"/>
                    <a:pt x="730" y="0"/>
                  </a:cubicBezTo>
                  <a:cubicBezTo>
                    <a:pt x="413" y="0"/>
                    <a:pt x="413" y="0"/>
                    <a:pt x="413" y="0"/>
                  </a:cubicBezTo>
                  <a:cubicBezTo>
                    <a:pt x="377" y="0"/>
                    <a:pt x="347" y="3"/>
                    <a:pt x="320" y="3"/>
                  </a:cubicBezTo>
                  <a:cubicBezTo>
                    <a:pt x="297" y="7"/>
                    <a:pt x="274" y="16"/>
                    <a:pt x="251" y="32"/>
                  </a:cubicBezTo>
                  <a:cubicBezTo>
                    <a:pt x="59" y="123"/>
                    <a:pt x="59" y="123"/>
                    <a:pt x="59" y="123"/>
                  </a:cubicBezTo>
                  <a:cubicBezTo>
                    <a:pt x="19" y="146"/>
                    <a:pt x="0" y="175"/>
                    <a:pt x="0" y="210"/>
                  </a:cubicBezTo>
                  <a:cubicBezTo>
                    <a:pt x="0" y="271"/>
                    <a:pt x="0" y="271"/>
                    <a:pt x="0" y="271"/>
                  </a:cubicBezTo>
                  <a:cubicBezTo>
                    <a:pt x="46" y="323"/>
                    <a:pt x="86" y="378"/>
                    <a:pt x="122" y="439"/>
                  </a:cubicBezTo>
                  <a:cubicBezTo>
                    <a:pt x="139" y="465"/>
                    <a:pt x="152" y="491"/>
                    <a:pt x="165" y="517"/>
                  </a:cubicBezTo>
                  <a:cubicBezTo>
                    <a:pt x="271" y="468"/>
                    <a:pt x="271" y="468"/>
                    <a:pt x="271" y="468"/>
                  </a:cubicBezTo>
                  <a:cubicBezTo>
                    <a:pt x="271" y="1308"/>
                    <a:pt x="271" y="1308"/>
                    <a:pt x="271" y="1308"/>
                  </a:cubicBezTo>
                  <a:cubicBezTo>
                    <a:pt x="456" y="1343"/>
                    <a:pt x="631" y="1366"/>
                    <a:pt x="797" y="1379"/>
                  </a:cubicBezTo>
                  <a:cubicBezTo>
                    <a:pt x="972" y="1395"/>
                    <a:pt x="1137" y="1398"/>
                    <a:pt x="1286" y="1392"/>
                  </a:cubicBezTo>
                  <a:lnTo>
                    <a:pt x="797" y="1356"/>
                  </a:lnTo>
                  <a:close/>
                </a:path>
              </a:pathLst>
            </a:custGeom>
            <a:solidFill>
              <a:srgbClr val="4490B9"/>
            </a:solidFill>
            <a:ln>
              <a:solidFill>
                <a:srgbClr val="3F86AB"/>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2" name="Freeform 26">
              <a:extLst>
                <a:ext uri="{FF2B5EF4-FFF2-40B4-BE49-F238E27FC236}">
                  <a16:creationId xmlns:a16="http://schemas.microsoft.com/office/drawing/2014/main" xmlns="" id="{2C7A8623-2952-4863-91B0-89264DAD9D04}"/>
                </a:ext>
              </a:extLst>
            </p:cNvPr>
            <p:cNvSpPr/>
            <p:nvPr/>
          </p:nvSpPr>
          <p:spPr bwMode="auto">
            <a:xfrm>
              <a:off x="7983" y="5627"/>
              <a:ext cx="573" cy="340"/>
            </a:xfrm>
            <a:custGeom>
              <a:avLst/>
              <a:gdLst>
                <a:gd name="T0" fmla="*/ 0 w 526"/>
                <a:gd name="T1" fmla="*/ 258 h 313"/>
                <a:gd name="T2" fmla="*/ 13 w 526"/>
                <a:gd name="T3" fmla="*/ 297 h 313"/>
                <a:gd name="T4" fmla="*/ 59 w 526"/>
                <a:gd name="T5" fmla="*/ 313 h 313"/>
                <a:gd name="T6" fmla="*/ 459 w 526"/>
                <a:gd name="T7" fmla="*/ 313 h 313"/>
                <a:gd name="T8" fmla="*/ 526 w 526"/>
                <a:gd name="T9" fmla="*/ 255 h 313"/>
                <a:gd name="T10" fmla="*/ 526 w 526"/>
                <a:gd name="T11" fmla="*/ 113 h 313"/>
                <a:gd name="T12" fmla="*/ 0 w 526"/>
                <a:gd name="T13" fmla="*/ 0 h 313"/>
                <a:gd name="T14" fmla="*/ 0 w 526"/>
                <a:gd name="T15" fmla="*/ 258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13">
                  <a:moveTo>
                    <a:pt x="0" y="258"/>
                  </a:moveTo>
                  <a:cubicBezTo>
                    <a:pt x="0" y="271"/>
                    <a:pt x="3" y="284"/>
                    <a:pt x="13" y="297"/>
                  </a:cubicBezTo>
                  <a:cubicBezTo>
                    <a:pt x="23" y="307"/>
                    <a:pt x="36" y="313"/>
                    <a:pt x="59" y="313"/>
                  </a:cubicBezTo>
                  <a:cubicBezTo>
                    <a:pt x="459" y="313"/>
                    <a:pt x="459" y="313"/>
                    <a:pt x="459" y="313"/>
                  </a:cubicBezTo>
                  <a:cubicBezTo>
                    <a:pt x="502" y="313"/>
                    <a:pt x="526" y="294"/>
                    <a:pt x="526" y="255"/>
                  </a:cubicBezTo>
                  <a:cubicBezTo>
                    <a:pt x="526" y="113"/>
                    <a:pt x="526" y="113"/>
                    <a:pt x="526" y="113"/>
                  </a:cubicBezTo>
                  <a:cubicBezTo>
                    <a:pt x="360" y="87"/>
                    <a:pt x="185" y="52"/>
                    <a:pt x="0" y="0"/>
                  </a:cubicBezTo>
                  <a:lnTo>
                    <a:pt x="0" y="258"/>
                  </a:lnTo>
                  <a:close/>
                </a:path>
              </a:pathLst>
            </a:custGeom>
            <a:solidFill>
              <a:srgbClr val="4490B9"/>
            </a:solidFill>
            <a:ln>
              <a:solidFill>
                <a:srgbClr val="3F86AB"/>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3" name="Freeform 27">
              <a:extLst>
                <a:ext uri="{FF2B5EF4-FFF2-40B4-BE49-F238E27FC236}">
                  <a16:creationId xmlns:a16="http://schemas.microsoft.com/office/drawing/2014/main" xmlns="" id="{7245331B-7BA0-405A-95C6-67124A435C02}"/>
                </a:ext>
              </a:extLst>
            </p:cNvPr>
            <p:cNvSpPr/>
            <p:nvPr/>
          </p:nvSpPr>
          <p:spPr bwMode="auto">
            <a:xfrm>
              <a:off x="3615" y="4473"/>
              <a:ext cx="7138" cy="1075"/>
            </a:xfrm>
            <a:custGeom>
              <a:avLst/>
              <a:gdLst>
                <a:gd name="T0" fmla="*/ 6554 w 6554"/>
                <a:gd name="T1" fmla="*/ 133 h 988"/>
                <a:gd name="T2" fmla="*/ 3399 w 6554"/>
                <a:gd name="T3" fmla="*/ 488 h 988"/>
                <a:gd name="T4" fmla="*/ 0 w 6554"/>
                <a:gd name="T5" fmla="*/ 485 h 988"/>
                <a:gd name="T6" fmla="*/ 3396 w 6554"/>
                <a:gd name="T7" fmla="*/ 530 h 988"/>
                <a:gd name="T8" fmla="*/ 5287 w 6554"/>
                <a:gd name="T9" fmla="*/ 759 h 988"/>
                <a:gd name="T10" fmla="*/ 6554 w 6554"/>
                <a:gd name="T11" fmla="*/ 133 h 988"/>
              </a:gdLst>
              <a:ahLst/>
              <a:cxnLst>
                <a:cxn ang="0">
                  <a:pos x="T0" y="T1"/>
                </a:cxn>
                <a:cxn ang="0">
                  <a:pos x="T2" y="T3"/>
                </a:cxn>
                <a:cxn ang="0">
                  <a:pos x="T4" y="T5"/>
                </a:cxn>
                <a:cxn ang="0">
                  <a:pos x="T6" y="T7"/>
                </a:cxn>
                <a:cxn ang="0">
                  <a:pos x="T8" y="T9"/>
                </a:cxn>
                <a:cxn ang="0">
                  <a:pos x="T10" y="T11"/>
                </a:cxn>
              </a:cxnLst>
              <a:rect l="0" t="0" r="r" b="b"/>
              <a:pathLst>
                <a:path w="6554" h="988">
                  <a:moveTo>
                    <a:pt x="6554" y="133"/>
                  </a:moveTo>
                  <a:cubicBezTo>
                    <a:pt x="6117" y="569"/>
                    <a:pt x="5215" y="988"/>
                    <a:pt x="3399" y="488"/>
                  </a:cubicBezTo>
                  <a:cubicBezTo>
                    <a:pt x="1633" y="0"/>
                    <a:pt x="582" y="210"/>
                    <a:pt x="0" y="485"/>
                  </a:cubicBezTo>
                  <a:cubicBezTo>
                    <a:pt x="585" y="220"/>
                    <a:pt x="1640" y="23"/>
                    <a:pt x="3396" y="530"/>
                  </a:cubicBezTo>
                  <a:cubicBezTo>
                    <a:pt x="4186" y="759"/>
                    <a:pt x="4805" y="811"/>
                    <a:pt x="5287" y="759"/>
                  </a:cubicBezTo>
                  <a:cubicBezTo>
                    <a:pt x="5674" y="717"/>
                    <a:pt x="6193" y="543"/>
                    <a:pt x="6554" y="133"/>
                  </a:cubicBezTo>
                  <a:close/>
                </a:path>
              </a:pathLst>
            </a:cu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3998" y="1269030"/>
            <a:ext cx="8819941" cy="5316465"/>
          </a:xfrm>
          <a:prstGeom prst="roundRect">
            <a:avLst/>
          </a:prstGeom>
          <a:ln>
            <a:solidFill>
              <a:srgbClr val="4491B9"/>
            </a:solidFill>
          </a:ln>
        </p:spPr>
      </p:pic>
      <p:sp>
        <p:nvSpPr>
          <p:cNvPr id="6" name="椭圆 5">
            <a:extLst>
              <a:ext uri="{FF2B5EF4-FFF2-40B4-BE49-F238E27FC236}">
                <a16:creationId xmlns:a16="http://schemas.microsoft.com/office/drawing/2014/main" xmlns="" id="{D7F54859-81D2-4B75-9CF6-B8ECBC0F276E}"/>
              </a:ext>
            </a:extLst>
          </p:cNvPr>
          <p:cNvSpPr/>
          <p:nvPr/>
        </p:nvSpPr>
        <p:spPr>
          <a:xfrm>
            <a:off x="8459946" y="2036180"/>
            <a:ext cx="101600" cy="9683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cxnSp>
        <p:nvCxnSpPr>
          <p:cNvPr id="7" name="直接连接符 6">
            <a:extLst>
              <a:ext uri="{FF2B5EF4-FFF2-40B4-BE49-F238E27FC236}">
                <a16:creationId xmlns:a16="http://schemas.microsoft.com/office/drawing/2014/main" xmlns="" id="{8AAA0451-E76F-4FDC-81B3-E3115D88D5CE}"/>
              </a:ext>
            </a:extLst>
          </p:cNvPr>
          <p:cNvCxnSpPr>
            <a:stCxn id="11" idx="0"/>
            <a:endCxn id="6" idx="4"/>
          </p:cNvCxnSpPr>
          <p:nvPr/>
        </p:nvCxnSpPr>
        <p:spPr>
          <a:xfrm flipH="1" flipV="1">
            <a:off x="8510746" y="2133018"/>
            <a:ext cx="13728" cy="648017"/>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8" name="组合 7"/>
          <p:cNvGrpSpPr>
            <a:grpSpLocks/>
          </p:cNvGrpSpPr>
          <p:nvPr/>
        </p:nvGrpSpPr>
        <p:grpSpPr bwMode="auto">
          <a:xfrm>
            <a:off x="7980812" y="2702313"/>
            <a:ext cx="1127125" cy="909261"/>
            <a:chOff x="5507" y="1630"/>
            <a:chExt cx="3030" cy="1024"/>
          </a:xfrm>
        </p:grpSpPr>
        <p:grpSp>
          <p:nvGrpSpPr>
            <p:cNvPr id="9" name="组合 21"/>
            <p:cNvGrpSpPr>
              <a:grpSpLocks/>
            </p:cNvGrpSpPr>
            <p:nvPr/>
          </p:nvGrpSpPr>
          <p:grpSpPr bwMode="auto">
            <a:xfrm>
              <a:off x="5701" y="1630"/>
              <a:ext cx="2535" cy="1024"/>
              <a:chOff x="5893044" y="1278471"/>
              <a:chExt cx="1702305" cy="2129161"/>
            </a:xfrm>
          </p:grpSpPr>
          <p:sp>
            <p:nvSpPr>
              <p:cNvPr id="11" name="椭圆 10">
                <a:extLst>
                  <a:ext uri="{FF2B5EF4-FFF2-40B4-BE49-F238E27FC236}">
                    <a16:creationId xmlns:a16="http://schemas.microsoft.com/office/drawing/2014/main" xmlns="" id="{D9130DD2-88A1-487A-8B99-D185DA57386E}"/>
                  </a:ext>
                </a:extLst>
              </p:cNvPr>
              <p:cNvSpPr/>
              <p:nvPr/>
            </p:nvSpPr>
            <p:spPr>
              <a:xfrm>
                <a:off x="5893044" y="1462810"/>
                <a:ext cx="1702305" cy="1944822"/>
              </a:xfrm>
              <a:prstGeom prst="ellipse">
                <a:avLst/>
              </a:prstGeom>
              <a:solidFill>
                <a:srgbClr val="EFEFE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sp>
            <p:nvSpPr>
              <p:cNvPr id="12" name="文本框 35"/>
              <p:cNvSpPr txBox="1">
                <a:spLocks noChangeArrowheads="1"/>
              </p:cNvSpPr>
              <p:nvPr/>
            </p:nvSpPr>
            <p:spPr bwMode="auto">
              <a:xfrm>
                <a:off x="6132018" y="1278471"/>
                <a:ext cx="1393509" cy="1265057"/>
              </a:xfrm>
              <a:prstGeom prst="rect">
                <a:avLst/>
              </a:prstGeom>
              <a:noFill/>
              <a:ln w="9525">
                <a:noFill/>
                <a:miter lim="800000"/>
                <a:headEnd/>
                <a:tailEnd/>
              </a:ln>
            </p:spPr>
            <p:txBody>
              <a:bodyPr>
                <a:spAutoFit/>
              </a:bodyPr>
              <a:lstStyle/>
              <a:p>
                <a:pPr algn="ctr" eaLnBrk="1" hangingPunct="1">
                  <a:lnSpc>
                    <a:spcPts val="2300"/>
                  </a:lnSpc>
                  <a:buFont typeface="Arial" pitchFamily="34" charset="0"/>
                  <a:buNone/>
                </a:pPr>
                <a:endParaRPr lang="en-US" altLang="zh-CN" sz="1000"/>
              </a:p>
            </p:txBody>
          </p:sp>
        </p:grpSp>
        <p:sp>
          <p:nvSpPr>
            <p:cNvPr id="10" name="矩形 41"/>
            <p:cNvSpPr>
              <a:spLocks noChangeArrowheads="1"/>
            </p:cNvSpPr>
            <p:nvPr/>
          </p:nvSpPr>
          <p:spPr bwMode="auto">
            <a:xfrm>
              <a:off x="5507" y="1859"/>
              <a:ext cx="3030" cy="589"/>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dirty="0" smtClean="0">
                  <a:latin typeface="微软雅黑" pitchFamily="34" charset="-122"/>
                  <a:ea typeface="微软雅黑" pitchFamily="34" charset="-122"/>
                </a:rPr>
                <a:t>修改</a:t>
              </a:r>
              <a:endParaRPr lang="en-US" altLang="zh-CN" sz="1400" dirty="0" smtClean="0">
                <a:latin typeface="微软雅黑" pitchFamily="34" charset="-122"/>
                <a:ea typeface="微软雅黑" pitchFamily="34" charset="-122"/>
              </a:endParaRPr>
            </a:p>
            <a:p>
              <a:pPr algn="ctr" eaLnBrk="1" hangingPunct="1">
                <a:buFont typeface="Arial" pitchFamily="34" charset="0"/>
                <a:buNone/>
              </a:pPr>
              <a:r>
                <a:rPr lang="zh-CN" altLang="en-US" sz="1400" dirty="0" smtClean="0">
                  <a:latin typeface="微软雅黑" pitchFamily="34" charset="-122"/>
                  <a:ea typeface="微软雅黑" pitchFamily="34" charset="-122"/>
                </a:rPr>
                <a:t>用户信息</a:t>
              </a:r>
              <a:endParaRPr lang="zh-CN" altLang="en-US" sz="1400" dirty="0">
                <a:latin typeface="微软雅黑" pitchFamily="34" charset="-122"/>
                <a:ea typeface="微软雅黑" pitchFamily="34" charset="-122"/>
              </a:endParaRPr>
            </a:p>
          </p:txBody>
        </p:sp>
      </p:grpSp>
      <p:sp>
        <p:nvSpPr>
          <p:cNvPr id="35" name="椭圆 34">
            <a:extLst>
              <a:ext uri="{FF2B5EF4-FFF2-40B4-BE49-F238E27FC236}">
                <a16:creationId xmlns:a16="http://schemas.microsoft.com/office/drawing/2014/main" xmlns="" id="{D7F54859-81D2-4B75-9CF6-B8ECBC0F276E}"/>
              </a:ext>
            </a:extLst>
          </p:cNvPr>
          <p:cNvSpPr/>
          <p:nvPr/>
        </p:nvSpPr>
        <p:spPr>
          <a:xfrm>
            <a:off x="3636012" y="3644997"/>
            <a:ext cx="2159971" cy="43199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cxnSp>
        <p:nvCxnSpPr>
          <p:cNvPr id="36" name="直接连接符 35">
            <a:extLst>
              <a:ext uri="{FF2B5EF4-FFF2-40B4-BE49-F238E27FC236}">
                <a16:creationId xmlns:a16="http://schemas.microsoft.com/office/drawing/2014/main" xmlns="" id="{8AAA0451-E76F-4FDC-81B3-E3115D88D5CE}"/>
              </a:ext>
            </a:extLst>
          </p:cNvPr>
          <p:cNvCxnSpPr>
            <a:stCxn id="40" idx="2"/>
            <a:endCxn id="35" idx="6"/>
          </p:cNvCxnSpPr>
          <p:nvPr/>
        </p:nvCxnSpPr>
        <p:spPr>
          <a:xfrm flipH="1" flipV="1">
            <a:off x="5795983" y="3860994"/>
            <a:ext cx="1079985" cy="1672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37" name="组合 36"/>
          <p:cNvGrpSpPr>
            <a:grpSpLocks/>
          </p:cNvGrpSpPr>
          <p:nvPr/>
        </p:nvGrpSpPr>
        <p:grpSpPr bwMode="auto">
          <a:xfrm>
            <a:off x="6803842" y="3285003"/>
            <a:ext cx="1132333" cy="1007824"/>
            <a:chOff x="5090" y="1630"/>
            <a:chExt cx="3044" cy="1135"/>
          </a:xfrm>
        </p:grpSpPr>
        <p:grpSp>
          <p:nvGrpSpPr>
            <p:cNvPr id="38" name="组合 21"/>
            <p:cNvGrpSpPr>
              <a:grpSpLocks/>
            </p:cNvGrpSpPr>
            <p:nvPr/>
          </p:nvGrpSpPr>
          <p:grpSpPr bwMode="auto">
            <a:xfrm>
              <a:off x="5284" y="1630"/>
              <a:ext cx="2850" cy="1135"/>
              <a:chOff x="5611931" y="1278471"/>
              <a:chExt cx="1913596" cy="2361310"/>
            </a:xfrm>
          </p:grpSpPr>
          <p:sp>
            <p:nvSpPr>
              <p:cNvPr id="40" name="椭圆 39">
                <a:extLst>
                  <a:ext uri="{FF2B5EF4-FFF2-40B4-BE49-F238E27FC236}">
                    <a16:creationId xmlns:a16="http://schemas.microsoft.com/office/drawing/2014/main" xmlns="" id="{D9130DD2-88A1-487A-8B99-D185DA57386E}"/>
                  </a:ext>
                </a:extLst>
              </p:cNvPr>
              <p:cNvSpPr/>
              <p:nvPr/>
            </p:nvSpPr>
            <p:spPr>
              <a:xfrm>
                <a:off x="5611931" y="1694157"/>
                <a:ext cx="1702033" cy="1945624"/>
              </a:xfrm>
              <a:prstGeom prst="ellipse">
                <a:avLst/>
              </a:prstGeom>
              <a:solidFill>
                <a:srgbClr val="EFEFE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sp>
            <p:nvSpPr>
              <p:cNvPr id="41" name="文本框 35"/>
              <p:cNvSpPr txBox="1">
                <a:spLocks noChangeArrowheads="1"/>
              </p:cNvSpPr>
              <p:nvPr/>
            </p:nvSpPr>
            <p:spPr bwMode="auto">
              <a:xfrm>
                <a:off x="6132018" y="1278471"/>
                <a:ext cx="1393509" cy="1265057"/>
              </a:xfrm>
              <a:prstGeom prst="rect">
                <a:avLst/>
              </a:prstGeom>
              <a:noFill/>
              <a:ln w="9525">
                <a:noFill/>
                <a:miter lim="800000"/>
                <a:headEnd/>
                <a:tailEnd/>
              </a:ln>
            </p:spPr>
            <p:txBody>
              <a:bodyPr>
                <a:spAutoFit/>
              </a:bodyPr>
              <a:lstStyle/>
              <a:p>
                <a:pPr algn="ctr" eaLnBrk="1" hangingPunct="1">
                  <a:lnSpc>
                    <a:spcPts val="2300"/>
                  </a:lnSpc>
                  <a:buFont typeface="Arial" pitchFamily="34" charset="0"/>
                  <a:buNone/>
                </a:pPr>
                <a:endParaRPr lang="en-US" altLang="zh-CN" sz="1000"/>
              </a:p>
            </p:txBody>
          </p:sp>
        </p:grpSp>
        <p:sp>
          <p:nvSpPr>
            <p:cNvPr id="39" name="矩形 41"/>
            <p:cNvSpPr>
              <a:spLocks noChangeArrowheads="1"/>
            </p:cNvSpPr>
            <p:nvPr/>
          </p:nvSpPr>
          <p:spPr bwMode="auto">
            <a:xfrm>
              <a:off x="5090" y="2014"/>
              <a:ext cx="3030" cy="589"/>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dirty="0" smtClean="0">
                  <a:latin typeface="微软雅黑" pitchFamily="34" charset="-122"/>
                  <a:ea typeface="微软雅黑" pitchFamily="34" charset="-122"/>
                </a:rPr>
                <a:t>修改</a:t>
              </a:r>
              <a:endParaRPr lang="en-US" altLang="zh-CN" sz="1400" dirty="0" smtClean="0">
                <a:latin typeface="微软雅黑" pitchFamily="34" charset="-122"/>
                <a:ea typeface="微软雅黑" pitchFamily="34" charset="-122"/>
              </a:endParaRPr>
            </a:p>
            <a:p>
              <a:pPr algn="ctr" eaLnBrk="1" hangingPunct="1">
                <a:buFont typeface="Arial" pitchFamily="34" charset="0"/>
                <a:buNone/>
              </a:pPr>
              <a:r>
                <a:rPr lang="zh-CN" altLang="en-US" sz="1400" dirty="0" smtClean="0">
                  <a:latin typeface="微软雅黑" pitchFamily="34" charset="-122"/>
                  <a:ea typeface="微软雅黑" pitchFamily="34" charset="-122"/>
                </a:rPr>
                <a:t>密码</a:t>
              </a:r>
              <a:endParaRPr lang="zh-CN" altLang="en-US" sz="1400" dirty="0">
                <a:latin typeface="微软雅黑" pitchFamily="34" charset="-122"/>
                <a:ea typeface="微软雅黑" pitchFamily="34"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1"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2"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1" presetClass="entr" presetSubtype="4"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heel(4)">
                                      <p:cBhvr>
                                        <p:cTn id="2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bldLvl="0" animBg="1"/>
      <p:bldP spid="35" grpId="0" animBg="1"/>
      <p:bldP spid="35" grpId="1" animBg="1"/>
      <p:bldP spid="35" grpId="2"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a:extLst>
              <a:ext uri="{FF2B5EF4-FFF2-40B4-BE49-F238E27FC236}">
                <a16:creationId xmlns:a16="http://schemas.microsoft.com/office/drawing/2014/main" xmlns="" id="{F1FB5DEC-642C-4DE3-B359-6C4E1C6D243D}"/>
              </a:ext>
            </a:extLst>
          </p:cNvPr>
          <p:cNvPicPr>
            <a:picLocks noChangeAspect="1"/>
          </p:cNvPicPr>
          <p:nvPr/>
        </p:nvPicPr>
        <p:blipFill>
          <a:blip r:embed="rId3" cstate="print"/>
          <a:srcRect t="408"/>
          <a:stretch>
            <a:fillRect/>
          </a:stretch>
        </p:blipFill>
        <p:spPr>
          <a:xfrm>
            <a:off x="62219" y="1035050"/>
            <a:ext cx="9068435" cy="5736590"/>
          </a:xfrm>
          <a:prstGeom prst="roundRect">
            <a:avLst/>
          </a:prstGeom>
          <a:noFill/>
          <a:ln>
            <a:solidFill>
              <a:srgbClr val="4491B9"/>
            </a:solidFill>
          </a:ln>
          <a:effectLst/>
        </p:spPr>
      </p:pic>
      <p:sp>
        <p:nvSpPr>
          <p:cNvPr id="24" name="Oval 23">
            <a:extLst>
              <a:ext uri="{FF2B5EF4-FFF2-40B4-BE49-F238E27FC236}">
                <a16:creationId xmlns:a16="http://schemas.microsoft.com/office/drawing/2014/main" xmlns="" id="{5FCD5B51-3582-431E-859C-9809A3FB4E71}"/>
              </a:ext>
            </a:extLst>
          </p:cNvPr>
          <p:cNvSpPr/>
          <p:nvPr/>
        </p:nvSpPr>
        <p:spPr>
          <a:xfrm rot="16200000">
            <a:off x="2894013" y="3216275"/>
            <a:ext cx="171450" cy="171450"/>
          </a:xfrm>
          <a:prstGeom prst="triangle">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sp>
        <p:nvSpPr>
          <p:cNvPr id="74" name="Oval 73">
            <a:extLst>
              <a:ext uri="{FF2B5EF4-FFF2-40B4-BE49-F238E27FC236}">
                <a16:creationId xmlns:a16="http://schemas.microsoft.com/office/drawing/2014/main" xmlns="" id="{56A064CE-5E39-4AE1-BB51-7DB5EDFAB430}"/>
              </a:ext>
            </a:extLst>
          </p:cNvPr>
          <p:cNvSpPr/>
          <p:nvPr/>
        </p:nvSpPr>
        <p:spPr>
          <a:xfrm rot="16200000">
            <a:off x="2987675" y="4124325"/>
            <a:ext cx="171450" cy="171450"/>
          </a:xfrm>
          <a:prstGeom prst="triangle">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sp>
        <p:nvSpPr>
          <p:cNvPr id="70" name="Oval 69">
            <a:extLst>
              <a:ext uri="{FF2B5EF4-FFF2-40B4-BE49-F238E27FC236}">
                <a16:creationId xmlns:a16="http://schemas.microsoft.com/office/drawing/2014/main" xmlns="" id="{288A40C6-E0F4-4739-ACEB-54EAB0C1BC59}"/>
              </a:ext>
            </a:extLst>
          </p:cNvPr>
          <p:cNvSpPr/>
          <p:nvPr/>
        </p:nvSpPr>
        <p:spPr>
          <a:xfrm rot="16200000">
            <a:off x="7654132" y="3634581"/>
            <a:ext cx="166688" cy="168275"/>
          </a:xfrm>
          <a:prstGeom prst="triangle">
            <a:avLst/>
          </a:prstGeom>
          <a:solidFill>
            <a:srgbClr val="ABB0B1"/>
          </a:solidFill>
          <a:ln w="25400" cap="flat" cmpd="sng" algn="ctr">
            <a:noFill/>
            <a:prstDash val="dash"/>
          </a:ln>
          <a:effectLst/>
        </p:spPr>
        <p:txBody>
          <a:bodyPr anchor="ctr"/>
          <a:lstStyle/>
          <a:p>
            <a:pPr algn="ctr" defTabSz="913765" eaLnBrk="1" fontAlgn="auto" hangingPunct="1">
              <a:spcBef>
                <a:spcPts val="0"/>
              </a:spcBef>
              <a:spcAft>
                <a:spcPts val="0"/>
              </a:spcAft>
              <a:defRPr/>
            </a:pPr>
            <a:endParaRPr lang="en-US" sz="1325" kern="0" dirty="0">
              <a:solidFill>
                <a:prstClr val="white"/>
              </a:solidFill>
              <a:latin typeface="Segoe Pro Display"/>
            </a:endParaRPr>
          </a:p>
        </p:txBody>
      </p:sp>
      <p:grpSp>
        <p:nvGrpSpPr>
          <p:cNvPr id="11" name="组合 10"/>
          <p:cNvGrpSpPr>
            <a:grpSpLocks/>
          </p:cNvGrpSpPr>
          <p:nvPr/>
        </p:nvGrpSpPr>
        <p:grpSpPr bwMode="auto">
          <a:xfrm>
            <a:off x="1144588" y="3819525"/>
            <a:ext cx="2335212" cy="768350"/>
            <a:chOff x="1237" y="5935"/>
            <a:chExt cx="3676" cy="1212"/>
          </a:xfrm>
        </p:grpSpPr>
        <p:grpSp>
          <p:nvGrpSpPr>
            <p:cNvPr id="48171" name="Group 53"/>
            <p:cNvGrpSpPr>
              <a:grpSpLocks/>
            </p:cNvGrpSpPr>
            <p:nvPr/>
          </p:nvGrpSpPr>
          <p:grpSpPr bwMode="auto">
            <a:xfrm>
              <a:off x="1457" y="5934"/>
              <a:ext cx="3406" cy="1212"/>
              <a:chOff x="3049161" y="2843465"/>
              <a:chExt cx="2731597" cy="972534"/>
            </a:xfrm>
          </p:grpSpPr>
          <p:sp>
            <p:nvSpPr>
              <p:cNvPr id="64" name="Oval 63">
                <a:extLst>
                  <a:ext uri="{FF2B5EF4-FFF2-40B4-BE49-F238E27FC236}">
                    <a16:creationId xmlns:a16="http://schemas.microsoft.com/office/drawing/2014/main" xmlns="" id="{3D673671-E02E-4F43-80C7-FB0BFB60C0B0}"/>
                  </a:ext>
                </a:extLst>
              </p:cNvPr>
              <p:cNvSpPr/>
              <p:nvPr/>
            </p:nvSpPr>
            <p:spPr>
              <a:xfrm>
                <a:off x="3049089" y="2844267"/>
                <a:ext cx="2731685" cy="972534"/>
              </a:xfrm>
              <a:prstGeom prst="round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sp>
            <p:nvSpPr>
              <p:cNvPr id="65" name="Oval 64">
                <a:extLst>
                  <a:ext uri="{FF2B5EF4-FFF2-40B4-BE49-F238E27FC236}">
                    <a16:creationId xmlns:a16="http://schemas.microsoft.com/office/drawing/2014/main" xmlns="" id="{EE95412A-5B28-4D04-8B53-254AF379D241}"/>
                  </a:ext>
                </a:extLst>
              </p:cNvPr>
              <p:cNvSpPr/>
              <p:nvPr/>
            </p:nvSpPr>
            <p:spPr>
              <a:xfrm>
                <a:off x="3175351" y="2952773"/>
                <a:ext cx="2529265" cy="741457"/>
              </a:xfrm>
              <a:prstGeom prst="roundRect">
                <a:avLst/>
              </a:prstGeom>
              <a:solidFill>
                <a:srgbClr val="449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grpSp>
        <p:sp>
          <p:nvSpPr>
            <p:cNvPr id="48172" name="TextBox 75"/>
            <p:cNvSpPr txBox="1">
              <a:spLocks noChangeArrowheads="1"/>
            </p:cNvSpPr>
            <p:nvPr/>
          </p:nvSpPr>
          <p:spPr bwMode="auto">
            <a:xfrm>
              <a:off x="1237" y="6248"/>
              <a:ext cx="3677" cy="628"/>
            </a:xfrm>
            <a:prstGeom prst="rect">
              <a:avLst/>
            </a:prstGeom>
            <a:noFill/>
            <a:ln w="9525">
              <a:noFill/>
              <a:miter lim="800000"/>
              <a:headEnd/>
              <a:tailEnd/>
            </a:ln>
          </p:spPr>
          <p:txBody>
            <a:bodyPr>
              <a:spAutoFit/>
            </a:bodyPr>
            <a:lstStyle/>
            <a:p>
              <a:pPr algn="ctr" defTabSz="931863" eaLnBrk="1" hangingPunct="1">
                <a:buFont typeface="Arial" pitchFamily="34" charset="0"/>
                <a:buNone/>
              </a:pPr>
              <a:r>
                <a:rPr lang="zh-CN" altLang="en-US" sz="2000">
                  <a:solidFill>
                    <a:srgbClr val="FFFFFF"/>
                  </a:solidFill>
                  <a:latin typeface="微软雅黑" pitchFamily="34" charset="-122"/>
                  <a:ea typeface="微软雅黑" pitchFamily="34" charset="-122"/>
                </a:rPr>
                <a:t>已做工作看已办</a:t>
              </a:r>
            </a:p>
          </p:txBody>
        </p:sp>
      </p:grpSp>
      <p:grpSp>
        <p:nvGrpSpPr>
          <p:cNvPr id="80" name="组合 79"/>
          <p:cNvGrpSpPr>
            <a:grpSpLocks/>
          </p:cNvGrpSpPr>
          <p:nvPr/>
        </p:nvGrpSpPr>
        <p:grpSpPr bwMode="auto">
          <a:xfrm>
            <a:off x="7142163" y="3132138"/>
            <a:ext cx="1176337" cy="1176337"/>
            <a:chOff x="11626" y="4864"/>
            <a:chExt cx="1852" cy="1852"/>
          </a:xfrm>
        </p:grpSpPr>
        <p:grpSp>
          <p:nvGrpSpPr>
            <p:cNvPr id="48167" name="Group 44"/>
            <p:cNvGrpSpPr>
              <a:grpSpLocks/>
            </p:cNvGrpSpPr>
            <p:nvPr/>
          </p:nvGrpSpPr>
          <p:grpSpPr bwMode="auto">
            <a:xfrm>
              <a:off x="11625" y="4864"/>
              <a:ext cx="1852" cy="1852"/>
              <a:chOff x="5320289" y="2558039"/>
              <a:chExt cx="1513322" cy="1513322"/>
            </a:xfrm>
          </p:grpSpPr>
          <p:sp>
            <p:nvSpPr>
              <p:cNvPr id="46" name="Oval 45">
                <a:extLst>
                  <a:ext uri="{FF2B5EF4-FFF2-40B4-BE49-F238E27FC236}">
                    <a16:creationId xmlns:a16="http://schemas.microsoft.com/office/drawing/2014/main" xmlns="" id="{7D786063-49C4-4900-AE7C-75D3B13E70D8}"/>
                  </a:ext>
                </a:extLst>
              </p:cNvPr>
              <p:cNvSpPr/>
              <p:nvPr/>
            </p:nvSpPr>
            <p:spPr>
              <a:xfrm>
                <a:off x="5321106" y="2558039"/>
                <a:ext cx="1513322" cy="1513322"/>
              </a:xfrm>
              <a:prstGeom prst="ellipse">
                <a:avLst/>
              </a:prstGeom>
              <a:solidFill>
                <a:sysClr val="window" lastClr="FFFFFF"/>
              </a:solidFill>
              <a:ln w="6350" cap="flat" cmpd="sng" algn="ctr">
                <a:solidFill>
                  <a:schemeClr val="accent6"/>
                </a:solidFill>
                <a:prstDash val="solid"/>
              </a:ln>
              <a:effectLst/>
            </p:spPr>
            <p:txBody>
              <a:bodyPr anchor="ctr"/>
              <a:lstStyle/>
              <a:p>
                <a:pPr algn="ctr" defTabSz="913765" eaLnBrk="1" fontAlgn="auto" hangingPunct="1">
                  <a:spcBef>
                    <a:spcPts val="0"/>
                  </a:spcBef>
                  <a:spcAft>
                    <a:spcPts val="0"/>
                  </a:spcAft>
                  <a:defRPr/>
                </a:pPr>
                <a:endParaRPr lang="en-US" sz="1325" kern="0" dirty="0">
                  <a:solidFill>
                    <a:prstClr val="white"/>
                  </a:solidFill>
                  <a:latin typeface="Segoe Pro Display"/>
                </a:endParaRPr>
              </a:p>
            </p:txBody>
          </p:sp>
          <p:sp>
            <p:nvSpPr>
              <p:cNvPr id="47" name="Oval 46">
                <a:extLst>
                  <a:ext uri="{FF2B5EF4-FFF2-40B4-BE49-F238E27FC236}">
                    <a16:creationId xmlns:a16="http://schemas.microsoft.com/office/drawing/2014/main" xmlns="" id="{36D0B5EB-76E4-4E44-A152-17F2AB46D277}"/>
                  </a:ext>
                </a:extLst>
              </p:cNvPr>
              <p:cNvSpPr/>
              <p:nvPr/>
            </p:nvSpPr>
            <p:spPr>
              <a:xfrm>
                <a:off x="5441599" y="2666279"/>
                <a:ext cx="1294800" cy="1296843"/>
              </a:xfrm>
              <a:prstGeom prst="ellipse">
                <a:avLst/>
              </a:prstGeom>
              <a:solidFill>
                <a:schemeClr val="accent3"/>
              </a:solidFill>
              <a:ln w="25400" cap="flat" cmpd="sng" algn="ctr">
                <a:noFill/>
                <a:prstDash val="solid"/>
              </a:ln>
              <a:effectLst/>
            </p:spPr>
            <p:txBody>
              <a:bodyPr anchor="ctr"/>
              <a:lstStyle/>
              <a:p>
                <a:pPr algn="ctr" defTabSz="913765" eaLnBrk="1" fontAlgn="auto" hangingPunct="1">
                  <a:spcBef>
                    <a:spcPts val="0"/>
                  </a:spcBef>
                  <a:spcAft>
                    <a:spcPts val="0"/>
                  </a:spcAft>
                  <a:defRPr/>
                </a:pPr>
                <a:endParaRPr lang="en-US" sz="1325" kern="0" dirty="0">
                  <a:solidFill>
                    <a:prstClr val="white"/>
                  </a:solidFill>
                  <a:latin typeface="Segoe Pro Display"/>
                </a:endParaRPr>
              </a:p>
            </p:txBody>
          </p:sp>
        </p:grpSp>
        <p:sp>
          <p:nvSpPr>
            <p:cNvPr id="48168" name="TextBox 75"/>
            <p:cNvSpPr txBox="1">
              <a:spLocks noChangeArrowheads="1"/>
            </p:cNvSpPr>
            <p:nvPr/>
          </p:nvSpPr>
          <p:spPr bwMode="auto">
            <a:xfrm>
              <a:off x="11659" y="5285"/>
              <a:ext cx="1766" cy="1113"/>
            </a:xfrm>
            <a:prstGeom prst="rect">
              <a:avLst/>
            </a:prstGeom>
            <a:noFill/>
            <a:ln w="9525">
              <a:noFill/>
              <a:miter lim="800000"/>
              <a:headEnd/>
              <a:tailEnd/>
            </a:ln>
          </p:spPr>
          <p:txBody>
            <a:bodyPr>
              <a:spAutoFit/>
            </a:bodyPr>
            <a:lstStyle/>
            <a:p>
              <a:pPr algn="ctr" defTabSz="931863" eaLnBrk="1" hangingPunct="1">
                <a:buFont typeface="Arial" pitchFamily="34" charset="0"/>
                <a:buNone/>
              </a:pPr>
              <a:r>
                <a:rPr lang="zh-CN" altLang="en-US" sz="2000">
                  <a:solidFill>
                    <a:srgbClr val="FFFFFF"/>
                  </a:solidFill>
                  <a:latin typeface="微软雅黑" pitchFamily="34" charset="-122"/>
                  <a:ea typeface="微软雅黑" pitchFamily="34" charset="-122"/>
                </a:rPr>
                <a:t>发起新流程</a:t>
              </a:r>
            </a:p>
          </p:txBody>
        </p:sp>
      </p:grpSp>
      <p:sp>
        <p:nvSpPr>
          <p:cNvPr id="48136" name="TextBox 75"/>
          <p:cNvSpPr txBox="1">
            <a:spLocks noChangeArrowheads="1"/>
          </p:cNvSpPr>
          <p:nvPr/>
        </p:nvSpPr>
        <p:spPr bwMode="auto">
          <a:xfrm>
            <a:off x="4056063" y="2892425"/>
            <a:ext cx="1335087" cy="706438"/>
          </a:xfrm>
          <a:prstGeom prst="rect">
            <a:avLst/>
          </a:prstGeom>
          <a:noFill/>
          <a:ln w="9525">
            <a:noFill/>
            <a:miter lim="800000"/>
            <a:headEnd/>
            <a:tailEnd/>
          </a:ln>
        </p:spPr>
        <p:txBody>
          <a:bodyPr>
            <a:spAutoFit/>
          </a:bodyPr>
          <a:lstStyle/>
          <a:p>
            <a:pPr algn="ctr" defTabSz="931863" eaLnBrk="1" hangingPunct="1">
              <a:buFont typeface="Arial" pitchFamily="34" charset="0"/>
              <a:buNone/>
            </a:pPr>
            <a:r>
              <a:rPr lang="zh-CN" altLang="en-US" sz="2000">
                <a:solidFill>
                  <a:srgbClr val="FFFFFF"/>
                </a:solidFill>
                <a:latin typeface="微软雅黑" pitchFamily="34" charset="-122"/>
                <a:ea typeface="微软雅黑" pitchFamily="34" charset="-122"/>
              </a:rPr>
              <a:t>信封打开已办工作</a:t>
            </a:r>
          </a:p>
        </p:txBody>
      </p:sp>
      <p:grpSp>
        <p:nvGrpSpPr>
          <p:cNvPr id="71" name="组合 70"/>
          <p:cNvGrpSpPr>
            <a:grpSpLocks/>
          </p:cNvGrpSpPr>
          <p:nvPr/>
        </p:nvGrpSpPr>
        <p:grpSpPr bwMode="auto">
          <a:xfrm>
            <a:off x="1265238" y="2854325"/>
            <a:ext cx="2163762" cy="806450"/>
            <a:chOff x="1638" y="4652"/>
            <a:chExt cx="3406" cy="1270"/>
          </a:xfrm>
        </p:grpSpPr>
        <p:grpSp>
          <p:nvGrpSpPr>
            <p:cNvPr id="48163" name="Group 53"/>
            <p:cNvGrpSpPr>
              <a:grpSpLocks/>
            </p:cNvGrpSpPr>
            <p:nvPr/>
          </p:nvGrpSpPr>
          <p:grpSpPr bwMode="auto">
            <a:xfrm>
              <a:off x="1637" y="4652"/>
              <a:ext cx="3407" cy="1270"/>
              <a:chOff x="3049161" y="2843465"/>
              <a:chExt cx="2731597" cy="1018235"/>
            </a:xfrm>
          </p:grpSpPr>
          <p:sp>
            <p:nvSpPr>
              <p:cNvPr id="9" name="Oval 63">
                <a:extLst>
                  <a:ext uri="{FF2B5EF4-FFF2-40B4-BE49-F238E27FC236}">
                    <a16:creationId xmlns:a16="http://schemas.microsoft.com/office/drawing/2014/main" xmlns="" id="{E1BE718E-0AF4-4D8C-BFDB-05116CAEA86A}"/>
                  </a:ext>
                </a:extLst>
              </p:cNvPr>
              <p:cNvSpPr/>
              <p:nvPr/>
            </p:nvSpPr>
            <p:spPr>
              <a:xfrm>
                <a:off x="3049962" y="2843465"/>
                <a:ext cx="2730796" cy="1018235"/>
              </a:xfrm>
              <a:prstGeom prst="round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sp>
            <p:nvSpPr>
              <p:cNvPr id="10" name="Oval 64">
                <a:extLst>
                  <a:ext uri="{FF2B5EF4-FFF2-40B4-BE49-F238E27FC236}">
                    <a16:creationId xmlns:a16="http://schemas.microsoft.com/office/drawing/2014/main" xmlns="" id="{1DF80DF4-4CA2-40F8-99BB-5AC9D310B1C7}"/>
                  </a:ext>
                </a:extLst>
              </p:cNvPr>
              <p:cNvSpPr/>
              <p:nvPr/>
            </p:nvSpPr>
            <p:spPr>
              <a:xfrm>
                <a:off x="3174181" y="2967738"/>
                <a:ext cx="2528441" cy="739624"/>
              </a:xfrm>
              <a:prstGeom prst="roundRect">
                <a:avLst/>
              </a:prstGeom>
              <a:solidFill>
                <a:srgbClr val="449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grpSp>
        <p:sp>
          <p:nvSpPr>
            <p:cNvPr id="48164" name="TextBox 75"/>
            <p:cNvSpPr txBox="1">
              <a:spLocks noChangeArrowheads="1"/>
            </p:cNvSpPr>
            <p:nvPr/>
          </p:nvSpPr>
          <p:spPr bwMode="auto">
            <a:xfrm>
              <a:off x="1683" y="4948"/>
              <a:ext cx="3171" cy="628"/>
            </a:xfrm>
            <a:prstGeom prst="rect">
              <a:avLst/>
            </a:prstGeom>
            <a:noFill/>
            <a:ln w="9525">
              <a:noFill/>
              <a:miter lim="800000"/>
              <a:headEnd/>
              <a:tailEnd/>
            </a:ln>
          </p:spPr>
          <p:txBody>
            <a:bodyPr>
              <a:spAutoFit/>
            </a:bodyPr>
            <a:lstStyle/>
            <a:p>
              <a:pPr algn="ctr" defTabSz="931863" eaLnBrk="1" hangingPunct="1">
                <a:buFont typeface="Arial" pitchFamily="34" charset="0"/>
                <a:buNone/>
              </a:pPr>
              <a:r>
                <a:rPr lang="zh-CN" altLang="en-US" sz="2000">
                  <a:solidFill>
                    <a:srgbClr val="FFFFFF"/>
                  </a:solidFill>
                  <a:latin typeface="微软雅黑" pitchFamily="34" charset="-122"/>
                  <a:ea typeface="微软雅黑" pitchFamily="34" charset="-122"/>
                </a:rPr>
                <a:t>一切工作看待办</a:t>
              </a:r>
            </a:p>
          </p:txBody>
        </p:sp>
      </p:grpSp>
      <p:grpSp>
        <p:nvGrpSpPr>
          <p:cNvPr id="48138" name="组合 56"/>
          <p:cNvGrpSpPr>
            <a:grpSpLocks/>
          </p:cNvGrpSpPr>
          <p:nvPr/>
        </p:nvGrpSpPr>
        <p:grpSpPr bwMode="auto">
          <a:xfrm>
            <a:off x="260350" y="550863"/>
            <a:ext cx="1668463" cy="484187"/>
            <a:chOff x="410" y="868"/>
            <a:chExt cx="2628" cy="762"/>
          </a:xfrm>
        </p:grpSpPr>
        <p:grpSp>
          <p:nvGrpSpPr>
            <p:cNvPr id="48153" name="组合 7"/>
            <p:cNvGrpSpPr>
              <a:grpSpLocks/>
            </p:cNvGrpSpPr>
            <p:nvPr/>
          </p:nvGrpSpPr>
          <p:grpSpPr bwMode="auto">
            <a:xfrm>
              <a:off x="410" y="867"/>
              <a:ext cx="2628" cy="762"/>
              <a:chOff x="472" y="1581"/>
              <a:chExt cx="2629" cy="763"/>
            </a:xfrm>
          </p:grpSpPr>
          <p:sp>
            <p:nvSpPr>
              <p:cNvPr id="48155" name="文本框 5"/>
              <p:cNvSpPr txBox="1">
                <a:spLocks noChangeArrowheads="1"/>
              </p:cNvSpPr>
              <p:nvPr/>
            </p:nvSpPr>
            <p:spPr bwMode="auto">
              <a:xfrm>
                <a:off x="1204" y="1586"/>
                <a:ext cx="1897"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我的工作</a:t>
                </a:r>
              </a:p>
            </p:txBody>
          </p:sp>
          <p:grpSp>
            <p:nvGrpSpPr>
              <p:cNvPr id="48156" name="组合 5"/>
              <p:cNvGrpSpPr>
                <a:grpSpLocks/>
              </p:cNvGrpSpPr>
              <p:nvPr/>
            </p:nvGrpSpPr>
            <p:grpSpPr bwMode="auto">
              <a:xfrm>
                <a:off x="472" y="1581"/>
                <a:ext cx="832" cy="763"/>
                <a:chOff x="1417110" y="1933669"/>
                <a:chExt cx="1827515" cy="1676757"/>
              </a:xfrm>
            </p:grpSpPr>
            <p:sp>
              <p:nvSpPr>
                <p:cNvPr id="41" name="椭圆 40">
                  <a:extLst>
                    <a:ext uri="{FF2B5EF4-FFF2-40B4-BE49-F238E27FC236}">
                      <a16:creationId xmlns:a16="http://schemas.microsoft.com/office/drawing/2014/main" xmlns="" id="{5ACE3E12-645C-49BE-BFA5-1D8EF848E4F4}"/>
                    </a:ext>
                  </a:extLst>
                </p:cNvPr>
                <p:cNvSpPr/>
                <p:nvPr/>
              </p:nvSpPr>
              <p:spPr>
                <a:xfrm>
                  <a:off x="1494032" y="1935868"/>
                  <a:ext cx="1675812"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2" name="椭圆 41">
                  <a:extLst>
                    <a:ext uri="{FF2B5EF4-FFF2-40B4-BE49-F238E27FC236}">
                      <a16:creationId xmlns:a16="http://schemas.microsoft.com/office/drawing/2014/main" xmlns="" id="{B17B5452-ED92-48C0-A9B7-D8950DB21818}"/>
                    </a:ext>
                  </a:extLst>
                </p:cNvPr>
                <p:cNvSpPr/>
                <p:nvPr/>
              </p:nvSpPr>
              <p:spPr>
                <a:xfrm>
                  <a:off x="1686340" y="2122785"/>
                  <a:ext cx="1307682"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3" name="椭圆 42">
                  <a:extLst>
                    <a:ext uri="{FF2B5EF4-FFF2-40B4-BE49-F238E27FC236}">
                      <a16:creationId xmlns:a16="http://schemas.microsoft.com/office/drawing/2014/main" xmlns="" id="{80F8CE72-DF06-4F04-B038-52772ECF70DC}"/>
                    </a:ext>
                  </a:extLst>
                </p:cNvPr>
                <p:cNvSpPr/>
                <p:nvPr/>
              </p:nvSpPr>
              <p:spPr>
                <a:xfrm>
                  <a:off x="2774244" y="1946863"/>
                  <a:ext cx="390105"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5" name="椭圆 44">
                  <a:extLst>
                    <a:ext uri="{FF2B5EF4-FFF2-40B4-BE49-F238E27FC236}">
                      <a16:creationId xmlns:a16="http://schemas.microsoft.com/office/drawing/2014/main" xmlns="" id="{39C4C9F1-D7A0-4720-9909-323DB6AB00FA}"/>
                    </a:ext>
                  </a:extLst>
                </p:cNvPr>
                <p:cNvSpPr/>
                <p:nvPr/>
              </p:nvSpPr>
              <p:spPr>
                <a:xfrm>
                  <a:off x="1417110" y="2265722"/>
                  <a:ext cx="285712"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8" name="椭圆 47">
                  <a:extLst>
                    <a:ext uri="{FF2B5EF4-FFF2-40B4-BE49-F238E27FC236}">
                      <a16:creationId xmlns:a16="http://schemas.microsoft.com/office/drawing/2014/main" xmlns="" id="{86C8FABE-982F-44E0-B78F-0908A71F7F48}"/>
                    </a:ext>
                  </a:extLst>
                </p:cNvPr>
                <p:cNvSpPr/>
                <p:nvPr/>
              </p:nvSpPr>
              <p:spPr>
                <a:xfrm>
                  <a:off x="1686340" y="3310260"/>
                  <a:ext cx="219778"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3" name="椭圆 52">
                  <a:extLst>
                    <a:ext uri="{FF2B5EF4-FFF2-40B4-BE49-F238E27FC236}">
                      <a16:creationId xmlns:a16="http://schemas.microsoft.com/office/drawing/2014/main" xmlns="" id="{50600957-8CCA-444A-B9BC-4F9E3AAADC9E}"/>
                    </a:ext>
                  </a:extLst>
                </p:cNvPr>
                <p:cNvSpPr/>
                <p:nvPr/>
              </p:nvSpPr>
              <p:spPr>
                <a:xfrm>
                  <a:off x="3016000" y="2980406"/>
                  <a:ext cx="230767"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54" name="铅笔">
              <a:extLst>
                <a:ext uri="{FF2B5EF4-FFF2-40B4-BE49-F238E27FC236}">
                  <a16:creationId xmlns:a16="http://schemas.microsoft.com/office/drawing/2014/main" xmlns="" id="{1412F406-1B2D-435F-8F3D-BFC59BD98B8D}"/>
                </a:ext>
              </a:extLst>
            </p:cNvPr>
            <p:cNvSpPr/>
            <p:nvPr/>
          </p:nvSpPr>
          <p:spPr bwMode="auto">
            <a:xfrm rot="21120000">
              <a:off x="623" y="1048"/>
              <a:ext cx="468" cy="395"/>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grpSp>
        <p:nvGrpSpPr>
          <p:cNvPr id="85" name="组合 84"/>
          <p:cNvGrpSpPr>
            <a:grpSpLocks/>
          </p:cNvGrpSpPr>
          <p:nvPr/>
        </p:nvGrpSpPr>
        <p:grpSpPr bwMode="auto">
          <a:xfrm>
            <a:off x="4019550" y="3813175"/>
            <a:ext cx="2633663" cy="769938"/>
            <a:chOff x="6331" y="4561"/>
            <a:chExt cx="4146" cy="1212"/>
          </a:xfrm>
        </p:grpSpPr>
        <p:grpSp>
          <p:nvGrpSpPr>
            <p:cNvPr id="48147" name="组合 11"/>
            <p:cNvGrpSpPr>
              <a:grpSpLocks/>
            </p:cNvGrpSpPr>
            <p:nvPr/>
          </p:nvGrpSpPr>
          <p:grpSpPr bwMode="auto">
            <a:xfrm>
              <a:off x="6330" y="4561"/>
              <a:ext cx="4145" cy="1213"/>
              <a:chOff x="1451" y="5973"/>
              <a:chExt cx="3378" cy="1213"/>
            </a:xfrm>
          </p:grpSpPr>
          <p:grpSp>
            <p:nvGrpSpPr>
              <p:cNvPr id="48149" name="Group 53"/>
              <p:cNvGrpSpPr>
                <a:grpSpLocks/>
              </p:cNvGrpSpPr>
              <p:nvPr/>
            </p:nvGrpSpPr>
            <p:grpSpPr bwMode="auto">
              <a:xfrm>
                <a:off x="1457" y="5973"/>
                <a:ext cx="3347" cy="1213"/>
                <a:chOff x="3049161" y="2873932"/>
                <a:chExt cx="2683555" cy="972534"/>
              </a:xfrm>
            </p:grpSpPr>
            <p:sp>
              <p:nvSpPr>
                <p:cNvPr id="14" name="Oval 63">
                  <a:extLst>
                    <a:ext uri="{FF2B5EF4-FFF2-40B4-BE49-F238E27FC236}">
                      <a16:creationId xmlns:a16="http://schemas.microsoft.com/office/drawing/2014/main" xmlns="" id="{3DA6A899-2348-4040-8F3B-32CFE46B148B}"/>
                    </a:ext>
                  </a:extLst>
                </p:cNvPr>
                <p:cNvSpPr/>
                <p:nvPr/>
              </p:nvSpPr>
              <p:spPr>
                <a:xfrm>
                  <a:off x="3049903" y="2873932"/>
                  <a:ext cx="2682935" cy="971733"/>
                </a:xfrm>
                <a:prstGeom prst="round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sp>
              <p:nvSpPr>
                <p:cNvPr id="15" name="Oval 64">
                  <a:extLst>
                    <a:ext uri="{FF2B5EF4-FFF2-40B4-BE49-F238E27FC236}">
                      <a16:creationId xmlns:a16="http://schemas.microsoft.com/office/drawing/2014/main" xmlns="" id="{9B326E8F-F8ED-4351-B53F-B94376F8429D}"/>
                    </a:ext>
                  </a:extLst>
                </p:cNvPr>
                <p:cNvSpPr/>
                <p:nvPr/>
              </p:nvSpPr>
              <p:spPr>
                <a:xfrm>
                  <a:off x="3175639" y="2952072"/>
                  <a:ext cx="2455955" cy="739317"/>
                </a:xfrm>
                <a:prstGeom prst="roundRect">
                  <a:avLst/>
                </a:prstGeom>
                <a:solidFill>
                  <a:srgbClr val="449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grpSp>
          <p:sp>
            <p:nvSpPr>
              <p:cNvPr id="48150" name="TextBox 75"/>
              <p:cNvSpPr txBox="1">
                <a:spLocks noChangeArrowheads="1"/>
              </p:cNvSpPr>
              <p:nvPr/>
            </p:nvSpPr>
            <p:spPr bwMode="auto">
              <a:xfrm>
                <a:off x="1451" y="6379"/>
                <a:ext cx="3378" cy="628"/>
              </a:xfrm>
              <a:prstGeom prst="rect">
                <a:avLst/>
              </a:prstGeom>
              <a:noFill/>
              <a:ln w="9525">
                <a:noFill/>
                <a:miter lim="800000"/>
                <a:headEnd/>
                <a:tailEnd/>
              </a:ln>
            </p:spPr>
            <p:txBody>
              <a:bodyPr>
                <a:spAutoFit/>
              </a:bodyPr>
              <a:lstStyle/>
              <a:p>
                <a:pPr algn="ctr" defTabSz="931863" eaLnBrk="1" hangingPunct="1">
                  <a:buFont typeface="Arial" pitchFamily="34" charset="0"/>
                  <a:buNone/>
                </a:pPr>
                <a:r>
                  <a:rPr lang="zh-CN" altLang="en-US" sz="2000" dirty="0">
                    <a:solidFill>
                      <a:srgbClr val="FFFFFF"/>
                    </a:solidFill>
                    <a:latin typeface="微软雅黑" pitchFamily="34" charset="-122"/>
                    <a:ea typeface="微软雅黑" pitchFamily="34" charset="-122"/>
                  </a:rPr>
                  <a:t>信封打开，</a:t>
                </a:r>
                <a:r>
                  <a:rPr lang="zh-CN" altLang="en-US" sz="2000" dirty="0" smtClean="0">
                    <a:solidFill>
                      <a:srgbClr val="FFFFFF"/>
                    </a:solidFill>
                    <a:latin typeface="微软雅黑" pitchFamily="34" charset="-122"/>
                    <a:ea typeface="微软雅黑" pitchFamily="34" charset="-122"/>
                  </a:rPr>
                  <a:t>已操作</a:t>
                </a:r>
                <a:endParaRPr lang="zh-CN" altLang="en-US" sz="2000" dirty="0">
                  <a:solidFill>
                    <a:srgbClr val="FFFFFF"/>
                  </a:solidFill>
                  <a:latin typeface="微软雅黑" pitchFamily="34" charset="-122"/>
                  <a:ea typeface="微软雅黑" pitchFamily="34" charset="-122"/>
                </a:endParaRPr>
              </a:p>
            </p:txBody>
          </p:sp>
        </p:grpSp>
        <p:sp>
          <p:nvSpPr>
            <p:cNvPr id="48148" name="信息"/>
            <p:cNvSpPr>
              <a:spLocks noChangeArrowheads="1"/>
            </p:cNvSpPr>
            <p:nvPr/>
          </p:nvSpPr>
          <p:spPr bwMode="auto">
            <a:xfrm>
              <a:off x="8105" y="4614"/>
              <a:ext cx="544" cy="506"/>
            </a:xfrm>
            <a:custGeom>
              <a:avLst/>
              <a:gdLst>
                <a:gd name="T0" fmla="*/ 520 w 90"/>
                <a:gd name="T1" fmla="*/ 207 h 93"/>
                <a:gd name="T2" fmla="*/ 544 w 90"/>
                <a:gd name="T3" fmla="*/ 250 h 93"/>
                <a:gd name="T4" fmla="*/ 544 w 90"/>
                <a:gd name="T5" fmla="*/ 452 h 93"/>
                <a:gd name="T6" fmla="*/ 490 w 90"/>
                <a:gd name="T7" fmla="*/ 506 h 93"/>
                <a:gd name="T8" fmla="*/ 54 w 90"/>
                <a:gd name="T9" fmla="*/ 506 h 93"/>
                <a:gd name="T10" fmla="*/ 0 w 90"/>
                <a:gd name="T11" fmla="*/ 452 h 93"/>
                <a:gd name="T12" fmla="*/ 0 w 90"/>
                <a:gd name="T13" fmla="*/ 250 h 93"/>
                <a:gd name="T14" fmla="*/ 12 w 90"/>
                <a:gd name="T15" fmla="*/ 218 h 93"/>
                <a:gd name="T16" fmla="*/ 12 w 90"/>
                <a:gd name="T17" fmla="*/ 218 h 93"/>
                <a:gd name="T18" fmla="*/ 12 w 90"/>
                <a:gd name="T19" fmla="*/ 218 h 93"/>
                <a:gd name="T20" fmla="*/ 18 w 90"/>
                <a:gd name="T21" fmla="*/ 212 h 93"/>
                <a:gd name="T22" fmla="*/ 236 w 90"/>
                <a:gd name="T23" fmla="*/ 16 h 93"/>
                <a:gd name="T24" fmla="*/ 302 w 90"/>
                <a:gd name="T25" fmla="*/ 16 h 93"/>
                <a:gd name="T26" fmla="*/ 520 w 90"/>
                <a:gd name="T27" fmla="*/ 207 h 93"/>
                <a:gd name="T28" fmla="*/ 91 w 90"/>
                <a:gd name="T29" fmla="*/ 163 h 93"/>
                <a:gd name="T30" fmla="*/ 91 w 90"/>
                <a:gd name="T31" fmla="*/ 283 h 93"/>
                <a:gd name="T32" fmla="*/ 272 w 90"/>
                <a:gd name="T33" fmla="*/ 408 h 93"/>
                <a:gd name="T34" fmla="*/ 435 w 90"/>
                <a:gd name="T35" fmla="*/ 294 h 93"/>
                <a:gd name="T36" fmla="*/ 435 w 90"/>
                <a:gd name="T37" fmla="*/ 163 h 93"/>
                <a:gd name="T38" fmla="*/ 91 w 90"/>
                <a:gd name="T39" fmla="*/ 163 h 93"/>
                <a:gd name="T40" fmla="*/ 151 w 90"/>
                <a:gd name="T41" fmla="*/ 190 h 93"/>
                <a:gd name="T42" fmla="*/ 151 w 90"/>
                <a:gd name="T43" fmla="*/ 212 h 93"/>
                <a:gd name="T44" fmla="*/ 381 w 90"/>
                <a:gd name="T45" fmla="*/ 212 h 93"/>
                <a:gd name="T46" fmla="*/ 381 w 90"/>
                <a:gd name="T47" fmla="*/ 190 h 93"/>
                <a:gd name="T48" fmla="*/ 151 w 90"/>
                <a:gd name="T49" fmla="*/ 190 h 93"/>
                <a:gd name="T50" fmla="*/ 151 w 90"/>
                <a:gd name="T51" fmla="*/ 277 h 93"/>
                <a:gd name="T52" fmla="*/ 151 w 90"/>
                <a:gd name="T53" fmla="*/ 299 h 93"/>
                <a:gd name="T54" fmla="*/ 381 w 90"/>
                <a:gd name="T55" fmla="*/ 299 h 93"/>
                <a:gd name="T56" fmla="*/ 381 w 90"/>
                <a:gd name="T57" fmla="*/ 277 h 93"/>
                <a:gd name="T58" fmla="*/ 151 w 90"/>
                <a:gd name="T59" fmla="*/ 277 h 93"/>
                <a:gd name="T60" fmla="*/ 151 w 90"/>
                <a:gd name="T61" fmla="*/ 234 h 93"/>
                <a:gd name="T62" fmla="*/ 151 w 90"/>
                <a:gd name="T63" fmla="*/ 256 h 93"/>
                <a:gd name="T64" fmla="*/ 381 w 90"/>
                <a:gd name="T65" fmla="*/ 256 h 93"/>
                <a:gd name="T66" fmla="*/ 381 w 90"/>
                <a:gd name="T67" fmla="*/ 234 h 93"/>
                <a:gd name="T68" fmla="*/ 151 w 90"/>
                <a:gd name="T69" fmla="*/ 234 h 93"/>
                <a:gd name="T70" fmla="*/ 60 w 90"/>
                <a:gd name="T71" fmla="*/ 473 h 93"/>
                <a:gd name="T72" fmla="*/ 169 w 90"/>
                <a:gd name="T73" fmla="*/ 375 h 93"/>
                <a:gd name="T74" fmla="*/ 169 w 90"/>
                <a:gd name="T75" fmla="*/ 365 h 93"/>
                <a:gd name="T76" fmla="*/ 151 w 90"/>
                <a:gd name="T77" fmla="*/ 365 h 93"/>
                <a:gd name="T78" fmla="*/ 42 w 90"/>
                <a:gd name="T79" fmla="*/ 457 h 93"/>
                <a:gd name="T80" fmla="*/ 42 w 90"/>
                <a:gd name="T81" fmla="*/ 473 h 93"/>
                <a:gd name="T82" fmla="*/ 60 w 90"/>
                <a:gd name="T83" fmla="*/ 473 h 93"/>
                <a:gd name="T84" fmla="*/ 508 w 90"/>
                <a:gd name="T85" fmla="*/ 457 h 93"/>
                <a:gd name="T86" fmla="*/ 399 w 90"/>
                <a:gd name="T87" fmla="*/ 365 h 93"/>
                <a:gd name="T88" fmla="*/ 381 w 90"/>
                <a:gd name="T89" fmla="*/ 365 h 93"/>
                <a:gd name="T90" fmla="*/ 381 w 90"/>
                <a:gd name="T91" fmla="*/ 375 h 93"/>
                <a:gd name="T92" fmla="*/ 490 w 90"/>
                <a:gd name="T93" fmla="*/ 473 h 93"/>
                <a:gd name="T94" fmla="*/ 508 w 90"/>
                <a:gd name="T95" fmla="*/ 473 h 93"/>
                <a:gd name="T96" fmla="*/ 508 w 90"/>
                <a:gd name="T97" fmla="*/ 45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w="9525">
              <a:noFill/>
              <a:round/>
              <a:headEnd/>
              <a:tailEnd/>
            </a:ln>
          </p:spPr>
          <p:txBody>
            <a:bodyPr/>
            <a:lstStyle/>
            <a:p>
              <a:endParaRPr lang="zh-CN" altLang="en-US"/>
            </a:p>
          </p:txBody>
        </p:sp>
      </p:grpSp>
      <p:grpSp>
        <p:nvGrpSpPr>
          <p:cNvPr id="83" name="组合 82"/>
          <p:cNvGrpSpPr>
            <a:grpSpLocks/>
          </p:cNvGrpSpPr>
          <p:nvPr/>
        </p:nvGrpSpPr>
        <p:grpSpPr bwMode="auto">
          <a:xfrm>
            <a:off x="4022725" y="2932113"/>
            <a:ext cx="2633663" cy="769937"/>
            <a:chOff x="6364" y="5999"/>
            <a:chExt cx="4146" cy="1212"/>
          </a:xfrm>
        </p:grpSpPr>
        <p:grpSp>
          <p:nvGrpSpPr>
            <p:cNvPr id="48141" name="组合 16"/>
            <p:cNvGrpSpPr>
              <a:grpSpLocks/>
            </p:cNvGrpSpPr>
            <p:nvPr/>
          </p:nvGrpSpPr>
          <p:grpSpPr bwMode="auto">
            <a:xfrm>
              <a:off x="6363" y="5999"/>
              <a:ext cx="4145" cy="1213"/>
              <a:chOff x="1451" y="5935"/>
              <a:chExt cx="3378" cy="1213"/>
            </a:xfrm>
          </p:grpSpPr>
          <p:grpSp>
            <p:nvGrpSpPr>
              <p:cNvPr id="48143" name="Group 53"/>
              <p:cNvGrpSpPr>
                <a:grpSpLocks/>
              </p:cNvGrpSpPr>
              <p:nvPr/>
            </p:nvGrpSpPr>
            <p:grpSpPr bwMode="auto">
              <a:xfrm>
                <a:off x="1458" y="5935"/>
                <a:ext cx="3347" cy="1213"/>
                <a:chOff x="3049161" y="2843465"/>
                <a:chExt cx="2683555" cy="972534"/>
              </a:xfrm>
            </p:grpSpPr>
            <p:sp>
              <p:nvSpPr>
                <p:cNvPr id="19" name="Oval 63">
                  <a:extLst>
                    <a:ext uri="{FF2B5EF4-FFF2-40B4-BE49-F238E27FC236}">
                      <a16:creationId xmlns:a16="http://schemas.microsoft.com/office/drawing/2014/main" xmlns="" id="{F06B2AA5-FFE3-4C5F-9D21-E772BB796A8F}"/>
                    </a:ext>
                  </a:extLst>
                </p:cNvPr>
                <p:cNvSpPr/>
                <p:nvPr/>
              </p:nvSpPr>
              <p:spPr>
                <a:xfrm>
                  <a:off x="3049101" y="2843465"/>
                  <a:ext cx="2682935" cy="971733"/>
                </a:xfrm>
                <a:prstGeom prst="round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sp>
              <p:nvSpPr>
                <p:cNvPr id="20" name="Oval 64">
                  <a:extLst>
                    <a:ext uri="{FF2B5EF4-FFF2-40B4-BE49-F238E27FC236}">
                      <a16:creationId xmlns:a16="http://schemas.microsoft.com/office/drawing/2014/main" xmlns="" id="{A90C38FE-865E-4F71-99D0-EE15BF9802D6}"/>
                    </a:ext>
                  </a:extLst>
                </p:cNvPr>
                <p:cNvSpPr/>
                <p:nvPr/>
              </p:nvSpPr>
              <p:spPr>
                <a:xfrm>
                  <a:off x="3174838" y="2951658"/>
                  <a:ext cx="2455955" cy="739318"/>
                </a:xfrm>
                <a:prstGeom prst="roundRect">
                  <a:avLst/>
                </a:prstGeom>
                <a:solidFill>
                  <a:srgbClr val="449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180" eaLnBrk="1" fontAlgn="auto" hangingPunct="1">
                    <a:spcBef>
                      <a:spcPts val="0"/>
                    </a:spcBef>
                    <a:spcAft>
                      <a:spcPts val="0"/>
                    </a:spcAft>
                    <a:defRPr/>
                  </a:pPr>
                  <a:endParaRPr lang="en-US" sz="1350" kern="0" dirty="0">
                    <a:solidFill>
                      <a:prstClr val="white"/>
                    </a:solidFill>
                    <a:latin typeface="Segoe UI" panose="020B0502040204020203"/>
                  </a:endParaRPr>
                </a:p>
              </p:txBody>
            </p:sp>
          </p:grpSp>
          <p:sp>
            <p:nvSpPr>
              <p:cNvPr id="48144" name="TextBox 75"/>
              <p:cNvSpPr txBox="1">
                <a:spLocks noChangeArrowheads="1"/>
              </p:cNvSpPr>
              <p:nvPr/>
            </p:nvSpPr>
            <p:spPr bwMode="auto">
              <a:xfrm>
                <a:off x="1451" y="6379"/>
                <a:ext cx="3378" cy="628"/>
              </a:xfrm>
              <a:prstGeom prst="rect">
                <a:avLst/>
              </a:prstGeom>
              <a:noFill/>
              <a:ln w="9525">
                <a:noFill/>
                <a:miter lim="800000"/>
                <a:headEnd/>
                <a:tailEnd/>
              </a:ln>
            </p:spPr>
            <p:txBody>
              <a:bodyPr>
                <a:spAutoFit/>
              </a:bodyPr>
              <a:lstStyle/>
              <a:p>
                <a:pPr algn="ctr" defTabSz="931863" eaLnBrk="1" hangingPunct="1">
                  <a:buFont typeface="Arial" pitchFamily="34" charset="0"/>
                  <a:buNone/>
                </a:pPr>
                <a:r>
                  <a:rPr lang="zh-CN" altLang="en-US" sz="2000" dirty="0">
                    <a:solidFill>
                      <a:srgbClr val="FFFFFF"/>
                    </a:solidFill>
                    <a:latin typeface="微软雅黑" pitchFamily="34" charset="-122"/>
                    <a:ea typeface="微软雅黑" pitchFamily="34" charset="-122"/>
                  </a:rPr>
                  <a:t>信封关闭，</a:t>
                </a:r>
                <a:r>
                  <a:rPr lang="zh-CN" altLang="en-US" sz="2000" dirty="0" smtClean="0">
                    <a:solidFill>
                      <a:srgbClr val="FFFFFF"/>
                    </a:solidFill>
                    <a:latin typeface="微软雅黑" pitchFamily="34" charset="-122"/>
                    <a:ea typeface="微软雅黑" pitchFamily="34" charset="-122"/>
                  </a:rPr>
                  <a:t>未操作</a:t>
                </a:r>
                <a:endParaRPr lang="zh-CN" altLang="en-US" sz="2000" dirty="0">
                  <a:solidFill>
                    <a:srgbClr val="FFFFFF"/>
                  </a:solidFill>
                  <a:latin typeface="微软雅黑" pitchFamily="34" charset="-122"/>
                  <a:ea typeface="微软雅黑" pitchFamily="34" charset="-122"/>
                </a:endParaRPr>
              </a:p>
            </p:txBody>
          </p:sp>
        </p:grpSp>
        <p:sp>
          <p:nvSpPr>
            <p:cNvPr id="324" name="信息">
              <a:extLst>
                <a:ext uri="{FF2B5EF4-FFF2-40B4-BE49-F238E27FC236}">
                  <a16:creationId xmlns:a16="http://schemas.microsoft.com/office/drawing/2014/main" xmlns="" id="{B7523D69-3B4C-4E98-BF71-DF89D0C87AB9}"/>
                </a:ext>
              </a:extLst>
            </p:cNvPr>
            <p:cNvSpPr/>
            <p:nvPr/>
          </p:nvSpPr>
          <p:spPr>
            <a:xfrm>
              <a:off x="8123" y="6149"/>
              <a:ext cx="582" cy="395"/>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ED7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en-US" noProof="1">
                <a:solidFill>
                  <a:srgbClr val="FFFFFF"/>
                </a:solidFil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nodeType="afterGroup">
                            <p:stCondLst>
                              <p:cond delay="500"/>
                            </p:stCondLst>
                            <p:childTnLst>
                              <p:par>
                                <p:cTn id="9" presetID="22" presetClass="entr" presetSubtype="4" fill="hold" grpId="21"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nodeType="afterGroup">
                            <p:stCondLst>
                              <p:cond delay="1000"/>
                            </p:stCondLst>
                            <p:childTnLst>
                              <p:par>
                                <p:cTn id="13" presetID="0" presetClass="path" presetSubtype="0" accel="50000" decel="50000" fill="hold" grpId="20" nodeType="afterEffect">
                                  <p:stCondLst>
                                    <p:cond delay="0"/>
                                  </p:stCondLst>
                                  <p:childTnLst>
                                    <p:animMotion origin="layout" path="M 0.000000 0.000000 C 0.019792 -0.013148 0.072917 -0.029444 0.092500 -0.077222 C 0.112014 -0.124907 0.137292 -0.208611 0.069028 -0.242037 C 0.000903 -0.275370 -0.246181 -0.242315 -0.239514 -0.242037 " pathEditMode="relative" rAng="0" ptsTypes="aaaa">
                                      <p:cBhvr>
                                        <p:cTn id="14" dur="2000" fill="hold"/>
                                        <p:tgtEl>
                                          <p:spTgt spid="24"/>
                                        </p:tgtEl>
                                        <p:attrNameLst>
                                          <p:attrName>ppt_x,ppt_y</p:attrName>
                                        </p:attrNameLst>
                                      </p:cBhvr>
                                      <p:rCtr x="0" y="-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left)">
                                      <p:cBhvr>
                                        <p:cTn id="19" dur="500"/>
                                        <p:tgtEl>
                                          <p:spTgt spid="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left)">
                                      <p:cBhvr>
                                        <p:cTn id="24" dur="500"/>
                                        <p:tgtEl>
                                          <p:spTgt spid="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circle(in)">
                                      <p:cBhvr>
                                        <p:cTn id="29" dur="2000"/>
                                        <p:tgtEl>
                                          <p:spTgt spid="80"/>
                                        </p:tgtEl>
                                      </p:cBhvr>
                                    </p:animEffect>
                                  </p:childTnLst>
                                </p:cTn>
                              </p:par>
                            </p:childTnLst>
                          </p:cTn>
                        </p:par>
                        <p:par>
                          <p:cTn id="30" fill="hold" nodeType="afterGroup">
                            <p:stCondLst>
                              <p:cond delay="2000"/>
                            </p:stCondLst>
                            <p:childTnLst>
                              <p:par>
                                <p:cTn id="31" presetID="22" presetClass="entr" presetSubtype="4" fill="hold" grpId="1"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nodeType="afterGroup">
                            <p:stCondLst>
                              <p:cond delay="2500"/>
                            </p:stCondLst>
                            <p:childTnLst>
                              <p:par>
                                <p:cTn id="35" presetID="1" presetClass="path" presetSubtype="0" accel="50000" decel="50000" fill="hold" grpId="0" nodeType="afterEffect">
                                  <p:stCondLst>
                                    <p:cond delay="0"/>
                                  </p:stCondLst>
                                  <p:childTnLst>
                                    <p:animMotion origin="layout" path="M 0.015694 -0.004722 C -0.053334 -0.004722 -0.109306 -0.063611 -0.109306 -0.136389 C -0.109306 -0.209074 -0.053334 -0.268148 0.015694 -0.268148 C 0.084652 -0.268148 0.140694 -0.209074 0.140694 -0.136389 C 0.140694 -0.063611 0.064305 -0.015648 0.005833 -0.047593 C -0.052640 -0.079537 -0.088959 -0.304722 -0.151806 -0.295926 " pathEditMode="relative" rAng="-2147483648" ptsTypes="aaaaaa">
                                      <p:cBhvr>
                                        <p:cTn id="36" dur="2000" fill="hold"/>
                                        <p:tgtEl>
                                          <p:spTgt spid="70"/>
                                        </p:tgtEl>
                                        <p:attrNameLst>
                                          <p:attrName>ppt_x,ppt_y</p:attrName>
                                        </p:attrNameLst>
                                      </p:cBhvr>
                                      <p:rCtr x="0" y="-1"/>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nodeType="afterGroup">
                            <p:stCondLst>
                              <p:cond delay="500"/>
                            </p:stCondLst>
                            <p:childTnLst>
                              <p:par>
                                <p:cTn id="43" presetID="22" presetClass="entr" presetSubtype="4" fill="hold" grpId="1"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down)">
                                      <p:cBhvr>
                                        <p:cTn id="45" dur="500"/>
                                        <p:tgtEl>
                                          <p:spTgt spid="74"/>
                                        </p:tgtEl>
                                      </p:cBhvr>
                                    </p:animEffect>
                                  </p:childTnLst>
                                </p:cTn>
                              </p:par>
                            </p:childTnLst>
                          </p:cTn>
                        </p:par>
                        <p:par>
                          <p:cTn id="46" fill="hold" nodeType="afterGroup">
                            <p:stCondLst>
                              <p:cond delay="1000"/>
                            </p:stCondLst>
                            <p:childTnLst>
                              <p:par>
                                <p:cTn id="47" presetID="0" presetClass="path" presetSubtype="0" accel="50000" decel="50000" fill="hold" grpId="0" nodeType="afterEffect">
                                  <p:stCondLst>
                                    <p:cond delay="0"/>
                                  </p:stCondLst>
                                  <p:childTnLst>
                                    <p:animMotion origin="layout" path="M 0.011875 0.002500 L 0.019792 0.002500 L 0.027500 0.002500 L 0.035417 0.002500 L 0.043125 0.002500 L 0.051042 0.000741 L 0.058681 -0.001111 L 0.067917 -0.006296 L 0.075764 -0.009722 L 0.083542 -0.014907 L 0.091389 -0.016759 L 0.100417 -0.027037 L 0.107014 -0.037685 L 0.113542 -0.047870 L 0.117431 -0.058333 L 0.120000 -0.068796 L 0.122639 -0.079259 L 0.125139 -0.089537 L 0.127778 -0.100000 L 0.129167 -0.110370 L 0.130417 -0.120833 L 0.131667 -0.133148 L 0.133056 -0.143333 L 0.133056 -0.153796 L 0.133056 -0.164259 L 0.133056 -0.174722 L 0.133056 -0.185000 L 0.127778 -0.195648 L 0.123889 -0.205833 L 0.120000 -0.216296 L 0.114792 -0.226759 L 0.108264 -0.237222 L 0.100417 -0.247500 L 0.093889 -0.258148 L 0.088750 -0.268333 L 0.082292 -0.278796 L 0.074306 -0.289259 L 0.064028 -0.299722 L 0.054931 -0.306574 L 0.047014 -0.310000 L 0.037917 -0.315370 L 0.028889 -0.318796 L 0.019792 -0.323981 L 0.011875 -0.330833 L 0.002778 -0.334444 L -0.005069 -0.337870 L -0.014097 -0.341296 L -0.021944 -0.343148 L -0.031111 -0.348333 L -0.038819 -0.351759 L -0.046736 -0.353611 L -0.055833 -0.355185 L -0.063611 -0.356944 L -0.071458 -0.356944 L -0.079236 -0.360370 L -0.088333 -0.360370 L -0.098819 -0.363981 L -0.107847 -0.365648 L -0.115694 -0.367407 L -0.123472 -0.369074 L -0.132569 -0.369074 L -0.140486 -0.367407 L -0.148194 -0.367407 L -0.156111 -0.367407 L -0.165208 -0.363981 L -0.172986 -0.362222 L -0.180833 -0.360370 L -0.189861 -0.360370 L -0.197708 -0.360370 L -0.206944 -0.358611 L -0.214583 -0.358611 L -0.222569 -0.356944 L -0.230208 -0.355185 L -0.238194 -0.355185 L -0.248472 -0.346481 " pathEditMode="relative" rAng="0" ptsTypes="aaaaaaaaaaaaaaaaaaaaaaaaaaaaaaaaaaaaaaaaaaaaaaaaaaaaaaaaaaaaaaaaaaaaaaaaaaa">
                                      <p:cBhvr>
                                        <p:cTn id="48" dur="2000" fill="hold"/>
                                        <p:tgtEl>
                                          <p:spTgt spid="74"/>
                                        </p:tgtEl>
                                        <p:attrNameLst>
                                          <p:attrName>ppt_x,ppt_y</p:attrName>
                                        </p:attrNameLst>
                                      </p:cBhvr>
                                      <p:rCtr x="0"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24" grpId="10" animBg="1"/>
      <p:bldP spid="24" grpId="11" animBg="1"/>
      <p:bldP spid="24" grpId="12" animBg="1"/>
      <p:bldP spid="24" grpId="13" animBg="1"/>
      <p:bldP spid="24" grpId="14" animBg="1"/>
      <p:bldP spid="24" grpId="15" animBg="1"/>
      <p:bldP spid="24" grpId="16" animBg="1"/>
      <p:bldP spid="24" grpId="17" animBg="1"/>
      <p:bldP spid="24" grpId="18" animBg="1"/>
      <p:bldP spid="24" grpId="19" animBg="1"/>
      <p:bldP spid="24" grpId="20" bldLvl="0" animBg="1"/>
      <p:bldP spid="24" grpId="21" bldLvl="0" animBg="1"/>
      <p:bldP spid="74" grpId="0" bldLvl="0" animBg="1"/>
      <p:bldP spid="74" grpId="1" bldLvl="0" animBg="1"/>
      <p:bldP spid="70" grpId="0" bldLvl="0" animBg="1"/>
      <p:bldP spid="70"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xmlns="" id="{629900A0-6C78-4FCD-A721-EA94A055D5B9}"/>
              </a:ext>
            </a:extLst>
          </p:cNvPr>
          <p:cNvSpPr/>
          <p:nvPr/>
        </p:nvSpPr>
        <p:spPr>
          <a:xfrm>
            <a:off x="1492250" y="2790825"/>
            <a:ext cx="1676400" cy="1676400"/>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4" name="椭圆 23">
            <a:extLst>
              <a:ext uri="{FF2B5EF4-FFF2-40B4-BE49-F238E27FC236}">
                <a16:creationId xmlns:a16="http://schemas.microsoft.com/office/drawing/2014/main" xmlns="" id="{855C8680-1A0D-444D-87DC-C63B6B65FA83}"/>
              </a:ext>
            </a:extLst>
          </p:cNvPr>
          <p:cNvSpPr/>
          <p:nvPr/>
        </p:nvSpPr>
        <p:spPr>
          <a:xfrm>
            <a:off x="1687513" y="2974975"/>
            <a:ext cx="1306512" cy="130810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51204" name="文本框 5"/>
          <p:cNvSpPr txBox="1">
            <a:spLocks noChangeArrowheads="1"/>
          </p:cNvSpPr>
          <p:nvPr/>
        </p:nvSpPr>
        <p:spPr bwMode="auto">
          <a:xfrm>
            <a:off x="1930400" y="3208338"/>
            <a:ext cx="798513" cy="830262"/>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b="1">
                <a:solidFill>
                  <a:srgbClr val="FFFFFF"/>
                </a:solidFill>
                <a:latin typeface="方正兰亭黑_GBK"/>
                <a:ea typeface="方正兰亭黑_GBK"/>
                <a:cs typeface="方正兰亭黑_GBK"/>
              </a:rPr>
              <a:t>0</a:t>
            </a:r>
            <a:r>
              <a:rPr lang="en-US" altLang="en-US" sz="4800" b="1">
                <a:solidFill>
                  <a:srgbClr val="FFFFFF"/>
                </a:solidFill>
                <a:latin typeface="方正兰亭黑_GBK"/>
                <a:ea typeface="方正兰亭黑_GBK"/>
                <a:cs typeface="方正兰亭黑_GBK"/>
              </a:rPr>
              <a:t>2</a:t>
            </a:r>
          </a:p>
        </p:txBody>
      </p:sp>
      <p:sp>
        <p:nvSpPr>
          <p:cNvPr id="51205" name="文本框 5"/>
          <p:cNvSpPr txBox="1">
            <a:spLocks noChangeArrowheads="1"/>
          </p:cNvSpPr>
          <p:nvPr/>
        </p:nvSpPr>
        <p:spPr bwMode="auto">
          <a:xfrm>
            <a:off x="3500438" y="2800350"/>
            <a:ext cx="1406525" cy="46037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b="1">
                <a:solidFill>
                  <a:srgbClr val="4490B9"/>
                </a:solidFill>
                <a:latin typeface="方正兰亭黑_GBK"/>
                <a:ea typeface="方正兰亭黑_GBK"/>
                <a:cs typeface="方正兰亭黑_GBK"/>
              </a:rPr>
              <a:t>期初建账</a:t>
            </a:r>
          </a:p>
        </p:txBody>
      </p:sp>
      <p:sp>
        <p:nvSpPr>
          <p:cNvPr id="7" name="矩形 6">
            <a:extLst>
              <a:ext uri="{FF2B5EF4-FFF2-40B4-BE49-F238E27FC236}">
                <a16:creationId xmlns:a16="http://schemas.microsoft.com/office/drawing/2014/main" xmlns="" id="{87DBC7DA-238A-47BA-8597-1EBCC1C03C3D}"/>
              </a:ext>
            </a:extLst>
          </p:cNvPr>
          <p:cNvSpPr/>
          <p:nvPr/>
        </p:nvSpPr>
        <p:spPr>
          <a:xfrm>
            <a:off x="3579813" y="4032250"/>
            <a:ext cx="1327150" cy="304800"/>
          </a:xfrm>
          <a:prstGeom prst="rect">
            <a:avLst/>
          </a:prstGeom>
          <a:solidFill>
            <a:srgbClr val="3F86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buFont typeface="Arial" panose="020B0604020202020204" pitchFamily="34" charset="0"/>
              <a:defRPr sz="1300">
                <a:solidFill>
                  <a:schemeClr val="tx1"/>
                </a:solidFill>
                <a:latin typeface="Calibri Light" pitchFamily="34" charset="0"/>
                <a:ea typeface="微软雅黑 Light" pitchFamily="34" charset="-122"/>
              </a:defRPr>
            </a:lvl1pPr>
            <a:lvl2pPr>
              <a:buFont typeface="Arial" panose="020B0604020202020204" pitchFamily="34" charset="0"/>
              <a:defRPr sz="1300">
                <a:solidFill>
                  <a:schemeClr val="tx1"/>
                </a:solidFill>
                <a:latin typeface="Calibri Light" pitchFamily="34" charset="0"/>
                <a:ea typeface="微软雅黑 Light" pitchFamily="34" charset="-122"/>
              </a:defRPr>
            </a:lvl2pPr>
            <a:lvl3pPr>
              <a:buFont typeface="Arial" panose="020B0604020202020204" pitchFamily="34" charset="0"/>
              <a:defRPr sz="1300">
                <a:solidFill>
                  <a:schemeClr val="tx1"/>
                </a:solidFill>
                <a:latin typeface="Calibri Light" pitchFamily="34" charset="0"/>
                <a:ea typeface="微软雅黑 Light" pitchFamily="34" charset="-122"/>
              </a:defRPr>
            </a:lvl3pPr>
            <a:lvl4pPr>
              <a:buFont typeface="Arial" panose="020B0604020202020204" pitchFamily="34" charset="0"/>
              <a:defRPr sz="1300">
                <a:solidFill>
                  <a:schemeClr val="tx1"/>
                </a:solidFill>
                <a:latin typeface="Calibri Light" pitchFamily="34" charset="0"/>
                <a:ea typeface="微软雅黑 Light" pitchFamily="34" charset="-122"/>
              </a:defRPr>
            </a:lvl4pPr>
            <a:lvl5pPr>
              <a:buFont typeface="Arial" panose="020B0604020202020204" pitchFamily="34" charset="0"/>
              <a:defRPr sz="1300">
                <a:solidFill>
                  <a:schemeClr val="tx1"/>
                </a:solidFill>
                <a:latin typeface="Calibri Light" pitchFamily="34" charset="0"/>
                <a:ea typeface="微软雅黑 Light" pitchFamily="34" charset="-122"/>
              </a:defRPr>
            </a:lvl5pPr>
            <a:lvl6pPr marL="18288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6pPr>
            <a:lvl7pPr marL="22860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7pPr>
            <a:lvl8pPr marL="27432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8pPr>
            <a:lvl9pPr marL="32004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9pPr>
          </a:lstStyle>
          <a:p>
            <a:pPr algn="ctr" eaLnBrk="1" hangingPunct="1">
              <a:defRPr/>
            </a:pPr>
            <a:r>
              <a:rPr lang="en-US" altLang="zh-CN" sz="1200" b="1" noProof="1">
                <a:solidFill>
                  <a:srgbClr val="FFFFFF"/>
                </a:solidFill>
                <a:latin typeface="Arial" panose="020B0604020202020204" pitchFamily="34" charset="0"/>
                <a:sym typeface="+mn-ea"/>
              </a:rPr>
              <a:t>PART TWO</a:t>
            </a:r>
          </a:p>
        </p:txBody>
      </p:sp>
      <p:sp>
        <p:nvSpPr>
          <p:cNvPr id="25" name="椭圆 24">
            <a:extLst>
              <a:ext uri="{FF2B5EF4-FFF2-40B4-BE49-F238E27FC236}">
                <a16:creationId xmlns:a16="http://schemas.microsoft.com/office/drawing/2014/main" xmlns="" id="{BE2349CF-2008-48FA-BF91-BC673786D30E}"/>
              </a:ext>
            </a:extLst>
          </p:cNvPr>
          <p:cNvSpPr/>
          <p:nvPr/>
        </p:nvSpPr>
        <p:spPr>
          <a:xfrm>
            <a:off x="2773363" y="2801938"/>
            <a:ext cx="390525" cy="3905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6" name="椭圆 25">
            <a:extLst>
              <a:ext uri="{FF2B5EF4-FFF2-40B4-BE49-F238E27FC236}">
                <a16:creationId xmlns:a16="http://schemas.microsoft.com/office/drawing/2014/main" xmlns="" id="{8728DAC9-5FC8-40A2-8BF4-85433FB6EB03}"/>
              </a:ext>
            </a:extLst>
          </p:cNvPr>
          <p:cNvSpPr/>
          <p:nvPr/>
        </p:nvSpPr>
        <p:spPr>
          <a:xfrm>
            <a:off x="1417638" y="3119438"/>
            <a:ext cx="285750" cy="28575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8" name="椭圆 27">
            <a:extLst>
              <a:ext uri="{FF2B5EF4-FFF2-40B4-BE49-F238E27FC236}">
                <a16:creationId xmlns:a16="http://schemas.microsoft.com/office/drawing/2014/main" xmlns="" id="{4B52DE65-EF82-4045-AB82-5203FA59D08D}"/>
              </a:ext>
            </a:extLst>
          </p:cNvPr>
          <p:cNvSpPr/>
          <p:nvPr/>
        </p:nvSpPr>
        <p:spPr>
          <a:xfrm>
            <a:off x="1273175" y="4503738"/>
            <a:ext cx="160338" cy="1619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9" name="椭圆 28">
            <a:extLst>
              <a:ext uri="{FF2B5EF4-FFF2-40B4-BE49-F238E27FC236}">
                <a16:creationId xmlns:a16="http://schemas.microsoft.com/office/drawing/2014/main" xmlns="" id="{CA804FF8-2A5D-4A73-A219-51749F97ADE9}"/>
              </a:ext>
            </a:extLst>
          </p:cNvPr>
          <p:cNvSpPr/>
          <p:nvPr/>
        </p:nvSpPr>
        <p:spPr>
          <a:xfrm>
            <a:off x="1687513" y="4165600"/>
            <a:ext cx="219075" cy="220663"/>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30" name="椭圆 29">
            <a:extLst>
              <a:ext uri="{FF2B5EF4-FFF2-40B4-BE49-F238E27FC236}">
                <a16:creationId xmlns:a16="http://schemas.microsoft.com/office/drawing/2014/main" xmlns="" id="{50E87CF8-E7DA-4931-8670-37BD9A26A296}"/>
              </a:ext>
            </a:extLst>
          </p:cNvPr>
          <p:cNvSpPr/>
          <p:nvPr/>
        </p:nvSpPr>
        <p:spPr>
          <a:xfrm>
            <a:off x="3016250" y="3836988"/>
            <a:ext cx="228600" cy="22860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31" name="椭圆 30">
            <a:extLst>
              <a:ext uri="{FF2B5EF4-FFF2-40B4-BE49-F238E27FC236}">
                <a16:creationId xmlns:a16="http://schemas.microsoft.com/office/drawing/2014/main" xmlns="" id="{334ECB0F-D373-4822-BD89-63BC1184570A}"/>
              </a:ext>
            </a:extLst>
          </p:cNvPr>
          <p:cNvSpPr/>
          <p:nvPr/>
        </p:nvSpPr>
        <p:spPr>
          <a:xfrm>
            <a:off x="2840038" y="4456113"/>
            <a:ext cx="153987" cy="15557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32" name="椭圆 31">
            <a:extLst>
              <a:ext uri="{FF2B5EF4-FFF2-40B4-BE49-F238E27FC236}">
                <a16:creationId xmlns:a16="http://schemas.microsoft.com/office/drawing/2014/main" xmlns="" id="{A047AA35-D357-4E25-AC06-1A855426B12E}"/>
              </a:ext>
            </a:extLst>
          </p:cNvPr>
          <p:cNvSpPr/>
          <p:nvPr/>
        </p:nvSpPr>
        <p:spPr>
          <a:xfrm>
            <a:off x="1252538" y="3836988"/>
            <a:ext cx="100012" cy="984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39">
            <a:extLst>
              <a:ext uri="{FF2B5EF4-FFF2-40B4-BE49-F238E27FC236}">
                <a16:creationId xmlns:a16="http://schemas.microsoft.com/office/drawing/2014/main" xmlns="" id="{DA0CEBBF-7EEA-43CF-871E-91897EB0A5B4}"/>
              </a:ext>
            </a:extLst>
          </p:cNvPr>
          <p:cNvSpPr/>
          <p:nvPr/>
        </p:nvSpPr>
        <p:spPr>
          <a:xfrm rot="5400000">
            <a:off x="5527675" y="3100388"/>
            <a:ext cx="2317750" cy="984250"/>
          </a:xfrm>
          <a:prstGeom prst="triangle">
            <a:avLst/>
          </a:prstGeom>
          <a:gradFill flip="none" rotWithShape="1">
            <a:gsLst>
              <a:gs pos="0">
                <a:schemeClr val="bg1">
                  <a:lumMod val="85000"/>
                  <a:alpha val="0"/>
                </a:schemeClr>
              </a:gs>
              <a:gs pos="100000">
                <a:schemeClr val="bg1">
                  <a:lumMod val="75000"/>
                </a:schemeClr>
              </a:gs>
            </a:gsLst>
            <a:lin ang="16200000" scaled="0"/>
            <a:tileRect/>
          </a:gradFill>
          <a:ln w="25400" cap="flat" cmpd="sng" algn="ctr">
            <a:noFill/>
            <a:prstDash val="solid"/>
          </a:ln>
          <a:effectLst/>
        </p:spPr>
        <p:txBody>
          <a:bodyPr lIns="67222" tIns="67222" rIns="67222" bIns="67222" anchor="b"/>
          <a:lstStyle/>
          <a:p>
            <a:pPr algn="r" defTabSz="913765" eaLnBrk="1" fontAlgn="auto" hangingPunct="1">
              <a:spcBef>
                <a:spcPts val="0"/>
              </a:spcBef>
              <a:spcAft>
                <a:spcPts val="0"/>
              </a:spcAft>
              <a:defRPr/>
            </a:pPr>
            <a:endParaRPr lang="en-US" sz="880" kern="0" dirty="0" err="1">
              <a:solidFill>
                <a:prstClr val="white"/>
              </a:solidFill>
              <a:latin typeface="Segoe UI" panose="020B0502040204020203"/>
            </a:endParaRPr>
          </a:p>
        </p:txBody>
      </p:sp>
      <p:sp>
        <p:nvSpPr>
          <p:cNvPr id="53251" name="TextBox 138"/>
          <p:cNvSpPr txBox="1">
            <a:spLocks noChangeArrowheads="1"/>
          </p:cNvSpPr>
          <p:nvPr/>
        </p:nvSpPr>
        <p:spPr bwMode="auto">
          <a:xfrm>
            <a:off x="312738" y="1965325"/>
            <a:ext cx="1728787" cy="450850"/>
          </a:xfrm>
          <a:prstGeom prst="rect">
            <a:avLst/>
          </a:prstGeom>
          <a:noFill/>
          <a:ln w="9525">
            <a:noFill/>
            <a:miter lim="800000"/>
            <a:headEnd/>
            <a:tailEnd/>
          </a:ln>
        </p:spPr>
        <p:txBody>
          <a:bodyPr wrap="none" lIns="67222" tIns="67222" rIns="67222" bIns="67222"/>
          <a:lstStyle/>
          <a:p>
            <a:pPr algn="ctr" defTabSz="914400" eaLnBrk="1" hangingPunct="1">
              <a:buFont typeface="Arial" pitchFamily="34" charset="0"/>
              <a:buNone/>
            </a:pPr>
            <a:r>
              <a:rPr lang="zh-CN" altLang="en-US" sz="1600">
                <a:latin typeface="微软雅黑" pitchFamily="34" charset="-122"/>
                <a:ea typeface="微软雅黑" pitchFamily="34" charset="-122"/>
              </a:rPr>
              <a:t>原始数据导入</a:t>
            </a:r>
          </a:p>
        </p:txBody>
      </p:sp>
      <p:sp>
        <p:nvSpPr>
          <p:cNvPr id="140" name="Isosceles Triangle 139">
            <a:extLst>
              <a:ext uri="{FF2B5EF4-FFF2-40B4-BE49-F238E27FC236}">
                <a16:creationId xmlns:a16="http://schemas.microsoft.com/office/drawing/2014/main" xmlns="" id="{E44FD47F-2FCB-4B8C-821C-E8E1058C45AD}"/>
              </a:ext>
            </a:extLst>
          </p:cNvPr>
          <p:cNvSpPr/>
          <p:nvPr/>
        </p:nvSpPr>
        <p:spPr>
          <a:xfrm rot="5400000">
            <a:off x="1131094" y="3202782"/>
            <a:ext cx="2317750" cy="836612"/>
          </a:xfrm>
          <a:prstGeom prst="triangle">
            <a:avLst/>
          </a:prstGeom>
          <a:gradFill flip="none" rotWithShape="1">
            <a:gsLst>
              <a:gs pos="0">
                <a:schemeClr val="bg1">
                  <a:lumMod val="85000"/>
                  <a:alpha val="0"/>
                </a:schemeClr>
              </a:gs>
              <a:gs pos="100000">
                <a:schemeClr val="bg1">
                  <a:lumMod val="75000"/>
                </a:schemeClr>
              </a:gs>
            </a:gsLst>
            <a:lin ang="16200000" scaled="0"/>
            <a:tileRect/>
          </a:gradFill>
          <a:ln w="25400" cap="flat" cmpd="sng" algn="ctr">
            <a:noFill/>
            <a:prstDash val="solid"/>
          </a:ln>
          <a:effectLst/>
        </p:spPr>
        <p:txBody>
          <a:bodyPr lIns="67222" tIns="67222" rIns="67222" bIns="67222" anchor="b"/>
          <a:lstStyle/>
          <a:p>
            <a:pPr algn="r" defTabSz="913765" eaLnBrk="1" fontAlgn="auto" hangingPunct="1">
              <a:spcBef>
                <a:spcPts val="0"/>
              </a:spcBef>
              <a:spcAft>
                <a:spcPts val="0"/>
              </a:spcAft>
              <a:defRPr/>
            </a:pPr>
            <a:endParaRPr lang="en-US" sz="880" kern="0" dirty="0" err="1">
              <a:solidFill>
                <a:prstClr val="white"/>
              </a:solidFill>
              <a:latin typeface="Segoe UI" panose="020B0502040204020203"/>
            </a:endParaRPr>
          </a:p>
        </p:txBody>
      </p:sp>
      <p:sp>
        <p:nvSpPr>
          <p:cNvPr id="53253" name="TextBox 158"/>
          <p:cNvSpPr txBox="1">
            <a:spLocks noChangeArrowheads="1"/>
          </p:cNvSpPr>
          <p:nvPr/>
        </p:nvSpPr>
        <p:spPr bwMode="auto">
          <a:xfrm>
            <a:off x="2560638" y="4286250"/>
            <a:ext cx="1143000" cy="368300"/>
          </a:xfrm>
          <a:prstGeom prst="rect">
            <a:avLst/>
          </a:prstGeom>
          <a:noFill/>
          <a:ln w="9525">
            <a:noFill/>
            <a:miter lim="800000"/>
            <a:headEnd/>
            <a:tailEnd/>
          </a:ln>
        </p:spPr>
        <p:txBody>
          <a:bodyPr wrap="none" lIns="67222" tIns="67222" rIns="67222" bIns="67222"/>
          <a:lstStyle/>
          <a:p>
            <a:pPr algn="ctr" defTabSz="912813" eaLnBrk="1" hangingPunct="1">
              <a:buFont typeface="Arial" pitchFamily="34" charset="0"/>
              <a:buNone/>
            </a:pPr>
            <a:r>
              <a:rPr lang="zh-CN" altLang="en-US" sz="1600">
                <a:latin typeface="微软雅黑" pitchFamily="34" charset="-122"/>
                <a:ea typeface="微软雅黑" pitchFamily="34" charset="-122"/>
              </a:rPr>
              <a:t>后台数据</a:t>
            </a:r>
          </a:p>
          <a:p>
            <a:pPr algn="ctr" defTabSz="912813" eaLnBrk="1" hangingPunct="1">
              <a:buFont typeface="Arial" pitchFamily="34" charset="0"/>
              <a:buNone/>
            </a:pPr>
            <a:endParaRPr lang="en-US" altLang="zh-CN" b="1">
              <a:solidFill>
                <a:srgbClr val="7F7F7F"/>
              </a:solidFill>
              <a:cs typeface="Segoe UI" pitchFamily="34" charset="0"/>
            </a:endParaRPr>
          </a:p>
        </p:txBody>
      </p:sp>
      <p:sp>
        <p:nvSpPr>
          <p:cNvPr id="53254" name="TextBox 160"/>
          <p:cNvSpPr txBox="1">
            <a:spLocks noChangeArrowheads="1"/>
          </p:cNvSpPr>
          <p:nvPr/>
        </p:nvSpPr>
        <p:spPr bwMode="auto">
          <a:xfrm>
            <a:off x="5540375" y="2276475"/>
            <a:ext cx="973138" cy="1181100"/>
          </a:xfrm>
          <a:prstGeom prst="rect">
            <a:avLst/>
          </a:prstGeom>
          <a:solidFill>
            <a:srgbClr val="EAEAEA"/>
          </a:solidFill>
          <a:ln w="9525">
            <a:noFill/>
            <a:miter lim="800000"/>
            <a:headEnd/>
            <a:tailEnd/>
          </a:ln>
        </p:spPr>
        <p:txBody>
          <a:bodyPr lIns="67222" tIns="67222" rIns="67222" bIns="67222" anchor="ctr"/>
          <a:lstStyle/>
          <a:p>
            <a:pPr algn="ctr" defTabSz="914400" eaLnBrk="1" hangingPunct="1">
              <a:buFont typeface="Arial" pitchFamily="34" charset="0"/>
              <a:buNone/>
            </a:pPr>
            <a:r>
              <a:rPr lang="zh-CN" altLang="en-US" sz="1800">
                <a:ea typeface="宋体" pitchFamily="2" charset="-122"/>
              </a:rPr>
              <a:t>基础信息调整</a:t>
            </a:r>
          </a:p>
        </p:txBody>
      </p:sp>
      <p:sp>
        <p:nvSpPr>
          <p:cNvPr id="163" name="TextBox 162">
            <a:extLst>
              <a:ext uri="{FF2B5EF4-FFF2-40B4-BE49-F238E27FC236}">
                <a16:creationId xmlns:a16="http://schemas.microsoft.com/office/drawing/2014/main" xmlns="" id="{B556D6D1-D527-468A-BFB6-D3BE68309000}"/>
              </a:ext>
            </a:extLst>
          </p:cNvPr>
          <p:cNvSpPr txBox="1"/>
          <p:nvPr/>
        </p:nvSpPr>
        <p:spPr>
          <a:xfrm>
            <a:off x="5541963" y="3687763"/>
            <a:ext cx="971550" cy="1179512"/>
          </a:xfrm>
          <a:prstGeom prst="rect">
            <a:avLst/>
          </a:prstGeom>
          <a:solidFill>
            <a:srgbClr val="E5E5E5"/>
          </a:solidFill>
          <a:ln>
            <a:noFill/>
          </a:ln>
        </p:spPr>
        <p:txBody>
          <a:bodyPr lIns="67222" tIns="67222" rIns="67222" bIns="67222" anchor="ctr"/>
          <a:lstStyle>
            <a:defPPr>
              <a:defRPr lang="en-US"/>
            </a:defPPr>
            <a:lvl1pPr algn="ct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defTabSz="913765" eaLnBrk="1" fontAlgn="auto" hangingPunct="1">
              <a:spcBef>
                <a:spcPts val="0"/>
              </a:spcBef>
              <a:spcAft>
                <a:spcPts val="0"/>
              </a:spcAft>
              <a:defRPr/>
            </a:pPr>
            <a:r>
              <a:rPr lang="zh-CN" altLang="en-US" sz="1800" kern="0" dirty="0">
                <a:solidFill>
                  <a:schemeClr val="tx1"/>
                </a:solidFill>
                <a:ea typeface="宋体" panose="02010600030101010101" pitchFamily="2" charset="-122"/>
              </a:rPr>
              <a:t>核对</a:t>
            </a:r>
          </a:p>
          <a:p>
            <a:pPr defTabSz="913765" eaLnBrk="1" fontAlgn="auto" hangingPunct="1">
              <a:spcBef>
                <a:spcPts val="0"/>
              </a:spcBef>
              <a:spcAft>
                <a:spcPts val="0"/>
              </a:spcAft>
              <a:defRPr/>
            </a:pPr>
            <a:r>
              <a:rPr lang="zh-CN" altLang="en-US" sz="1800" kern="0" dirty="0">
                <a:solidFill>
                  <a:schemeClr val="tx1"/>
                </a:solidFill>
                <a:ea typeface="宋体" panose="02010600030101010101" pitchFamily="2" charset="-122"/>
              </a:rPr>
              <a:t>数据</a:t>
            </a:r>
          </a:p>
        </p:txBody>
      </p:sp>
      <p:grpSp>
        <p:nvGrpSpPr>
          <p:cNvPr id="53256" name="组合 4"/>
          <p:cNvGrpSpPr>
            <a:grpSpLocks/>
          </p:cNvGrpSpPr>
          <p:nvPr/>
        </p:nvGrpSpPr>
        <p:grpSpPr bwMode="auto">
          <a:xfrm>
            <a:off x="138113" y="3986213"/>
            <a:ext cx="2278062" cy="481012"/>
            <a:chOff x="1005" y="5283"/>
            <a:chExt cx="3588" cy="758"/>
          </a:xfrm>
        </p:grpSpPr>
        <p:grpSp>
          <p:nvGrpSpPr>
            <p:cNvPr id="53293" name="组合 3"/>
            <p:cNvGrpSpPr>
              <a:grpSpLocks/>
            </p:cNvGrpSpPr>
            <p:nvPr/>
          </p:nvGrpSpPr>
          <p:grpSpPr bwMode="auto">
            <a:xfrm>
              <a:off x="1005" y="5283"/>
              <a:ext cx="3588" cy="758"/>
              <a:chOff x="1005" y="5283"/>
              <a:chExt cx="3588" cy="758"/>
            </a:xfrm>
          </p:grpSpPr>
          <p:sp>
            <p:nvSpPr>
              <p:cNvPr id="53295" name="TextBox 128"/>
              <p:cNvSpPr txBox="1">
                <a:spLocks noChangeArrowheads="1"/>
              </p:cNvSpPr>
              <p:nvPr/>
            </p:nvSpPr>
            <p:spPr bwMode="auto">
              <a:xfrm>
                <a:off x="1005" y="5282"/>
                <a:ext cx="3587" cy="757"/>
              </a:xfrm>
              <a:prstGeom prst="rect">
                <a:avLst/>
              </a:prstGeom>
              <a:noFill/>
              <a:ln w="9525">
                <a:noFill/>
                <a:miter lim="800000"/>
                <a:headEnd/>
                <a:tailEnd/>
              </a:ln>
            </p:spPr>
            <p:txBody>
              <a:bodyPr lIns="67222" tIns="67222" rIns="67222" bIns="67222" anchor="ctr"/>
              <a:lstStyle/>
              <a:p>
                <a:pPr defTabSz="914400" eaLnBrk="1" hangingPunct="1">
                  <a:buFont typeface="Arial" pitchFamily="34" charset="0"/>
                  <a:buNone/>
                </a:pPr>
                <a:r>
                  <a:rPr lang="zh-CN" altLang="en-US" sz="1400" b="1">
                    <a:solidFill>
                      <a:srgbClr val="696969"/>
                    </a:solidFill>
                    <a:latin typeface="微软雅黑" pitchFamily="34" charset="-122"/>
                    <a:ea typeface="微软雅黑" pitchFamily="34" charset="-122"/>
                  </a:rPr>
                  <a:t>原始数据</a:t>
                </a:r>
                <a:r>
                  <a:rPr lang="en-US" altLang="zh-CN" sz="1400" b="1">
                    <a:solidFill>
                      <a:srgbClr val="696969"/>
                    </a:solidFill>
                    <a:latin typeface="微软雅黑" pitchFamily="34" charset="-122"/>
                    <a:ea typeface="微软雅黑" pitchFamily="34" charset="-122"/>
                  </a:rPr>
                  <a:t>--</a:t>
                </a:r>
                <a:r>
                  <a:rPr lang="zh-CN" altLang="en-US" sz="1400" b="1">
                    <a:solidFill>
                      <a:srgbClr val="696969"/>
                    </a:solidFill>
                    <a:latin typeface="微软雅黑" pitchFamily="34" charset="-122"/>
                    <a:ea typeface="微软雅黑" pitchFamily="34" charset="-122"/>
                  </a:rPr>
                  <a:t>统计表</a:t>
                </a:r>
              </a:p>
            </p:txBody>
          </p:sp>
          <p:pic>
            <p:nvPicPr>
              <p:cNvPr id="53296" name="Picture 6" descr="data_backup.png"/>
              <p:cNvPicPr>
                <a:picLocks noChangeAspect="1" noChangeArrowheads="1"/>
              </p:cNvPicPr>
              <p:nvPr/>
            </p:nvPicPr>
            <p:blipFill>
              <a:blip r:embed="rId3" cstate="print"/>
              <a:srcRect/>
              <a:stretch>
                <a:fillRect/>
              </a:stretch>
            </p:blipFill>
            <p:spPr bwMode="auto">
              <a:xfrm>
                <a:off x="3562" y="5382"/>
                <a:ext cx="730" cy="647"/>
              </a:xfrm>
              <a:prstGeom prst="rect">
                <a:avLst/>
              </a:prstGeom>
              <a:noFill/>
              <a:ln w="9525">
                <a:noFill/>
                <a:miter lim="800000"/>
                <a:headEnd/>
                <a:tailEnd/>
              </a:ln>
            </p:spPr>
          </p:pic>
        </p:grpSp>
        <p:cxnSp>
          <p:nvCxnSpPr>
            <p:cNvPr id="53294" name="Straight Connector 75"/>
            <p:cNvCxnSpPr>
              <a:cxnSpLocks noChangeShapeType="1"/>
            </p:cNvCxnSpPr>
            <p:nvPr/>
          </p:nvCxnSpPr>
          <p:spPr bwMode="auto">
            <a:xfrm>
              <a:off x="1117" y="6037"/>
              <a:ext cx="2965" cy="0"/>
            </a:xfrm>
            <a:prstGeom prst="line">
              <a:avLst/>
            </a:prstGeom>
            <a:noFill/>
            <a:ln w="9525">
              <a:solidFill>
                <a:srgbClr val="BFBFBF"/>
              </a:solidFill>
              <a:round/>
              <a:headEnd/>
              <a:tailEnd/>
            </a:ln>
          </p:spPr>
        </p:cxnSp>
      </p:grpSp>
      <p:sp>
        <p:nvSpPr>
          <p:cNvPr id="169" name="TextBox 168">
            <a:extLst>
              <a:ext uri="{FF2B5EF4-FFF2-40B4-BE49-F238E27FC236}">
                <a16:creationId xmlns:a16="http://schemas.microsoft.com/office/drawing/2014/main" xmlns="" id="{0EA40F6B-651C-4D7D-BD5C-CCDC8E8F4753}"/>
              </a:ext>
            </a:extLst>
          </p:cNvPr>
          <p:cNvSpPr txBox="1"/>
          <p:nvPr/>
        </p:nvSpPr>
        <p:spPr>
          <a:xfrm>
            <a:off x="7185025" y="3497263"/>
            <a:ext cx="1495425" cy="190500"/>
          </a:xfrm>
          <a:prstGeom prst="rect">
            <a:avLst/>
          </a:prstGeom>
          <a:noFill/>
          <a:ln>
            <a:noFill/>
          </a:ln>
        </p:spPr>
        <p:txBody>
          <a:bodyPr lIns="67222" tIns="67222" rIns="67222" bIns="67222" anchor="ctr"/>
          <a:lstStyle>
            <a:defPPr>
              <a:defRPr lang="en-US"/>
            </a:defPPr>
            <a:lvl1pPr defTabSz="913765">
              <a:defRPr sz="1200" b="1">
                <a:solidFill>
                  <a:srgbClr val="696969"/>
                </a:solidFill>
                <a:ea typeface="Segoe UI" panose="020B0502040204020203" pitchFamily="34" charset="0"/>
                <a:cs typeface="Segoe UI" panose="020B0502040204020203" pitchFamily="34" charset="0"/>
              </a:defRPr>
            </a:lvl1pPr>
          </a:lstStyle>
          <a:p>
            <a:pPr algn="ctr" eaLnBrk="1" fontAlgn="auto" hangingPunct="1">
              <a:spcBef>
                <a:spcPts val="0"/>
              </a:spcBef>
              <a:spcAft>
                <a:spcPts val="0"/>
              </a:spcAft>
              <a:defRPr/>
            </a:pPr>
            <a:r>
              <a:rPr lang="zh-CN" altLang="en-US" sz="1600" b="0" kern="0" dirty="0">
                <a:solidFill>
                  <a:schemeClr val="tx1"/>
                </a:solidFill>
                <a:latin typeface="微软雅黑" panose="020B0503020204020204" pitchFamily="34" charset="-122"/>
                <a:ea typeface="微软雅黑" panose="020B0503020204020204" pitchFamily="34" charset="-122"/>
              </a:rPr>
              <a:t>期初建账结束</a:t>
            </a:r>
          </a:p>
        </p:txBody>
      </p:sp>
      <p:grpSp>
        <p:nvGrpSpPr>
          <p:cNvPr id="53258" name="组合 5"/>
          <p:cNvGrpSpPr>
            <a:grpSpLocks/>
          </p:cNvGrpSpPr>
          <p:nvPr/>
        </p:nvGrpSpPr>
        <p:grpSpPr bwMode="auto">
          <a:xfrm>
            <a:off x="111125" y="2589213"/>
            <a:ext cx="2278063" cy="481012"/>
            <a:chOff x="1005" y="5283"/>
            <a:chExt cx="3588" cy="758"/>
          </a:xfrm>
        </p:grpSpPr>
        <p:grpSp>
          <p:nvGrpSpPr>
            <p:cNvPr id="53289" name="组合 6"/>
            <p:cNvGrpSpPr>
              <a:grpSpLocks/>
            </p:cNvGrpSpPr>
            <p:nvPr/>
          </p:nvGrpSpPr>
          <p:grpSpPr bwMode="auto">
            <a:xfrm>
              <a:off x="1005" y="5283"/>
              <a:ext cx="3588" cy="758"/>
              <a:chOff x="1005" y="5283"/>
              <a:chExt cx="3588" cy="758"/>
            </a:xfrm>
          </p:grpSpPr>
          <p:sp>
            <p:nvSpPr>
              <p:cNvPr id="53291" name="TextBox 128"/>
              <p:cNvSpPr txBox="1">
                <a:spLocks noChangeArrowheads="1"/>
              </p:cNvSpPr>
              <p:nvPr/>
            </p:nvSpPr>
            <p:spPr bwMode="auto">
              <a:xfrm>
                <a:off x="1005" y="5283"/>
                <a:ext cx="3588" cy="758"/>
              </a:xfrm>
              <a:prstGeom prst="rect">
                <a:avLst/>
              </a:prstGeom>
              <a:noFill/>
              <a:ln w="9525">
                <a:noFill/>
                <a:miter lim="800000"/>
                <a:headEnd/>
                <a:tailEnd/>
              </a:ln>
            </p:spPr>
            <p:txBody>
              <a:bodyPr lIns="67222" tIns="67222" rIns="67222" bIns="67222" anchor="ctr"/>
              <a:lstStyle/>
              <a:p>
                <a:pPr defTabSz="914400" eaLnBrk="1" hangingPunct="1">
                  <a:buFont typeface="Arial" pitchFamily="34" charset="0"/>
                  <a:buNone/>
                </a:pPr>
                <a:r>
                  <a:rPr lang="zh-CN" altLang="en-US" sz="1400" b="1">
                    <a:solidFill>
                      <a:srgbClr val="696969"/>
                    </a:solidFill>
                    <a:latin typeface="微软雅黑" pitchFamily="34" charset="-122"/>
                    <a:ea typeface="微软雅黑" pitchFamily="34" charset="-122"/>
                    <a:sym typeface="微软雅黑 Light" pitchFamily="34" charset="-122"/>
                  </a:rPr>
                  <a:t>原始数据</a:t>
                </a:r>
                <a:r>
                  <a:rPr lang="en-US" altLang="zh-CN" sz="1400" b="1">
                    <a:solidFill>
                      <a:srgbClr val="696969"/>
                    </a:solidFill>
                    <a:latin typeface="微软雅黑" pitchFamily="34" charset="-122"/>
                    <a:ea typeface="微软雅黑" pitchFamily="34" charset="-122"/>
                    <a:sym typeface="微软雅黑 Light" pitchFamily="34" charset="-122"/>
                  </a:rPr>
                  <a:t>--</a:t>
                </a:r>
                <a:r>
                  <a:rPr lang="zh-CN" altLang="en-US" sz="1400" b="1">
                    <a:solidFill>
                      <a:srgbClr val="696969"/>
                    </a:solidFill>
                    <a:latin typeface="微软雅黑" pitchFamily="34" charset="-122"/>
                    <a:ea typeface="微软雅黑" pitchFamily="34" charset="-122"/>
                    <a:sym typeface="微软雅黑 Light" pitchFamily="34" charset="-122"/>
                  </a:rPr>
                  <a:t>统计表</a:t>
                </a:r>
              </a:p>
            </p:txBody>
          </p:sp>
          <p:pic>
            <p:nvPicPr>
              <p:cNvPr id="53292" name="Picture 6" descr="data_backup.png"/>
              <p:cNvPicPr>
                <a:picLocks noChangeAspect="1" noChangeArrowheads="1"/>
              </p:cNvPicPr>
              <p:nvPr/>
            </p:nvPicPr>
            <p:blipFill>
              <a:blip r:embed="rId3" cstate="print"/>
              <a:srcRect/>
              <a:stretch>
                <a:fillRect/>
              </a:stretch>
            </p:blipFill>
            <p:spPr bwMode="auto">
              <a:xfrm>
                <a:off x="3563" y="5383"/>
                <a:ext cx="730" cy="647"/>
              </a:xfrm>
              <a:prstGeom prst="rect">
                <a:avLst/>
              </a:prstGeom>
              <a:noFill/>
              <a:ln w="9525">
                <a:noFill/>
                <a:miter lim="800000"/>
                <a:headEnd/>
                <a:tailEnd/>
              </a:ln>
            </p:spPr>
          </p:pic>
        </p:grpSp>
        <p:cxnSp>
          <p:nvCxnSpPr>
            <p:cNvPr id="53290" name="Straight Connector 75"/>
            <p:cNvCxnSpPr>
              <a:cxnSpLocks noChangeShapeType="1"/>
            </p:cNvCxnSpPr>
            <p:nvPr/>
          </p:nvCxnSpPr>
          <p:spPr bwMode="auto">
            <a:xfrm>
              <a:off x="1118" y="6038"/>
              <a:ext cx="2965" cy="0"/>
            </a:xfrm>
            <a:prstGeom prst="line">
              <a:avLst/>
            </a:prstGeom>
            <a:noFill/>
            <a:ln w="9525">
              <a:solidFill>
                <a:srgbClr val="BFBFBF"/>
              </a:solidFill>
              <a:round/>
              <a:headEnd/>
              <a:tailEnd/>
            </a:ln>
          </p:spPr>
        </p:cxnSp>
      </p:grpSp>
      <p:grpSp>
        <p:nvGrpSpPr>
          <p:cNvPr id="53259" name="组合 10"/>
          <p:cNvGrpSpPr>
            <a:grpSpLocks/>
          </p:cNvGrpSpPr>
          <p:nvPr/>
        </p:nvGrpSpPr>
        <p:grpSpPr bwMode="auto">
          <a:xfrm>
            <a:off x="111125" y="3327400"/>
            <a:ext cx="2278063" cy="481013"/>
            <a:chOff x="1005" y="5283"/>
            <a:chExt cx="3588" cy="758"/>
          </a:xfrm>
        </p:grpSpPr>
        <p:grpSp>
          <p:nvGrpSpPr>
            <p:cNvPr id="53285" name="组合 11"/>
            <p:cNvGrpSpPr>
              <a:grpSpLocks/>
            </p:cNvGrpSpPr>
            <p:nvPr/>
          </p:nvGrpSpPr>
          <p:grpSpPr bwMode="auto">
            <a:xfrm>
              <a:off x="1005" y="5283"/>
              <a:ext cx="3588" cy="758"/>
              <a:chOff x="1005" y="5283"/>
              <a:chExt cx="3588" cy="758"/>
            </a:xfrm>
          </p:grpSpPr>
          <p:sp>
            <p:nvSpPr>
              <p:cNvPr id="53287" name="TextBox 128"/>
              <p:cNvSpPr txBox="1">
                <a:spLocks noChangeArrowheads="1"/>
              </p:cNvSpPr>
              <p:nvPr/>
            </p:nvSpPr>
            <p:spPr bwMode="auto">
              <a:xfrm>
                <a:off x="1005" y="5283"/>
                <a:ext cx="3588" cy="758"/>
              </a:xfrm>
              <a:prstGeom prst="rect">
                <a:avLst/>
              </a:prstGeom>
              <a:noFill/>
              <a:ln w="9525">
                <a:noFill/>
                <a:miter lim="800000"/>
                <a:headEnd/>
                <a:tailEnd/>
              </a:ln>
            </p:spPr>
            <p:txBody>
              <a:bodyPr lIns="67222" tIns="67222" rIns="67222" bIns="67222" anchor="ctr"/>
              <a:lstStyle/>
              <a:p>
                <a:pPr defTabSz="914400" eaLnBrk="1" hangingPunct="1">
                  <a:buFont typeface="Arial" pitchFamily="34" charset="0"/>
                  <a:buNone/>
                </a:pPr>
                <a:r>
                  <a:rPr lang="zh-CN" altLang="en-US" sz="1400" b="1">
                    <a:solidFill>
                      <a:srgbClr val="696969"/>
                    </a:solidFill>
                    <a:latin typeface="微软雅黑" pitchFamily="34" charset="-122"/>
                    <a:ea typeface="微软雅黑" pitchFamily="34" charset="-122"/>
                    <a:sym typeface="微软雅黑 Light" pitchFamily="34" charset="-122"/>
                  </a:rPr>
                  <a:t>原始数据</a:t>
                </a:r>
                <a:r>
                  <a:rPr lang="en-US" altLang="zh-CN" sz="1400" b="1">
                    <a:solidFill>
                      <a:srgbClr val="696969"/>
                    </a:solidFill>
                    <a:latin typeface="微软雅黑" pitchFamily="34" charset="-122"/>
                    <a:ea typeface="微软雅黑" pitchFamily="34" charset="-122"/>
                    <a:sym typeface="微软雅黑 Light" pitchFamily="34" charset="-122"/>
                  </a:rPr>
                  <a:t>--</a:t>
                </a:r>
                <a:r>
                  <a:rPr lang="zh-CN" altLang="en-US" sz="1400" b="1">
                    <a:solidFill>
                      <a:srgbClr val="696969"/>
                    </a:solidFill>
                    <a:latin typeface="微软雅黑" pitchFamily="34" charset="-122"/>
                    <a:ea typeface="微软雅黑" pitchFamily="34" charset="-122"/>
                    <a:sym typeface="微软雅黑 Light" pitchFamily="34" charset="-122"/>
                  </a:rPr>
                  <a:t>统计表</a:t>
                </a:r>
              </a:p>
            </p:txBody>
          </p:sp>
          <p:pic>
            <p:nvPicPr>
              <p:cNvPr id="53288" name="Picture 6" descr="data_backup.png"/>
              <p:cNvPicPr>
                <a:picLocks noChangeAspect="1" noChangeArrowheads="1"/>
              </p:cNvPicPr>
              <p:nvPr/>
            </p:nvPicPr>
            <p:blipFill>
              <a:blip r:embed="rId3" cstate="print"/>
              <a:srcRect/>
              <a:stretch>
                <a:fillRect/>
              </a:stretch>
            </p:blipFill>
            <p:spPr bwMode="auto">
              <a:xfrm>
                <a:off x="3563" y="5383"/>
                <a:ext cx="730" cy="647"/>
              </a:xfrm>
              <a:prstGeom prst="rect">
                <a:avLst/>
              </a:prstGeom>
              <a:noFill/>
              <a:ln w="9525">
                <a:noFill/>
                <a:miter lim="800000"/>
                <a:headEnd/>
                <a:tailEnd/>
              </a:ln>
            </p:spPr>
          </p:pic>
        </p:grpSp>
        <p:cxnSp>
          <p:nvCxnSpPr>
            <p:cNvPr id="53286" name="Straight Connector 75"/>
            <p:cNvCxnSpPr>
              <a:cxnSpLocks noChangeShapeType="1"/>
            </p:cNvCxnSpPr>
            <p:nvPr/>
          </p:nvCxnSpPr>
          <p:spPr bwMode="auto">
            <a:xfrm>
              <a:off x="1118" y="6038"/>
              <a:ext cx="2965" cy="0"/>
            </a:xfrm>
            <a:prstGeom prst="line">
              <a:avLst/>
            </a:prstGeom>
            <a:noFill/>
            <a:ln w="9525">
              <a:solidFill>
                <a:srgbClr val="BFBFBF"/>
              </a:solidFill>
              <a:round/>
              <a:headEnd/>
              <a:tailEnd/>
            </a:ln>
          </p:spPr>
        </p:cxnSp>
      </p:grpSp>
      <p:grpSp>
        <p:nvGrpSpPr>
          <p:cNvPr id="53260" name="组合 26"/>
          <p:cNvGrpSpPr>
            <a:grpSpLocks/>
          </p:cNvGrpSpPr>
          <p:nvPr/>
        </p:nvGrpSpPr>
        <p:grpSpPr bwMode="auto">
          <a:xfrm>
            <a:off x="4106863" y="2520950"/>
            <a:ext cx="1565275" cy="1547813"/>
            <a:chOff x="6466" y="3800"/>
            <a:chExt cx="2465" cy="2439"/>
          </a:xfrm>
        </p:grpSpPr>
        <p:grpSp>
          <p:nvGrpSpPr>
            <p:cNvPr id="53278" name="组合 3"/>
            <p:cNvGrpSpPr>
              <a:grpSpLocks/>
            </p:cNvGrpSpPr>
            <p:nvPr/>
          </p:nvGrpSpPr>
          <p:grpSpPr bwMode="auto">
            <a:xfrm>
              <a:off x="6466" y="4623"/>
              <a:ext cx="2465" cy="1615"/>
              <a:chOff x="6823" y="4567"/>
              <a:chExt cx="2464" cy="1617"/>
            </a:xfrm>
          </p:grpSpPr>
          <p:sp>
            <p:nvSpPr>
              <p:cNvPr id="72" name="Freeform 117">
                <a:extLst>
                  <a:ext uri="{FF2B5EF4-FFF2-40B4-BE49-F238E27FC236}">
                    <a16:creationId xmlns:a16="http://schemas.microsoft.com/office/drawing/2014/main" xmlns="" id="{AC3C33B0-95F1-4120-836E-B94D0906ED66}"/>
                  </a:ext>
                </a:extLst>
              </p:cNvPr>
              <p:cNvSpPr/>
              <p:nvPr/>
            </p:nvSpPr>
            <p:spPr bwMode="auto">
              <a:xfrm>
                <a:off x="6823" y="4567"/>
                <a:ext cx="2464" cy="1618"/>
              </a:xfrm>
              <a:custGeom>
                <a:avLst/>
                <a:gdLst>
                  <a:gd name="T0" fmla="*/ 567 w 675"/>
                  <a:gd name="T1" fmla="*/ 194 h 443"/>
                  <a:gd name="T2" fmla="*/ 567 w 675"/>
                  <a:gd name="T3" fmla="*/ 185 h 443"/>
                  <a:gd name="T4" fmla="*/ 381 w 675"/>
                  <a:gd name="T5" fmla="*/ 0 h 443"/>
                  <a:gd name="T6" fmla="*/ 226 w 675"/>
                  <a:gd name="T7" fmla="*/ 83 h 443"/>
                  <a:gd name="T8" fmla="*/ 175 w 675"/>
                  <a:gd name="T9" fmla="*/ 69 h 443"/>
                  <a:gd name="T10" fmla="*/ 115 w 675"/>
                  <a:gd name="T11" fmla="*/ 87 h 443"/>
                  <a:gd name="T12" fmla="*/ 67 w 675"/>
                  <a:gd name="T13" fmla="*/ 174 h 443"/>
                  <a:gd name="T14" fmla="*/ 0 w 675"/>
                  <a:gd name="T15" fmla="*/ 297 h 443"/>
                  <a:gd name="T16" fmla="*/ 131 w 675"/>
                  <a:gd name="T17" fmla="*/ 443 h 443"/>
                  <a:gd name="T18" fmla="*/ 147 w 675"/>
                  <a:gd name="T19" fmla="*/ 443 h 443"/>
                  <a:gd name="T20" fmla="*/ 162 w 675"/>
                  <a:gd name="T21" fmla="*/ 443 h 443"/>
                  <a:gd name="T22" fmla="*/ 465 w 675"/>
                  <a:gd name="T23" fmla="*/ 443 h 443"/>
                  <a:gd name="T24" fmla="*/ 471 w 675"/>
                  <a:gd name="T25" fmla="*/ 443 h 443"/>
                  <a:gd name="T26" fmla="*/ 479 w 675"/>
                  <a:gd name="T27" fmla="*/ 443 h 443"/>
                  <a:gd name="T28" fmla="*/ 501 w 675"/>
                  <a:gd name="T29" fmla="*/ 443 h 443"/>
                  <a:gd name="T30" fmla="*/ 550 w 675"/>
                  <a:gd name="T31" fmla="*/ 443 h 443"/>
                  <a:gd name="T32" fmla="*/ 675 w 675"/>
                  <a:gd name="T33" fmla="*/ 318 h 443"/>
                  <a:gd name="T34" fmla="*/ 567 w 675"/>
                  <a:gd name="T35" fmla="*/ 19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5" h="443">
                    <a:moveTo>
                      <a:pt x="567" y="194"/>
                    </a:moveTo>
                    <a:cubicBezTo>
                      <a:pt x="567" y="192"/>
                      <a:pt x="567" y="188"/>
                      <a:pt x="567" y="185"/>
                    </a:cubicBezTo>
                    <a:cubicBezTo>
                      <a:pt x="567" y="83"/>
                      <a:pt x="484" y="0"/>
                      <a:pt x="381" y="0"/>
                    </a:cubicBezTo>
                    <a:cubicBezTo>
                      <a:pt x="317" y="0"/>
                      <a:pt x="260" y="33"/>
                      <a:pt x="226" y="83"/>
                    </a:cubicBezTo>
                    <a:cubicBezTo>
                      <a:pt x="211" y="74"/>
                      <a:pt x="194" y="69"/>
                      <a:pt x="175" y="69"/>
                    </a:cubicBezTo>
                    <a:cubicBezTo>
                      <a:pt x="153" y="69"/>
                      <a:pt x="132" y="76"/>
                      <a:pt x="115" y="87"/>
                    </a:cubicBezTo>
                    <a:cubicBezTo>
                      <a:pt x="87" y="106"/>
                      <a:pt x="68" y="138"/>
                      <a:pt x="67" y="174"/>
                    </a:cubicBezTo>
                    <a:cubicBezTo>
                      <a:pt x="28" y="200"/>
                      <a:pt x="0" y="246"/>
                      <a:pt x="0" y="297"/>
                    </a:cubicBezTo>
                    <a:cubicBezTo>
                      <a:pt x="0" y="372"/>
                      <a:pt x="57" y="434"/>
                      <a:pt x="131" y="443"/>
                    </a:cubicBezTo>
                    <a:cubicBezTo>
                      <a:pt x="136" y="443"/>
                      <a:pt x="142" y="443"/>
                      <a:pt x="147" y="443"/>
                    </a:cubicBezTo>
                    <a:cubicBezTo>
                      <a:pt x="152" y="443"/>
                      <a:pt x="157" y="443"/>
                      <a:pt x="162" y="443"/>
                    </a:cubicBezTo>
                    <a:cubicBezTo>
                      <a:pt x="230" y="443"/>
                      <a:pt x="390" y="443"/>
                      <a:pt x="465" y="443"/>
                    </a:cubicBezTo>
                    <a:cubicBezTo>
                      <a:pt x="468" y="443"/>
                      <a:pt x="470" y="443"/>
                      <a:pt x="471" y="443"/>
                    </a:cubicBezTo>
                    <a:cubicBezTo>
                      <a:pt x="479" y="443"/>
                      <a:pt x="479" y="443"/>
                      <a:pt x="479" y="443"/>
                    </a:cubicBezTo>
                    <a:cubicBezTo>
                      <a:pt x="483" y="443"/>
                      <a:pt x="494" y="443"/>
                      <a:pt x="501" y="443"/>
                    </a:cubicBezTo>
                    <a:cubicBezTo>
                      <a:pt x="550" y="443"/>
                      <a:pt x="550" y="443"/>
                      <a:pt x="550" y="443"/>
                    </a:cubicBezTo>
                    <a:cubicBezTo>
                      <a:pt x="619" y="442"/>
                      <a:pt x="675" y="386"/>
                      <a:pt x="675" y="318"/>
                    </a:cubicBezTo>
                    <a:cubicBezTo>
                      <a:pt x="675" y="255"/>
                      <a:pt x="628" y="203"/>
                      <a:pt x="567" y="194"/>
                    </a:cubicBezTo>
                    <a:close/>
                  </a:path>
                </a:pathLst>
              </a:custGeom>
              <a:solidFill>
                <a:srgbClr val="4491B9"/>
              </a:solidFill>
              <a:ln>
                <a:noFill/>
              </a:ln>
            </p:spPr>
            <p:txBody>
              <a:bodyPr lIns="67222" tIns="33610" rIns="67222" bIns="33610"/>
              <a:lstStyle/>
              <a:p>
                <a:pPr defTabSz="932180" eaLnBrk="1" fontAlgn="auto" hangingPunct="1">
                  <a:spcBef>
                    <a:spcPts val="0"/>
                  </a:spcBef>
                  <a:spcAft>
                    <a:spcPts val="0"/>
                  </a:spcAft>
                  <a:defRPr/>
                </a:pPr>
                <a:endParaRPr lang="en-US" sz="1325" kern="0" dirty="0">
                  <a:solidFill>
                    <a:srgbClr val="000000"/>
                  </a:solidFill>
                </a:endParaRPr>
              </a:p>
            </p:txBody>
          </p:sp>
          <p:pic>
            <p:nvPicPr>
              <p:cNvPr id="53283" name="Picture 166"/>
              <p:cNvPicPr>
                <a:picLocks noChangeAspect="1" noChangeArrowheads="1"/>
              </p:cNvPicPr>
              <p:nvPr/>
            </p:nvPicPr>
            <p:blipFill>
              <a:blip r:embed="rId4" cstate="print">
                <a:lum bright="70000" contrast="-70000"/>
              </a:blip>
              <a:srcRect/>
              <a:stretch>
                <a:fillRect/>
              </a:stretch>
            </p:blipFill>
            <p:spPr bwMode="auto">
              <a:xfrm>
                <a:off x="8109" y="5459"/>
                <a:ext cx="679" cy="603"/>
              </a:xfrm>
              <a:prstGeom prst="rect">
                <a:avLst/>
              </a:prstGeom>
              <a:noFill/>
              <a:ln w="9525">
                <a:noFill/>
                <a:miter lim="800000"/>
                <a:headEnd/>
                <a:tailEnd/>
              </a:ln>
            </p:spPr>
          </p:pic>
          <p:sp>
            <p:nvSpPr>
              <p:cNvPr id="53284" name="TextBox 2"/>
              <p:cNvSpPr txBox="1">
                <a:spLocks noChangeArrowheads="1"/>
              </p:cNvSpPr>
              <p:nvPr/>
            </p:nvSpPr>
            <p:spPr bwMode="auto">
              <a:xfrm>
                <a:off x="7331" y="5684"/>
                <a:ext cx="836" cy="304"/>
              </a:xfrm>
              <a:prstGeom prst="rect">
                <a:avLst/>
              </a:prstGeom>
              <a:noFill/>
              <a:ln w="9525">
                <a:noFill/>
                <a:miter lim="800000"/>
                <a:headEnd/>
                <a:tailEnd/>
              </a:ln>
            </p:spPr>
            <p:txBody>
              <a:bodyPr lIns="0" tIns="0" rIns="0" bIns="0">
                <a:spAutoFit/>
              </a:bodyPr>
              <a:lstStyle/>
              <a:p>
                <a:pPr defTabSz="914400" eaLnBrk="1" hangingPunct="1">
                  <a:lnSpc>
                    <a:spcPct val="90000"/>
                  </a:lnSpc>
                  <a:spcAft>
                    <a:spcPts val="600"/>
                  </a:spcAft>
                  <a:buFont typeface="Arial" pitchFamily="34" charset="0"/>
                  <a:buNone/>
                </a:pPr>
                <a:r>
                  <a:rPr lang="zh-CN" altLang="en-US" sz="1400">
                    <a:solidFill>
                      <a:schemeClr val="bg1"/>
                    </a:solidFill>
                  </a:rPr>
                  <a:t>卡片</a:t>
                </a:r>
              </a:p>
            </p:txBody>
          </p:sp>
        </p:grpSp>
        <p:sp>
          <p:nvSpPr>
            <p:cNvPr id="53279" name="TextBox 158"/>
            <p:cNvSpPr txBox="1">
              <a:spLocks noChangeArrowheads="1"/>
            </p:cNvSpPr>
            <p:nvPr/>
          </p:nvSpPr>
          <p:spPr bwMode="auto">
            <a:xfrm>
              <a:off x="6746" y="3800"/>
              <a:ext cx="1800" cy="578"/>
            </a:xfrm>
            <a:prstGeom prst="rect">
              <a:avLst/>
            </a:prstGeom>
            <a:noFill/>
            <a:ln w="9525">
              <a:noFill/>
              <a:miter lim="800000"/>
              <a:headEnd/>
              <a:tailEnd/>
            </a:ln>
          </p:spPr>
          <p:txBody>
            <a:bodyPr wrap="none" lIns="67222" tIns="67222" rIns="67222" bIns="67222"/>
            <a:lstStyle/>
            <a:p>
              <a:pPr algn="ctr" defTabSz="912813" eaLnBrk="1" hangingPunct="1">
                <a:buFont typeface="Arial" pitchFamily="34" charset="0"/>
                <a:buNone/>
              </a:pPr>
              <a:r>
                <a:rPr lang="zh-CN" altLang="en-US" sz="1600">
                  <a:latin typeface="微软雅黑" pitchFamily="34" charset="-122"/>
                  <a:ea typeface="微软雅黑" pitchFamily="34" charset="-122"/>
                </a:rPr>
                <a:t>国资平台</a:t>
              </a:r>
            </a:p>
            <a:p>
              <a:pPr algn="ctr" defTabSz="912813" eaLnBrk="1" hangingPunct="1">
                <a:buFont typeface="Arial" pitchFamily="34" charset="0"/>
                <a:buNone/>
              </a:pPr>
              <a:endParaRPr lang="en-US" altLang="zh-CN" b="1">
                <a:solidFill>
                  <a:srgbClr val="7F7F7F"/>
                </a:solidFill>
                <a:cs typeface="Segoe UI" pitchFamily="34" charset="0"/>
              </a:endParaRPr>
            </a:p>
          </p:txBody>
        </p:sp>
        <p:sp>
          <p:nvSpPr>
            <p:cNvPr id="53280" name="TextBox 2"/>
            <p:cNvSpPr txBox="1">
              <a:spLocks noChangeArrowheads="1"/>
            </p:cNvSpPr>
            <p:nvPr/>
          </p:nvSpPr>
          <p:spPr bwMode="auto">
            <a:xfrm>
              <a:off x="6929" y="4965"/>
              <a:ext cx="836" cy="609"/>
            </a:xfrm>
            <a:prstGeom prst="rect">
              <a:avLst/>
            </a:prstGeom>
            <a:noFill/>
            <a:ln w="9525">
              <a:noFill/>
              <a:miter lim="800000"/>
              <a:headEnd/>
              <a:tailEnd/>
            </a:ln>
          </p:spPr>
          <p:txBody>
            <a:bodyPr lIns="0" tIns="0" rIns="0" bIns="0">
              <a:spAutoFit/>
            </a:bodyPr>
            <a:lstStyle/>
            <a:p>
              <a:pPr defTabSz="914400" eaLnBrk="1" hangingPunct="1">
                <a:lnSpc>
                  <a:spcPct val="90000"/>
                </a:lnSpc>
                <a:spcAft>
                  <a:spcPts val="600"/>
                </a:spcAft>
                <a:buFont typeface="Arial" pitchFamily="34" charset="0"/>
                <a:buNone/>
              </a:pPr>
              <a:r>
                <a:rPr lang="zh-CN" altLang="en-US" sz="1400">
                  <a:solidFill>
                    <a:schemeClr val="bg1"/>
                  </a:solidFill>
                </a:rPr>
                <a:t>基础信息</a:t>
              </a:r>
            </a:p>
          </p:txBody>
        </p:sp>
        <p:sp>
          <p:nvSpPr>
            <p:cNvPr id="305" name="圆环小人">
              <a:extLst>
                <a:ext uri="{FF2B5EF4-FFF2-40B4-BE49-F238E27FC236}">
                  <a16:creationId xmlns:a16="http://schemas.microsoft.com/office/drawing/2014/main" xmlns="" id="{BF906037-662E-44B8-9AED-3D822A65C4C5}"/>
                </a:ext>
              </a:extLst>
            </p:cNvPr>
            <p:cNvSpPr/>
            <p:nvPr/>
          </p:nvSpPr>
          <p:spPr>
            <a:xfrm>
              <a:off x="7851" y="4873"/>
              <a:ext cx="620" cy="433"/>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grpSp>
        <p:nvGrpSpPr>
          <p:cNvPr id="53261" name="组合 22"/>
          <p:cNvGrpSpPr>
            <a:grpSpLocks/>
          </p:cNvGrpSpPr>
          <p:nvPr/>
        </p:nvGrpSpPr>
        <p:grpSpPr bwMode="auto">
          <a:xfrm>
            <a:off x="7178675" y="3117850"/>
            <a:ext cx="1504950" cy="931863"/>
            <a:chOff x="11248" y="4891"/>
            <a:chExt cx="2370" cy="1468"/>
          </a:xfrm>
        </p:grpSpPr>
        <p:sp>
          <p:nvSpPr>
            <p:cNvPr id="21" name="Freeform 54">
              <a:extLst>
                <a:ext uri="{FF2B5EF4-FFF2-40B4-BE49-F238E27FC236}">
                  <a16:creationId xmlns:a16="http://schemas.microsoft.com/office/drawing/2014/main" xmlns="" id="{4206BC54-A05A-45F9-9AE0-2C931C9C2DF2}"/>
                </a:ext>
              </a:extLst>
            </p:cNvPr>
            <p:cNvSpPr/>
            <p:nvPr/>
          </p:nvSpPr>
          <p:spPr bwMode="auto">
            <a:xfrm>
              <a:off x="11248" y="4891"/>
              <a:ext cx="2370" cy="1468"/>
            </a:xfrm>
            <a:prstGeom prst="ellipse">
              <a:avLst/>
            </a:prstGeom>
            <a:noFill/>
            <a:ln w="31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solidFill>
                  <a:srgbClr val="FFFFFF"/>
                </a:solidFill>
                <a:latin typeface="Segoe UI" panose="020B0502040204020203"/>
              </a:endParaRPr>
            </a:p>
          </p:txBody>
        </p:sp>
        <p:sp>
          <p:nvSpPr>
            <p:cNvPr id="22" name="Freeform 55">
              <a:extLst>
                <a:ext uri="{FF2B5EF4-FFF2-40B4-BE49-F238E27FC236}">
                  <a16:creationId xmlns:a16="http://schemas.microsoft.com/office/drawing/2014/main" xmlns="" id="{18EC0E3F-B9F6-48F7-A372-E54A2AEA7E64}"/>
                </a:ext>
              </a:extLst>
            </p:cNvPr>
            <p:cNvSpPr/>
            <p:nvPr/>
          </p:nvSpPr>
          <p:spPr bwMode="auto">
            <a:xfrm>
              <a:off x="11331" y="4966"/>
              <a:ext cx="2200" cy="1228"/>
            </a:xfrm>
            <a:custGeom>
              <a:avLst/>
              <a:gdLst>
                <a:gd name="connsiteX0" fmla="*/ 33337 w 1900237"/>
                <a:gd name="connsiteY0" fmla="*/ 26193 h 926306"/>
                <a:gd name="connsiteX1" fmla="*/ 33337 w 1900237"/>
                <a:gd name="connsiteY1" fmla="*/ 900113 h 926306"/>
                <a:gd name="connsiteX2" fmla="*/ 1866901 w 1900237"/>
                <a:gd name="connsiteY2" fmla="*/ 900113 h 926306"/>
                <a:gd name="connsiteX3" fmla="*/ 1866901 w 1900237"/>
                <a:gd name="connsiteY3" fmla="*/ 26193 h 926306"/>
                <a:gd name="connsiteX4" fmla="*/ 0 w 1900237"/>
                <a:gd name="connsiteY4" fmla="*/ 0 h 926306"/>
                <a:gd name="connsiteX5" fmla="*/ 1900237 w 1900237"/>
                <a:gd name="connsiteY5" fmla="*/ 0 h 926306"/>
                <a:gd name="connsiteX6" fmla="*/ 1900237 w 1900237"/>
                <a:gd name="connsiteY6" fmla="*/ 926306 h 926306"/>
                <a:gd name="connsiteX7" fmla="*/ 0 w 1900237"/>
                <a:gd name="connsiteY7" fmla="*/ 926306 h 9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237" h="926306">
                  <a:moveTo>
                    <a:pt x="33337" y="26193"/>
                  </a:moveTo>
                  <a:lnTo>
                    <a:pt x="33337" y="900113"/>
                  </a:lnTo>
                  <a:lnTo>
                    <a:pt x="1866901" y="900113"/>
                  </a:lnTo>
                  <a:lnTo>
                    <a:pt x="1866901" y="26193"/>
                  </a:lnTo>
                  <a:close/>
                  <a:moveTo>
                    <a:pt x="0" y="0"/>
                  </a:moveTo>
                  <a:lnTo>
                    <a:pt x="1900237" y="0"/>
                  </a:lnTo>
                  <a:lnTo>
                    <a:pt x="1900237" y="926306"/>
                  </a:lnTo>
                  <a:lnTo>
                    <a:pt x="0" y="926306"/>
                  </a:lnTo>
                  <a:close/>
                </a:path>
              </a:pathLst>
            </a:custGeom>
            <a:solidFill>
              <a:srgbClr val="ED7A31"/>
            </a:solidFill>
            <a:ln w="3175">
              <a:solidFill>
                <a:srgbClr val="ED7A3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solidFill>
                  <a:srgbClr val="FFFFFF"/>
                </a:solidFill>
                <a:latin typeface="Segoe UI" panose="020B0502040204020203"/>
              </a:endParaRPr>
            </a:p>
          </p:txBody>
        </p:sp>
        <p:sp>
          <p:nvSpPr>
            <p:cNvPr id="57" name="Oval 56">
              <a:extLst>
                <a:ext uri="{FF2B5EF4-FFF2-40B4-BE49-F238E27FC236}">
                  <a16:creationId xmlns:a16="http://schemas.microsoft.com/office/drawing/2014/main" xmlns="" id="{E5F08D20-ED99-47D2-BD0D-B850F9B9EC54}"/>
                </a:ext>
              </a:extLst>
            </p:cNvPr>
            <p:cNvSpPr/>
            <p:nvPr/>
          </p:nvSpPr>
          <p:spPr bwMode="auto">
            <a:xfrm>
              <a:off x="12388" y="6211"/>
              <a:ext cx="90" cy="90"/>
            </a:xfrm>
            <a:prstGeom prst="ellipse">
              <a:avLst/>
            </a:prstGeom>
            <a:solidFill>
              <a:srgbClr val="ED7A31"/>
            </a:solidFill>
            <a:ln w="3175">
              <a:solidFill>
                <a:srgbClr val="ED7A3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solidFill>
                  <a:srgbClr val="FFFFFF"/>
                </a:solidFill>
                <a:latin typeface="Segoe UI" panose="020B0502040204020203"/>
              </a:endParaRPr>
            </a:p>
          </p:txBody>
        </p:sp>
      </p:grpSp>
      <p:grpSp>
        <p:nvGrpSpPr>
          <p:cNvPr id="53262" name="组合 25"/>
          <p:cNvGrpSpPr>
            <a:grpSpLocks/>
          </p:cNvGrpSpPr>
          <p:nvPr/>
        </p:nvGrpSpPr>
        <p:grpSpPr bwMode="auto">
          <a:xfrm>
            <a:off x="260350" y="550863"/>
            <a:ext cx="1785938" cy="484187"/>
            <a:chOff x="410" y="867"/>
            <a:chExt cx="2812" cy="763"/>
          </a:xfrm>
        </p:grpSpPr>
        <p:grpSp>
          <p:nvGrpSpPr>
            <p:cNvPr id="53265" name="组合 7"/>
            <p:cNvGrpSpPr>
              <a:grpSpLocks/>
            </p:cNvGrpSpPr>
            <p:nvPr/>
          </p:nvGrpSpPr>
          <p:grpSpPr bwMode="auto">
            <a:xfrm>
              <a:off x="410" y="867"/>
              <a:ext cx="2812" cy="762"/>
              <a:chOff x="472" y="1581"/>
              <a:chExt cx="2812" cy="763"/>
            </a:xfrm>
          </p:grpSpPr>
          <p:sp>
            <p:nvSpPr>
              <p:cNvPr id="53267" name="文本框 5"/>
              <p:cNvSpPr txBox="1">
                <a:spLocks noChangeArrowheads="1"/>
              </p:cNvSpPr>
              <p:nvPr/>
            </p:nvSpPr>
            <p:spPr bwMode="auto">
              <a:xfrm>
                <a:off x="1388" y="1586"/>
                <a:ext cx="1896"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a:solidFill>
                      <a:srgbClr val="4490B9"/>
                    </a:solidFill>
                    <a:latin typeface="方正兰亭黑_GBK"/>
                    <a:ea typeface="方正兰亭黑_GBK"/>
                    <a:cs typeface="方正兰亭黑_GBK"/>
                  </a:rPr>
                  <a:t>期初建账</a:t>
                </a:r>
              </a:p>
            </p:txBody>
          </p:sp>
          <p:grpSp>
            <p:nvGrpSpPr>
              <p:cNvPr id="53268" name="组合 5"/>
              <p:cNvGrpSpPr>
                <a:grpSpLocks/>
              </p:cNvGrpSpPr>
              <p:nvPr/>
            </p:nvGrpSpPr>
            <p:grpSpPr bwMode="auto">
              <a:xfrm>
                <a:off x="472" y="1581"/>
                <a:ext cx="832" cy="763"/>
                <a:chOff x="1417110" y="1933669"/>
                <a:chExt cx="1827515" cy="1676757"/>
              </a:xfrm>
            </p:grpSpPr>
            <p:sp>
              <p:nvSpPr>
                <p:cNvPr id="17" name="椭圆 16">
                  <a:extLst>
                    <a:ext uri="{FF2B5EF4-FFF2-40B4-BE49-F238E27FC236}">
                      <a16:creationId xmlns:a16="http://schemas.microsoft.com/office/drawing/2014/main" xmlns="" id="{E58EE956-87B7-42A8-A76A-ED3757A90006}"/>
                    </a:ext>
                  </a:extLst>
                </p:cNvPr>
                <p:cNvSpPr/>
                <p:nvPr/>
              </p:nvSpPr>
              <p:spPr>
                <a:xfrm>
                  <a:off x="1493975" y="1933669"/>
                  <a:ext cx="1674560" cy="1678959"/>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椭圆 17">
                  <a:extLst>
                    <a:ext uri="{FF2B5EF4-FFF2-40B4-BE49-F238E27FC236}">
                      <a16:creationId xmlns:a16="http://schemas.microsoft.com/office/drawing/2014/main" xmlns="" id="{1CEC854A-C7FF-4F35-9148-2699039D6A6A}"/>
                    </a:ext>
                  </a:extLst>
                </p:cNvPr>
                <p:cNvSpPr/>
                <p:nvPr/>
              </p:nvSpPr>
              <p:spPr>
                <a:xfrm>
                  <a:off x="1686139" y="2120832"/>
                  <a:ext cx="1306704" cy="1304633"/>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1" name="椭圆 140">
                  <a:extLst>
                    <a:ext uri="{FF2B5EF4-FFF2-40B4-BE49-F238E27FC236}">
                      <a16:creationId xmlns:a16="http://schemas.microsoft.com/office/drawing/2014/main" xmlns="" id="{0F6DC10F-D520-4194-B718-865E00D98789}"/>
                    </a:ext>
                  </a:extLst>
                </p:cNvPr>
                <p:cNvSpPr/>
                <p:nvPr/>
              </p:nvSpPr>
              <p:spPr>
                <a:xfrm>
                  <a:off x="2773229" y="1944679"/>
                  <a:ext cx="389813" cy="39083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2" name="椭圆 141">
                  <a:extLst>
                    <a:ext uri="{FF2B5EF4-FFF2-40B4-BE49-F238E27FC236}">
                      <a16:creationId xmlns:a16="http://schemas.microsoft.com/office/drawing/2014/main" xmlns="" id="{35E1A07F-780A-47D0-9926-4DF27A68236B}"/>
                    </a:ext>
                  </a:extLst>
                </p:cNvPr>
                <p:cNvSpPr/>
                <p:nvPr/>
              </p:nvSpPr>
              <p:spPr>
                <a:xfrm>
                  <a:off x="1417110" y="2263956"/>
                  <a:ext cx="285498" cy="286249"/>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3" name="椭圆 142">
                  <a:extLst>
                    <a:ext uri="{FF2B5EF4-FFF2-40B4-BE49-F238E27FC236}">
                      <a16:creationId xmlns:a16="http://schemas.microsoft.com/office/drawing/2014/main" xmlns="" id="{B8FFACFA-ABE6-4D2D-921C-A51656790D40}"/>
                    </a:ext>
                  </a:extLst>
                </p:cNvPr>
                <p:cNvSpPr/>
                <p:nvPr/>
              </p:nvSpPr>
              <p:spPr>
                <a:xfrm>
                  <a:off x="1686139" y="3309866"/>
                  <a:ext cx="219614" cy="220192"/>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4" name="椭圆 143">
                  <a:extLst>
                    <a:ext uri="{FF2B5EF4-FFF2-40B4-BE49-F238E27FC236}">
                      <a16:creationId xmlns:a16="http://schemas.microsoft.com/office/drawing/2014/main" xmlns="" id="{954C062B-60D7-47F8-BF06-374828671E59}"/>
                    </a:ext>
                  </a:extLst>
                </p:cNvPr>
                <p:cNvSpPr/>
                <p:nvPr/>
              </p:nvSpPr>
              <p:spPr>
                <a:xfrm>
                  <a:off x="3014805" y="2979579"/>
                  <a:ext cx="230595" cy="231201"/>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25" name="卷轴">
              <a:extLst>
                <a:ext uri="{FF2B5EF4-FFF2-40B4-BE49-F238E27FC236}">
                  <a16:creationId xmlns:a16="http://schemas.microsoft.com/office/drawing/2014/main" xmlns="" id="{E773AD8F-DBC4-47FC-8883-C896E0C9784A}"/>
                </a:ext>
              </a:extLst>
            </p:cNvPr>
            <p:cNvSpPr/>
            <p:nvPr/>
          </p:nvSpPr>
          <p:spPr bwMode="auto">
            <a:xfrm rot="720000">
              <a:off x="630" y="1000"/>
              <a:ext cx="407" cy="515"/>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cxnSp>
        <p:nvCxnSpPr>
          <p:cNvPr id="28" name="Straight Arrow Connector 68">
            <a:extLst>
              <a:ext uri="{FF2B5EF4-FFF2-40B4-BE49-F238E27FC236}">
                <a16:creationId xmlns:a16="http://schemas.microsoft.com/office/drawing/2014/main" xmlns="" id="{7FB28D27-BAFE-4D8C-9AD3-9746C7A78987}"/>
              </a:ext>
            </a:extLst>
          </p:cNvPr>
          <p:cNvCxnSpPr>
            <a:stCxn id="53254" idx="3"/>
          </p:cNvCxnSpPr>
          <p:nvPr/>
        </p:nvCxnSpPr>
        <p:spPr>
          <a:xfrm>
            <a:off x="3706813" y="3643313"/>
            <a:ext cx="368300" cy="0"/>
          </a:xfrm>
          <a:prstGeom prst="straightConnector1">
            <a:avLst/>
          </a:prstGeom>
          <a:ln w="127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147">
            <a:extLst>
              <a:ext uri="{FF2B5EF4-FFF2-40B4-BE49-F238E27FC236}">
                <a16:creationId xmlns:a16="http://schemas.microsoft.com/office/drawing/2014/main" xmlns="" id="{804F51F2-0E41-4013-A096-AB807A79903C}"/>
              </a:ext>
            </a:extLst>
          </p:cNvPr>
          <p:cNvGrpSpPr>
            <a:grpSpLocks noChangeAspect="1"/>
          </p:cNvGrpSpPr>
          <p:nvPr/>
        </p:nvGrpSpPr>
        <p:grpSpPr>
          <a:xfrm>
            <a:off x="2804638" y="3227010"/>
            <a:ext cx="642727" cy="787199"/>
            <a:chOff x="-3084513" y="3390510"/>
            <a:chExt cx="2716213" cy="3363913"/>
          </a:xfrm>
          <a:solidFill>
            <a:schemeClr val="accent2"/>
          </a:solidFill>
        </p:grpSpPr>
        <p:sp>
          <p:nvSpPr>
            <p:cNvPr id="149" name="Freeform 40">
              <a:extLst>
                <a:ext uri="{FF2B5EF4-FFF2-40B4-BE49-F238E27FC236}">
                  <a16:creationId xmlns:a16="http://schemas.microsoft.com/office/drawing/2014/main" xmlns="" id="{4C6AF89F-EFC0-40BB-81FB-32AE2763145C}"/>
                </a:ext>
              </a:extLst>
            </p:cNvPr>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3260" tIns="46630" rIns="93260" bIns="46630"/>
            <a:lstStyle/>
            <a:p>
              <a:pPr defTabSz="932180" eaLnBrk="1" fontAlgn="auto" hangingPunct="1">
                <a:spcBef>
                  <a:spcPts val="0"/>
                </a:spcBef>
                <a:spcAft>
                  <a:spcPts val="0"/>
                </a:spcAft>
                <a:defRPr/>
              </a:pPr>
              <a:endParaRPr lang="en-US" sz="1835">
                <a:solidFill>
                  <a:srgbClr val="FFFFFF"/>
                </a:solidFill>
                <a:latin typeface="Segoe UI" panose="020B0502040204020203"/>
                <a:ea typeface="+mn-ea"/>
              </a:endParaRPr>
            </a:p>
          </p:txBody>
        </p:sp>
        <p:sp>
          <p:nvSpPr>
            <p:cNvPr id="4" name="Freeform 41">
              <a:extLst>
                <a:ext uri="{FF2B5EF4-FFF2-40B4-BE49-F238E27FC236}">
                  <a16:creationId xmlns:a16="http://schemas.microsoft.com/office/drawing/2014/main" xmlns="" id="{B2E24C5B-C621-4755-B23D-9C5EE7D7FEC6}"/>
                </a:ext>
              </a:extLst>
            </p:cNvPr>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3260" tIns="46630" rIns="93260" bIns="46630"/>
            <a:lstStyle/>
            <a:p>
              <a:pPr defTabSz="932180" eaLnBrk="1" fontAlgn="auto" hangingPunct="1">
                <a:spcBef>
                  <a:spcPts val="0"/>
                </a:spcBef>
                <a:spcAft>
                  <a:spcPts val="0"/>
                </a:spcAft>
                <a:defRPr/>
              </a:pPr>
              <a:endParaRPr lang="en-US" sz="1835">
                <a:solidFill>
                  <a:srgbClr val="FFFFFF"/>
                </a:solidFill>
                <a:latin typeface="Segoe UI" panose="020B0502040204020203"/>
                <a:ea typeface="+mn-ea"/>
              </a:endParaRPr>
            </a:p>
          </p:txBody>
        </p:sp>
      </p:gr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xmlns="" id="{42C582B5-5D4E-49AC-B80E-D467C9829A0A}"/>
              </a:ext>
            </a:extLst>
          </p:cNvPr>
          <p:cNvSpPr/>
          <p:nvPr/>
        </p:nvSpPr>
        <p:spPr>
          <a:xfrm>
            <a:off x="1492250" y="2790825"/>
            <a:ext cx="1676400" cy="1676400"/>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4" name="椭圆 23">
            <a:extLst>
              <a:ext uri="{FF2B5EF4-FFF2-40B4-BE49-F238E27FC236}">
                <a16:creationId xmlns:a16="http://schemas.microsoft.com/office/drawing/2014/main" xmlns="" id="{CCF43CBF-34AC-42C5-A9BB-02FD638CED98}"/>
              </a:ext>
            </a:extLst>
          </p:cNvPr>
          <p:cNvSpPr/>
          <p:nvPr/>
        </p:nvSpPr>
        <p:spPr>
          <a:xfrm>
            <a:off x="1687513" y="2974975"/>
            <a:ext cx="1306512" cy="130810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5300" name="文本框 5"/>
          <p:cNvSpPr txBox="1">
            <a:spLocks noChangeArrowheads="1"/>
          </p:cNvSpPr>
          <p:nvPr/>
        </p:nvSpPr>
        <p:spPr bwMode="auto">
          <a:xfrm>
            <a:off x="1925638" y="3213100"/>
            <a:ext cx="798512" cy="830263"/>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b="1">
                <a:solidFill>
                  <a:schemeClr val="bg1"/>
                </a:solidFill>
                <a:latin typeface="方正兰亭黑_GBK"/>
                <a:ea typeface="方正兰亭黑_GBK"/>
                <a:cs typeface="方正兰亭黑_GBK"/>
              </a:rPr>
              <a:t>0</a:t>
            </a:r>
            <a:r>
              <a:rPr lang="en-US" altLang="en-US" sz="4800" b="1">
                <a:solidFill>
                  <a:schemeClr val="bg1"/>
                </a:solidFill>
                <a:latin typeface="方正兰亭黑_GBK"/>
                <a:ea typeface="方正兰亭黑_GBK"/>
                <a:cs typeface="方正兰亭黑_GBK"/>
              </a:rPr>
              <a:t>3</a:t>
            </a:r>
          </a:p>
        </p:txBody>
      </p:sp>
      <p:sp>
        <p:nvSpPr>
          <p:cNvPr id="55301" name="文本框 5"/>
          <p:cNvSpPr txBox="1">
            <a:spLocks noChangeArrowheads="1"/>
          </p:cNvSpPr>
          <p:nvPr/>
        </p:nvSpPr>
        <p:spPr bwMode="auto">
          <a:xfrm>
            <a:off x="3500438" y="2790825"/>
            <a:ext cx="1422400" cy="461963"/>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b="1">
                <a:solidFill>
                  <a:srgbClr val="4490B9"/>
                </a:solidFill>
                <a:latin typeface="方正兰亭黑_GBK"/>
                <a:ea typeface="方正兰亭黑_GBK"/>
                <a:cs typeface="方正兰亭黑_GBK"/>
              </a:rPr>
              <a:t>业务介绍</a:t>
            </a:r>
          </a:p>
        </p:txBody>
      </p:sp>
      <p:sp>
        <p:nvSpPr>
          <p:cNvPr id="7" name="矩形 6">
            <a:extLst>
              <a:ext uri="{FF2B5EF4-FFF2-40B4-BE49-F238E27FC236}">
                <a16:creationId xmlns:a16="http://schemas.microsoft.com/office/drawing/2014/main" xmlns="" id="{67F91FCB-4AE9-46ED-A3CC-507CC761967F}"/>
              </a:ext>
            </a:extLst>
          </p:cNvPr>
          <p:cNvSpPr/>
          <p:nvPr/>
        </p:nvSpPr>
        <p:spPr>
          <a:xfrm>
            <a:off x="3579813" y="4032250"/>
            <a:ext cx="1243012" cy="306388"/>
          </a:xfrm>
          <a:prstGeom prst="rect">
            <a:avLst/>
          </a:prstGeom>
          <a:solidFill>
            <a:srgbClr val="3F86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b="1" noProof="1">
                <a:latin typeface="+mj-lt"/>
                <a:sym typeface="+mn-ea"/>
              </a:rPr>
              <a:t>PART </a:t>
            </a:r>
            <a:r>
              <a:rPr lang="en-US" altLang="zh-CN" sz="1200" b="1" noProof="1">
                <a:solidFill>
                  <a:srgbClr val="FFFFFF"/>
                </a:solidFill>
                <a:latin typeface="Arial" panose="020B0604020202020204" pitchFamily="34" charset="0"/>
                <a:sym typeface="+mn-ea"/>
              </a:rPr>
              <a:t>THREE</a:t>
            </a:r>
            <a:endParaRPr lang="zh-CN" altLang="en-US" sz="1200" b="1" noProof="1">
              <a:latin typeface="+mj-lt"/>
              <a:sym typeface="+mn-ea"/>
            </a:endParaRPr>
          </a:p>
        </p:txBody>
      </p:sp>
      <p:sp>
        <p:nvSpPr>
          <p:cNvPr id="25" name="椭圆 24">
            <a:extLst>
              <a:ext uri="{FF2B5EF4-FFF2-40B4-BE49-F238E27FC236}">
                <a16:creationId xmlns:a16="http://schemas.microsoft.com/office/drawing/2014/main" xmlns="" id="{1BA4CD73-8B50-4AE5-821A-CF54984C5781}"/>
              </a:ext>
            </a:extLst>
          </p:cNvPr>
          <p:cNvSpPr/>
          <p:nvPr/>
        </p:nvSpPr>
        <p:spPr>
          <a:xfrm>
            <a:off x="2773363" y="2801938"/>
            <a:ext cx="390525" cy="3905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6" name="椭圆 25">
            <a:extLst>
              <a:ext uri="{FF2B5EF4-FFF2-40B4-BE49-F238E27FC236}">
                <a16:creationId xmlns:a16="http://schemas.microsoft.com/office/drawing/2014/main" xmlns="" id="{674E9DCE-3B8D-4FCB-884E-834DA221E218}"/>
              </a:ext>
            </a:extLst>
          </p:cNvPr>
          <p:cNvSpPr/>
          <p:nvPr/>
        </p:nvSpPr>
        <p:spPr>
          <a:xfrm>
            <a:off x="1417638" y="3119438"/>
            <a:ext cx="285750" cy="28575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8" name="椭圆 27">
            <a:extLst>
              <a:ext uri="{FF2B5EF4-FFF2-40B4-BE49-F238E27FC236}">
                <a16:creationId xmlns:a16="http://schemas.microsoft.com/office/drawing/2014/main" xmlns="" id="{6479FD3B-E19E-4177-A8ED-8E6DD6AD3A55}"/>
              </a:ext>
            </a:extLst>
          </p:cNvPr>
          <p:cNvSpPr/>
          <p:nvPr/>
        </p:nvSpPr>
        <p:spPr>
          <a:xfrm>
            <a:off x="1273175" y="4503738"/>
            <a:ext cx="160338" cy="1619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9" name="椭圆 28">
            <a:extLst>
              <a:ext uri="{FF2B5EF4-FFF2-40B4-BE49-F238E27FC236}">
                <a16:creationId xmlns:a16="http://schemas.microsoft.com/office/drawing/2014/main" xmlns="" id="{88C06395-EAED-474C-A9DB-88713B4A7DC8}"/>
              </a:ext>
            </a:extLst>
          </p:cNvPr>
          <p:cNvSpPr/>
          <p:nvPr/>
        </p:nvSpPr>
        <p:spPr>
          <a:xfrm>
            <a:off x="1687513" y="4165600"/>
            <a:ext cx="219075" cy="220663"/>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0" name="椭圆 29">
            <a:extLst>
              <a:ext uri="{FF2B5EF4-FFF2-40B4-BE49-F238E27FC236}">
                <a16:creationId xmlns:a16="http://schemas.microsoft.com/office/drawing/2014/main" xmlns="" id="{3DB9F963-EDAE-48AA-A82B-B8AC8DAC9E6F}"/>
              </a:ext>
            </a:extLst>
          </p:cNvPr>
          <p:cNvSpPr/>
          <p:nvPr/>
        </p:nvSpPr>
        <p:spPr>
          <a:xfrm>
            <a:off x="3016250" y="3836988"/>
            <a:ext cx="228600" cy="22860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1" name="椭圆 30">
            <a:extLst>
              <a:ext uri="{FF2B5EF4-FFF2-40B4-BE49-F238E27FC236}">
                <a16:creationId xmlns:a16="http://schemas.microsoft.com/office/drawing/2014/main" xmlns="" id="{0E2C8224-C9D6-4F50-B891-EA6E4C896AD0}"/>
              </a:ext>
            </a:extLst>
          </p:cNvPr>
          <p:cNvSpPr/>
          <p:nvPr/>
        </p:nvSpPr>
        <p:spPr>
          <a:xfrm>
            <a:off x="2840038" y="4456113"/>
            <a:ext cx="153987" cy="15557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2" name="椭圆 31">
            <a:extLst>
              <a:ext uri="{FF2B5EF4-FFF2-40B4-BE49-F238E27FC236}">
                <a16:creationId xmlns:a16="http://schemas.microsoft.com/office/drawing/2014/main" xmlns="" id="{050AF7CE-1BA5-4D35-BF0B-2BFCDFE0D0E5}"/>
              </a:ext>
            </a:extLst>
          </p:cNvPr>
          <p:cNvSpPr/>
          <p:nvPr/>
        </p:nvSpPr>
        <p:spPr>
          <a:xfrm>
            <a:off x="1252538" y="3836988"/>
            <a:ext cx="100012" cy="984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D85A14D2-44B3-4B2E-933C-7AC82CD4A941}"/>
              </a:ext>
            </a:extLst>
          </p:cNvPr>
          <p:cNvSpPr/>
          <p:nvPr/>
        </p:nvSpPr>
        <p:spPr>
          <a:xfrm>
            <a:off x="201613" y="2360613"/>
            <a:ext cx="8742362" cy="3421062"/>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89499" tIns="44749" rIns="89499" bIns="44749" anchor="b"/>
          <a:lstStyle/>
          <a:p>
            <a:pPr defTabSz="914400" eaLnBrk="1" fontAlgn="auto" hangingPunct="1">
              <a:spcBef>
                <a:spcPts val="0"/>
              </a:spcBef>
              <a:spcAft>
                <a:spcPts val="0"/>
              </a:spcAft>
              <a:defRPr/>
            </a:pPr>
            <a:endParaRPr lang="en-US" sz="810" kern="0" dirty="0">
              <a:gradFill>
                <a:gsLst>
                  <a:gs pos="0">
                    <a:srgbClr val="FFFFFF"/>
                  </a:gs>
                  <a:gs pos="100000">
                    <a:srgbClr val="FFFFFF"/>
                  </a:gs>
                </a:gsLst>
                <a:lin ang="5400000" scaled="0"/>
              </a:gradFill>
              <a:latin typeface="Segoe UI" panose="020B0502040204020203"/>
            </a:endParaRPr>
          </a:p>
        </p:txBody>
      </p:sp>
      <p:grpSp>
        <p:nvGrpSpPr>
          <p:cNvPr id="57347" name="组合 140"/>
          <p:cNvGrpSpPr>
            <a:grpSpLocks/>
          </p:cNvGrpSpPr>
          <p:nvPr/>
        </p:nvGrpSpPr>
        <p:grpSpPr bwMode="auto">
          <a:xfrm>
            <a:off x="303213" y="2444750"/>
            <a:ext cx="1974850" cy="1533525"/>
            <a:chOff x="5898" y="3913"/>
            <a:chExt cx="2605" cy="2414"/>
          </a:xfrm>
        </p:grpSpPr>
        <p:grpSp>
          <p:nvGrpSpPr>
            <p:cNvPr id="57395" name="Group 60"/>
            <p:cNvGrpSpPr>
              <a:grpSpLocks/>
            </p:cNvGrpSpPr>
            <p:nvPr/>
          </p:nvGrpSpPr>
          <p:grpSpPr bwMode="auto">
            <a:xfrm>
              <a:off x="5899" y="3913"/>
              <a:ext cx="2604" cy="741"/>
              <a:chOff x="803520" y="1881281"/>
              <a:chExt cx="2249326" cy="640080"/>
            </a:xfrm>
          </p:grpSpPr>
          <p:sp>
            <p:nvSpPr>
              <p:cNvPr id="145" name="Rectangle 62">
                <a:extLst>
                  <a:ext uri="{FF2B5EF4-FFF2-40B4-BE49-F238E27FC236}">
                    <a16:creationId xmlns:a16="http://schemas.microsoft.com/office/drawing/2014/main" xmlns="" id="{AED48C23-0630-40C8-8984-C6D8C293E21D}"/>
                  </a:ext>
                </a:extLst>
              </p:cNvPr>
              <p:cNvSpPr/>
              <p:nvPr/>
            </p:nvSpPr>
            <p:spPr>
              <a:xfrm>
                <a:off x="802656" y="1881281"/>
                <a:ext cx="2230292" cy="64111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146" name="TextBox 63">
                <a:extLst>
                  <a:ext uri="{FF2B5EF4-FFF2-40B4-BE49-F238E27FC236}">
                    <a16:creationId xmlns:a16="http://schemas.microsoft.com/office/drawing/2014/main" xmlns="" id="{B83725FF-D60D-467C-B5F0-BF51CB35C618}"/>
                  </a:ext>
                </a:extLst>
              </p:cNvPr>
              <p:cNvSpPr txBox="1"/>
              <p:nvPr/>
            </p:nvSpPr>
            <p:spPr>
              <a:xfrm>
                <a:off x="1120305" y="1887848"/>
                <a:ext cx="1932541"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如何登记资产</a:t>
                </a:r>
              </a:p>
            </p:txBody>
          </p:sp>
        </p:grpSp>
        <p:sp>
          <p:nvSpPr>
            <p:cNvPr id="148" name="Flowchart: Process 8">
              <a:extLst>
                <a:ext uri="{FF2B5EF4-FFF2-40B4-BE49-F238E27FC236}">
                  <a16:creationId xmlns:a16="http://schemas.microsoft.com/office/drawing/2014/main" xmlns="" id="{4D72AC43-065A-4E56-B7F7-7B84E044B9F9}"/>
                </a:ext>
              </a:extLst>
            </p:cNvPr>
            <p:cNvSpPr/>
            <p:nvPr/>
          </p:nvSpPr>
          <p:spPr bwMode="auto">
            <a:xfrm>
              <a:off x="5898" y="5585"/>
              <a:ext cx="2565"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54" name="Flowchart: Process 8">
              <a:extLst>
                <a:ext uri="{FF2B5EF4-FFF2-40B4-BE49-F238E27FC236}">
                  <a16:creationId xmlns:a16="http://schemas.microsoft.com/office/drawing/2014/main" xmlns="" id="{78EB2567-D541-4D61-A4F5-BBE8C96DD7D2}"/>
                </a:ext>
              </a:extLst>
            </p:cNvPr>
            <p:cNvSpPr/>
            <p:nvPr/>
          </p:nvSpPr>
          <p:spPr bwMode="auto">
            <a:xfrm>
              <a:off x="5906" y="4743"/>
              <a:ext cx="2565"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57348" name="组合 64"/>
          <p:cNvGrpSpPr>
            <a:grpSpLocks/>
          </p:cNvGrpSpPr>
          <p:nvPr/>
        </p:nvGrpSpPr>
        <p:grpSpPr bwMode="auto">
          <a:xfrm>
            <a:off x="2455863" y="2444750"/>
            <a:ext cx="1960562" cy="3163888"/>
            <a:chOff x="5894" y="3913"/>
            <a:chExt cx="2587" cy="4983"/>
          </a:xfrm>
        </p:grpSpPr>
        <p:grpSp>
          <p:nvGrpSpPr>
            <p:cNvPr id="57387" name="Group 60"/>
            <p:cNvGrpSpPr>
              <a:grpSpLocks/>
            </p:cNvGrpSpPr>
            <p:nvPr/>
          </p:nvGrpSpPr>
          <p:grpSpPr bwMode="auto">
            <a:xfrm>
              <a:off x="5899" y="3913"/>
              <a:ext cx="2582" cy="741"/>
              <a:chOff x="803520" y="1881281"/>
              <a:chExt cx="2230024" cy="640080"/>
            </a:xfrm>
          </p:grpSpPr>
          <p:sp>
            <p:nvSpPr>
              <p:cNvPr id="70" name="Rectangle 62">
                <a:extLst>
                  <a:ext uri="{FF2B5EF4-FFF2-40B4-BE49-F238E27FC236}">
                    <a16:creationId xmlns:a16="http://schemas.microsoft.com/office/drawing/2014/main" xmlns="" id="{FB69B437-1AE3-4C9F-AD13-D81E2529F6AE}"/>
                  </a:ext>
                </a:extLst>
              </p:cNvPr>
              <p:cNvSpPr/>
              <p:nvPr/>
            </p:nvSpPr>
            <p:spPr>
              <a:xfrm>
                <a:off x="802820" y="1881281"/>
                <a:ext cx="2230724" cy="639280"/>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72" name="TextBox 63">
                <a:extLst>
                  <a:ext uri="{FF2B5EF4-FFF2-40B4-BE49-F238E27FC236}">
                    <a16:creationId xmlns:a16="http://schemas.microsoft.com/office/drawing/2014/main" xmlns="" id="{AEEB411C-7E94-4B9C-8A9D-E2B41B7A2A9D}"/>
                  </a:ext>
                </a:extLst>
              </p:cNvPr>
              <p:cNvSpPr txBox="1"/>
              <p:nvPr/>
            </p:nvSpPr>
            <p:spPr>
              <a:xfrm>
                <a:off x="1121029" y="1887848"/>
                <a:ext cx="1904334"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如何管理资产</a:t>
                </a:r>
              </a:p>
            </p:txBody>
          </p:sp>
        </p:grpSp>
        <p:sp>
          <p:nvSpPr>
            <p:cNvPr id="79" name="Flowchart: Process 8">
              <a:extLst>
                <a:ext uri="{FF2B5EF4-FFF2-40B4-BE49-F238E27FC236}">
                  <a16:creationId xmlns:a16="http://schemas.microsoft.com/office/drawing/2014/main" xmlns="" id="{0A9BBB04-5124-4D48-B4EF-77A0F9CB1BCA}"/>
                </a:ext>
              </a:extLst>
            </p:cNvPr>
            <p:cNvSpPr/>
            <p:nvPr/>
          </p:nvSpPr>
          <p:spPr bwMode="auto">
            <a:xfrm>
              <a:off x="5898" y="5586"/>
              <a:ext cx="2564"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6" name="Flowchart: Process 8">
              <a:extLst>
                <a:ext uri="{FF2B5EF4-FFF2-40B4-BE49-F238E27FC236}">
                  <a16:creationId xmlns:a16="http://schemas.microsoft.com/office/drawing/2014/main" xmlns="" id="{BFDC36BE-2BAC-46C3-B5A9-CA9462539836}"/>
                </a:ext>
              </a:extLst>
            </p:cNvPr>
            <p:cNvSpPr/>
            <p:nvPr/>
          </p:nvSpPr>
          <p:spPr bwMode="auto">
            <a:xfrm>
              <a:off x="5898" y="6448"/>
              <a:ext cx="2564"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4" name="Flowchart: Process 8">
              <a:extLst>
                <a:ext uri="{FF2B5EF4-FFF2-40B4-BE49-F238E27FC236}">
                  <a16:creationId xmlns:a16="http://schemas.microsoft.com/office/drawing/2014/main" xmlns="" id="{DA5E5956-9F81-4A5F-9665-98674822CD77}"/>
                </a:ext>
              </a:extLst>
            </p:cNvPr>
            <p:cNvSpPr/>
            <p:nvPr/>
          </p:nvSpPr>
          <p:spPr bwMode="auto">
            <a:xfrm>
              <a:off x="5907" y="4743"/>
              <a:ext cx="2566"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1" name="Flowchart: Process 8">
              <a:extLst>
                <a:ext uri="{FF2B5EF4-FFF2-40B4-BE49-F238E27FC236}">
                  <a16:creationId xmlns:a16="http://schemas.microsoft.com/office/drawing/2014/main" xmlns="" id="{C604AD2C-05F0-47B5-AE8B-B512CF5CED48}"/>
                </a:ext>
              </a:extLst>
            </p:cNvPr>
            <p:cNvSpPr/>
            <p:nvPr/>
          </p:nvSpPr>
          <p:spPr bwMode="auto">
            <a:xfrm>
              <a:off x="5898" y="8156"/>
              <a:ext cx="2562"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6" name="Flowchart: Process 8">
              <a:extLst>
                <a:ext uri="{FF2B5EF4-FFF2-40B4-BE49-F238E27FC236}">
                  <a16:creationId xmlns:a16="http://schemas.microsoft.com/office/drawing/2014/main" xmlns="" id="{FEAA633D-A219-403C-A5B7-12F0C6E598AB}"/>
                </a:ext>
              </a:extLst>
            </p:cNvPr>
            <p:cNvSpPr/>
            <p:nvPr/>
          </p:nvSpPr>
          <p:spPr bwMode="auto">
            <a:xfrm>
              <a:off x="5894" y="7291"/>
              <a:ext cx="2568"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57349" name="组合 12"/>
          <p:cNvGrpSpPr>
            <a:grpSpLocks/>
          </p:cNvGrpSpPr>
          <p:nvPr/>
        </p:nvGrpSpPr>
        <p:grpSpPr bwMode="auto">
          <a:xfrm>
            <a:off x="4640263" y="2449513"/>
            <a:ext cx="1958975" cy="2063750"/>
            <a:chOff x="5898" y="3913"/>
            <a:chExt cx="2582" cy="3249"/>
          </a:xfrm>
        </p:grpSpPr>
        <p:sp>
          <p:nvSpPr>
            <p:cNvPr id="83" name="Flowchart: Process 8">
              <a:extLst>
                <a:ext uri="{FF2B5EF4-FFF2-40B4-BE49-F238E27FC236}">
                  <a16:creationId xmlns:a16="http://schemas.microsoft.com/office/drawing/2014/main" xmlns="" id="{6901C7D9-2927-440D-95DD-25D9E087A6AC}"/>
                </a:ext>
              </a:extLst>
            </p:cNvPr>
            <p:cNvSpPr/>
            <p:nvPr/>
          </p:nvSpPr>
          <p:spPr bwMode="auto">
            <a:xfrm>
              <a:off x="5898" y="6422"/>
              <a:ext cx="2565"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nvGrpSpPr>
            <p:cNvPr id="57382" name="Group 60"/>
            <p:cNvGrpSpPr>
              <a:grpSpLocks/>
            </p:cNvGrpSpPr>
            <p:nvPr/>
          </p:nvGrpSpPr>
          <p:grpSpPr bwMode="auto">
            <a:xfrm>
              <a:off x="5899" y="3913"/>
              <a:ext cx="2581" cy="741"/>
              <a:chOff x="803520" y="1881281"/>
              <a:chExt cx="2230024" cy="640080"/>
            </a:xfrm>
          </p:grpSpPr>
          <p:sp>
            <p:nvSpPr>
              <p:cNvPr id="63" name="Rectangle 62">
                <a:extLst>
                  <a:ext uri="{FF2B5EF4-FFF2-40B4-BE49-F238E27FC236}">
                    <a16:creationId xmlns:a16="http://schemas.microsoft.com/office/drawing/2014/main" xmlns="" id="{C8A929CD-CF9A-4CD6-BF53-AAA19FAE15F7}"/>
                  </a:ext>
                </a:extLst>
              </p:cNvPr>
              <p:cNvSpPr/>
              <p:nvPr/>
            </p:nvSpPr>
            <p:spPr>
              <a:xfrm>
                <a:off x="802656" y="1881281"/>
                <a:ext cx="2230888" cy="639019"/>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64" name="TextBox 63">
                <a:extLst>
                  <a:ext uri="{FF2B5EF4-FFF2-40B4-BE49-F238E27FC236}">
                    <a16:creationId xmlns:a16="http://schemas.microsoft.com/office/drawing/2014/main" xmlns="" id="{36807F19-DD0F-4698-82BB-30F7C8807D29}"/>
                  </a:ext>
                </a:extLst>
              </p:cNvPr>
              <p:cNvSpPr txBox="1"/>
              <p:nvPr/>
            </p:nvSpPr>
            <p:spPr>
              <a:xfrm>
                <a:off x="1121061" y="1887863"/>
                <a:ext cx="1904523" cy="624503"/>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如何处置资产</a:t>
                </a:r>
              </a:p>
            </p:txBody>
          </p:sp>
        </p:grpSp>
        <p:sp>
          <p:nvSpPr>
            <p:cNvPr id="78" name="Flowchart: Process 8">
              <a:extLst>
                <a:ext uri="{FF2B5EF4-FFF2-40B4-BE49-F238E27FC236}">
                  <a16:creationId xmlns:a16="http://schemas.microsoft.com/office/drawing/2014/main" xmlns="" id="{49B0247B-E7CC-47E1-9CB6-C950FE76373B}"/>
                </a:ext>
              </a:extLst>
            </p:cNvPr>
            <p:cNvSpPr/>
            <p:nvPr/>
          </p:nvSpPr>
          <p:spPr bwMode="auto">
            <a:xfrm>
              <a:off x="5898" y="5585"/>
              <a:ext cx="2565"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8" name="Flowchart: Process 8">
              <a:extLst>
                <a:ext uri="{FF2B5EF4-FFF2-40B4-BE49-F238E27FC236}">
                  <a16:creationId xmlns:a16="http://schemas.microsoft.com/office/drawing/2014/main" xmlns="" id="{AB6FF7AF-B2B8-47AD-B34E-2F75F04903AE}"/>
                </a:ext>
              </a:extLst>
            </p:cNvPr>
            <p:cNvSpPr/>
            <p:nvPr/>
          </p:nvSpPr>
          <p:spPr bwMode="auto">
            <a:xfrm>
              <a:off x="5906" y="4743"/>
              <a:ext cx="2565"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sp>
        <p:nvSpPr>
          <p:cNvPr id="15" name="Rectangle 14">
            <a:extLst>
              <a:ext uri="{FF2B5EF4-FFF2-40B4-BE49-F238E27FC236}">
                <a16:creationId xmlns:a16="http://schemas.microsoft.com/office/drawing/2014/main" xmlns="" id="{D307C4DD-D431-4E5F-9E8B-262C074E1EAA}"/>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16" name="Rectangle 15">
            <a:extLst>
              <a:ext uri="{FF2B5EF4-FFF2-40B4-BE49-F238E27FC236}">
                <a16:creationId xmlns:a16="http://schemas.microsoft.com/office/drawing/2014/main" xmlns="" id="{E4C8EE0F-C4FB-4A94-906A-4F693A8D12FA}"/>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46" name="Rectangle 45">
            <a:extLst>
              <a:ext uri="{FF2B5EF4-FFF2-40B4-BE49-F238E27FC236}">
                <a16:creationId xmlns:a16="http://schemas.microsoft.com/office/drawing/2014/main" xmlns="" id="{55C832F2-98B7-46CC-A90D-62B57616DBEA}"/>
              </a:ext>
            </a:extLst>
          </p:cNvPr>
          <p:cNvSpPr/>
          <p:nvPr/>
        </p:nvSpPr>
        <p:spPr>
          <a:xfrm>
            <a:off x="201613" y="1833563"/>
            <a:ext cx="8742362" cy="419100"/>
          </a:xfrm>
          <a:prstGeom prst="rect">
            <a:avLst/>
          </a:prstGeom>
          <a:solidFill>
            <a:schemeClr val="bg1">
              <a:lumMod val="75000"/>
            </a:schemeClr>
          </a:solidFill>
          <a:ln w="25400" cap="flat" cmpd="sng" algn="ctr">
            <a:noFill/>
            <a:prstDash val="solid"/>
          </a:ln>
          <a:effectLst/>
        </p:spPr>
        <p:txBody>
          <a:bodyPr lIns="87727" tIns="43863" rIns="87727" bIns="43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85"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业务介绍</a:t>
            </a:r>
          </a:p>
        </p:txBody>
      </p:sp>
      <p:sp>
        <p:nvSpPr>
          <p:cNvPr id="101" name="Freeform 22">
            <a:extLst>
              <a:ext uri="{FF2B5EF4-FFF2-40B4-BE49-F238E27FC236}">
                <a16:creationId xmlns:a16="http://schemas.microsoft.com/office/drawing/2014/main" xmlns="" id="{A942D8F1-D3F0-4619-81BB-EACDD3313163}"/>
              </a:ext>
            </a:extLst>
          </p:cNvPr>
          <p:cNvSpPr>
            <a:spLocks noChangeAspect="1"/>
          </p:cNvSpPr>
          <p:nvPr/>
        </p:nvSpPr>
        <p:spPr bwMode="auto">
          <a:xfrm>
            <a:off x="346075" y="2590800"/>
            <a:ext cx="268288" cy="179388"/>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1" name="Freeform 18">
            <a:extLst>
              <a:ext uri="{FF2B5EF4-FFF2-40B4-BE49-F238E27FC236}">
                <a16:creationId xmlns:a16="http://schemas.microsoft.com/office/drawing/2014/main" xmlns="" id="{F87CDA1D-A9B1-43D7-A3F0-F8D14D2AFF01}"/>
              </a:ext>
            </a:extLst>
          </p:cNvPr>
          <p:cNvSpPr>
            <a:spLocks noChangeAspect="1"/>
          </p:cNvSpPr>
          <p:nvPr/>
        </p:nvSpPr>
        <p:spPr bwMode="auto">
          <a:xfrm>
            <a:off x="4708525" y="2598738"/>
            <a:ext cx="266700" cy="234950"/>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4" name="Freeform 9">
            <a:extLst>
              <a:ext uri="{FF2B5EF4-FFF2-40B4-BE49-F238E27FC236}">
                <a16:creationId xmlns:a16="http://schemas.microsoft.com/office/drawing/2014/main" xmlns="" id="{82349B87-ABB0-4AED-BAE1-7AB1C91FAB4F}"/>
              </a:ext>
            </a:extLst>
          </p:cNvPr>
          <p:cNvSpPr>
            <a:spLocks noChangeAspect="1"/>
          </p:cNvSpPr>
          <p:nvPr/>
        </p:nvSpPr>
        <p:spPr bwMode="auto">
          <a:xfrm>
            <a:off x="2593975" y="2584450"/>
            <a:ext cx="174625" cy="219075"/>
          </a:xfrm>
          <a:custGeom>
            <a:avLst/>
            <a:gdLst>
              <a:gd name="T0" fmla="*/ 5153 w 5153"/>
              <a:gd name="T1" fmla="*/ 2353 h 6483"/>
              <a:gd name="T2" fmla="*/ 2799 w 5153"/>
              <a:gd name="T3" fmla="*/ 0 h 6483"/>
              <a:gd name="T4" fmla="*/ 445 w 5153"/>
              <a:gd name="T5" fmla="*/ 2353 h 6483"/>
              <a:gd name="T6" fmla="*/ 1852 w 5153"/>
              <a:gd name="T7" fmla="*/ 4507 h 6483"/>
              <a:gd name="T8" fmla="*/ 1399 w 5153"/>
              <a:gd name="T9" fmla="*/ 4932 h 6483"/>
              <a:gd name="T10" fmla="*/ 214 w 5153"/>
              <a:gd name="T11" fmla="*/ 5457 h 6483"/>
              <a:gd name="T12" fmla="*/ 41 w 5153"/>
              <a:gd name="T13" fmla="*/ 5578 h 6483"/>
              <a:gd name="T14" fmla="*/ 0 w 5153"/>
              <a:gd name="T15" fmla="*/ 6245 h 6483"/>
              <a:gd name="T16" fmla="*/ 96 w 5153"/>
              <a:gd name="T17" fmla="*/ 6276 h 6483"/>
              <a:gd name="T18" fmla="*/ 3145 w 5153"/>
              <a:gd name="T19" fmla="*/ 5637 h 6483"/>
              <a:gd name="T20" fmla="*/ 5153 w 5153"/>
              <a:gd name="T21" fmla="*/ 2353 h 6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3" h="6483">
                <a:moveTo>
                  <a:pt x="5153" y="2353"/>
                </a:moveTo>
                <a:cubicBezTo>
                  <a:pt x="5153" y="1054"/>
                  <a:pt x="4098" y="0"/>
                  <a:pt x="2799" y="0"/>
                </a:cubicBezTo>
                <a:cubicBezTo>
                  <a:pt x="1500" y="0"/>
                  <a:pt x="445" y="1054"/>
                  <a:pt x="445" y="2353"/>
                </a:cubicBezTo>
                <a:cubicBezTo>
                  <a:pt x="445" y="3314"/>
                  <a:pt x="1023" y="4144"/>
                  <a:pt x="1852" y="4507"/>
                </a:cubicBezTo>
                <a:cubicBezTo>
                  <a:pt x="1776" y="4634"/>
                  <a:pt x="1586" y="4814"/>
                  <a:pt x="1399" y="4932"/>
                </a:cubicBezTo>
                <a:cubicBezTo>
                  <a:pt x="1036" y="5167"/>
                  <a:pt x="611" y="5284"/>
                  <a:pt x="214" y="5457"/>
                </a:cubicBezTo>
                <a:cubicBezTo>
                  <a:pt x="148" y="5485"/>
                  <a:pt x="45" y="5530"/>
                  <a:pt x="41" y="5578"/>
                </a:cubicBezTo>
                <a:cubicBezTo>
                  <a:pt x="13" y="5799"/>
                  <a:pt x="10" y="6027"/>
                  <a:pt x="0" y="6245"/>
                </a:cubicBezTo>
                <a:cubicBezTo>
                  <a:pt x="48" y="6262"/>
                  <a:pt x="72" y="6273"/>
                  <a:pt x="96" y="6276"/>
                </a:cubicBezTo>
                <a:cubicBezTo>
                  <a:pt x="1213" y="6483"/>
                  <a:pt x="2229" y="6221"/>
                  <a:pt x="3145" y="5637"/>
                </a:cubicBezTo>
                <a:cubicBezTo>
                  <a:pt x="4095" y="5032"/>
                  <a:pt x="5153" y="4043"/>
                  <a:pt x="5153" y="23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nvGrpSpPr>
          <p:cNvPr id="57356" name="组合 161"/>
          <p:cNvGrpSpPr>
            <a:grpSpLocks/>
          </p:cNvGrpSpPr>
          <p:nvPr/>
        </p:nvGrpSpPr>
        <p:grpSpPr bwMode="auto">
          <a:xfrm>
            <a:off x="260350" y="550863"/>
            <a:ext cx="1798638" cy="484187"/>
            <a:chOff x="409" y="868"/>
            <a:chExt cx="2834" cy="762"/>
          </a:xfrm>
        </p:grpSpPr>
        <p:grpSp>
          <p:nvGrpSpPr>
            <p:cNvPr id="57371" name="组合 7"/>
            <p:cNvGrpSpPr>
              <a:grpSpLocks/>
            </p:cNvGrpSpPr>
            <p:nvPr/>
          </p:nvGrpSpPr>
          <p:grpSpPr bwMode="auto">
            <a:xfrm>
              <a:off x="409" y="868"/>
              <a:ext cx="2834" cy="762"/>
              <a:chOff x="472" y="1581"/>
              <a:chExt cx="2833" cy="763"/>
            </a:xfrm>
          </p:grpSpPr>
          <p:sp>
            <p:nvSpPr>
              <p:cNvPr id="57373" name="文本框 5"/>
              <p:cNvSpPr txBox="1">
                <a:spLocks noChangeArrowheads="1"/>
              </p:cNvSpPr>
              <p:nvPr/>
            </p:nvSpPr>
            <p:spPr bwMode="auto">
              <a:xfrm>
                <a:off x="1388" y="1586"/>
                <a:ext cx="1917"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业务介绍</a:t>
                </a:r>
              </a:p>
            </p:txBody>
          </p:sp>
          <p:grpSp>
            <p:nvGrpSpPr>
              <p:cNvPr id="57374" name="组合 5"/>
              <p:cNvGrpSpPr>
                <a:grpSpLocks/>
              </p:cNvGrpSpPr>
              <p:nvPr/>
            </p:nvGrpSpPr>
            <p:grpSpPr bwMode="auto">
              <a:xfrm>
                <a:off x="472" y="1581"/>
                <a:ext cx="832" cy="763"/>
                <a:chOff x="1417110" y="1933669"/>
                <a:chExt cx="1827515" cy="1676757"/>
              </a:xfrm>
            </p:grpSpPr>
            <p:sp>
              <p:nvSpPr>
                <p:cNvPr id="163" name="椭圆 162">
                  <a:extLst>
                    <a:ext uri="{FF2B5EF4-FFF2-40B4-BE49-F238E27FC236}">
                      <a16:creationId xmlns:a16="http://schemas.microsoft.com/office/drawing/2014/main" xmlns="" id="{404D2BF6-7094-484A-9D61-3C8783B63200}"/>
                    </a:ext>
                  </a:extLst>
                </p:cNvPr>
                <p:cNvSpPr/>
                <p:nvPr/>
              </p:nvSpPr>
              <p:spPr>
                <a:xfrm>
                  <a:off x="1494002" y="1933669"/>
                  <a:ext cx="1675153"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4" name="椭圆 163">
                  <a:extLst>
                    <a:ext uri="{FF2B5EF4-FFF2-40B4-BE49-F238E27FC236}">
                      <a16:creationId xmlns:a16="http://schemas.microsoft.com/office/drawing/2014/main" xmlns="" id="{5CBDACEF-057B-4E4A-879A-097975FC01A0}"/>
                    </a:ext>
                  </a:extLst>
                </p:cNvPr>
                <p:cNvSpPr/>
                <p:nvPr/>
              </p:nvSpPr>
              <p:spPr>
                <a:xfrm>
                  <a:off x="1686234" y="2120586"/>
                  <a:ext cx="130716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5" name="椭圆 164">
                  <a:extLst>
                    <a:ext uri="{FF2B5EF4-FFF2-40B4-BE49-F238E27FC236}">
                      <a16:creationId xmlns:a16="http://schemas.microsoft.com/office/drawing/2014/main" xmlns="" id="{A8085A1D-9920-473D-B8AB-5D9553AF2140}"/>
                    </a:ext>
                  </a:extLst>
                </p:cNvPr>
                <p:cNvSpPr/>
                <p:nvPr/>
              </p:nvSpPr>
              <p:spPr>
                <a:xfrm>
                  <a:off x="2773709" y="1944664"/>
                  <a:ext cx="389951"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6" name="椭圆 165">
                  <a:extLst>
                    <a:ext uri="{FF2B5EF4-FFF2-40B4-BE49-F238E27FC236}">
                      <a16:creationId xmlns:a16="http://schemas.microsoft.com/office/drawing/2014/main" xmlns="" id="{E3E75AAA-4155-472B-A8B9-6D39FCDD5A1B}"/>
                    </a:ext>
                  </a:extLst>
                </p:cNvPr>
                <p:cNvSpPr/>
                <p:nvPr/>
              </p:nvSpPr>
              <p:spPr>
                <a:xfrm>
                  <a:off x="1417110" y="2263523"/>
                  <a:ext cx="28559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7" name="椭圆 166">
                  <a:extLst>
                    <a:ext uri="{FF2B5EF4-FFF2-40B4-BE49-F238E27FC236}">
                      <a16:creationId xmlns:a16="http://schemas.microsoft.com/office/drawing/2014/main" xmlns="" id="{AFBE5F24-F6E7-4ABF-B34D-11CF8EEE2F88}"/>
                    </a:ext>
                  </a:extLst>
                </p:cNvPr>
                <p:cNvSpPr/>
                <p:nvPr/>
              </p:nvSpPr>
              <p:spPr>
                <a:xfrm>
                  <a:off x="1686234" y="3308061"/>
                  <a:ext cx="219692"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8" name="椭圆 167">
                  <a:extLst>
                    <a:ext uri="{FF2B5EF4-FFF2-40B4-BE49-F238E27FC236}">
                      <a16:creationId xmlns:a16="http://schemas.microsoft.com/office/drawing/2014/main" xmlns="" id="{CA32727E-53F2-416B-91E8-C1B5A35C73EB}"/>
                    </a:ext>
                  </a:extLst>
                </p:cNvPr>
                <p:cNvSpPr/>
                <p:nvPr/>
              </p:nvSpPr>
              <p:spPr>
                <a:xfrm>
                  <a:off x="3015370" y="2978207"/>
                  <a:ext cx="230677"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9" name="卷轴">
              <a:extLst>
                <a:ext uri="{FF2B5EF4-FFF2-40B4-BE49-F238E27FC236}">
                  <a16:creationId xmlns:a16="http://schemas.microsoft.com/office/drawing/2014/main" xmlns="" id="{EC617C2A-A02E-40C9-BFA0-EF2A936BEB34}"/>
                </a:ext>
              </a:extLst>
            </p:cNvPr>
            <p:cNvSpPr/>
            <p:nvPr/>
          </p:nvSpPr>
          <p:spPr bwMode="auto">
            <a:xfrm rot="720000">
              <a:off x="629" y="1000"/>
              <a:ext cx="408" cy="515"/>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sp>
        <p:nvSpPr>
          <p:cNvPr id="45" name="Right Bracket 44">
            <a:extLst>
              <a:ext uri="{FF2B5EF4-FFF2-40B4-BE49-F238E27FC236}">
                <a16:creationId xmlns:a16="http://schemas.microsoft.com/office/drawing/2014/main" xmlns="" id="{929027AC-1E40-4D3E-BD1F-A97D05656E8B}"/>
              </a:ext>
            </a:extLst>
          </p:cNvPr>
          <p:cNvSpPr/>
          <p:nvPr/>
        </p:nvSpPr>
        <p:spPr>
          <a:xfrm rot="16200000">
            <a:off x="4472781" y="-1964530"/>
            <a:ext cx="187325" cy="8755062"/>
          </a:xfrm>
          <a:prstGeom prst="rightBracket">
            <a:avLst>
              <a:gd name="adj" fmla="val 78933"/>
            </a:avLst>
          </a:prstGeom>
          <a:ln w="28575"/>
        </p:spPr>
        <p:style>
          <a:lnRef idx="1">
            <a:schemeClr val="dk1"/>
          </a:lnRef>
          <a:fillRef idx="0">
            <a:schemeClr val="dk1"/>
          </a:fillRef>
          <a:effectRef idx="0">
            <a:schemeClr val="dk1"/>
          </a:effectRef>
          <a:fontRef idx="minor">
            <a:schemeClr val="tx1"/>
          </a:fontRef>
        </p:style>
        <p:txBody>
          <a:bodyPr anchor="ctr"/>
          <a:lstStyle/>
          <a:p>
            <a:pPr algn="ctr" defTabSz="932180" eaLnBrk="1" fontAlgn="auto" hangingPunct="1">
              <a:spcBef>
                <a:spcPts val="0"/>
              </a:spcBef>
              <a:spcAft>
                <a:spcPts val="0"/>
              </a:spcAft>
              <a:defRPr/>
            </a:pPr>
            <a:endParaRPr lang="en-US" sz="1350" kern="0">
              <a:solidFill>
                <a:prstClr val="black"/>
              </a:solidFill>
              <a:latin typeface="Segoe UI" panose="020B0502040204020203"/>
            </a:endParaRPr>
          </a:p>
        </p:txBody>
      </p:sp>
      <p:grpSp>
        <p:nvGrpSpPr>
          <p:cNvPr id="57359" name="组合 3"/>
          <p:cNvGrpSpPr>
            <a:grpSpLocks/>
          </p:cNvGrpSpPr>
          <p:nvPr/>
        </p:nvGrpSpPr>
        <p:grpSpPr bwMode="auto">
          <a:xfrm>
            <a:off x="6765925" y="2460625"/>
            <a:ext cx="2197100" cy="2600325"/>
            <a:chOff x="10654" y="3874"/>
            <a:chExt cx="3460" cy="4096"/>
          </a:xfrm>
        </p:grpSpPr>
        <p:grpSp>
          <p:nvGrpSpPr>
            <p:cNvPr id="57360" name="组合 19"/>
            <p:cNvGrpSpPr>
              <a:grpSpLocks/>
            </p:cNvGrpSpPr>
            <p:nvPr/>
          </p:nvGrpSpPr>
          <p:grpSpPr bwMode="auto">
            <a:xfrm>
              <a:off x="10654" y="3874"/>
              <a:ext cx="3461" cy="4097"/>
              <a:chOff x="5879" y="3913"/>
              <a:chExt cx="2899" cy="4099"/>
            </a:xfrm>
          </p:grpSpPr>
          <p:grpSp>
            <p:nvGrpSpPr>
              <p:cNvPr id="57364" name="Group 60"/>
              <p:cNvGrpSpPr>
                <a:grpSpLocks/>
              </p:cNvGrpSpPr>
              <p:nvPr/>
            </p:nvGrpSpPr>
            <p:grpSpPr bwMode="auto">
              <a:xfrm>
                <a:off x="5879" y="3913"/>
                <a:ext cx="2899" cy="742"/>
                <a:chOff x="786149" y="1881684"/>
                <a:chExt cx="2504228" cy="641178"/>
              </a:xfrm>
            </p:grpSpPr>
            <p:sp>
              <p:nvSpPr>
                <p:cNvPr id="2" name="Rectangle 62">
                  <a:extLst>
                    <a:ext uri="{FF2B5EF4-FFF2-40B4-BE49-F238E27FC236}">
                      <a16:creationId xmlns:a16="http://schemas.microsoft.com/office/drawing/2014/main" xmlns="" id="{295BED5F-C997-44B6-A398-3ACF538B93A0}"/>
                    </a:ext>
                  </a:extLst>
                </p:cNvPr>
                <p:cNvSpPr/>
                <p:nvPr/>
              </p:nvSpPr>
              <p:spPr>
                <a:xfrm>
                  <a:off x="786149" y="1881684"/>
                  <a:ext cx="2380500" cy="64208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5" name="TextBox 63">
                  <a:extLst>
                    <a:ext uri="{FF2B5EF4-FFF2-40B4-BE49-F238E27FC236}">
                      <a16:creationId xmlns:a16="http://schemas.microsoft.com/office/drawing/2014/main" xmlns="" id="{ADFAC8FD-FB58-4DA8-8957-10CFF7D121FF}"/>
                    </a:ext>
                  </a:extLst>
                </p:cNvPr>
                <p:cNvSpPr txBox="1"/>
                <p:nvPr/>
              </p:nvSpPr>
              <p:spPr>
                <a:xfrm>
                  <a:off x="894682" y="1898102"/>
                  <a:ext cx="2395695" cy="624760"/>
                </a:xfrm>
                <a:prstGeom prst="rect">
                  <a:avLst/>
                </a:prstGeom>
                <a:no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如何查询统计资产</a:t>
                  </a:r>
                </a:p>
              </p:txBody>
            </p:sp>
          </p:grpSp>
          <p:sp>
            <p:nvSpPr>
              <p:cNvPr id="6" name="Flowchart: Process 8">
                <a:extLst>
                  <a:ext uri="{FF2B5EF4-FFF2-40B4-BE49-F238E27FC236}">
                    <a16:creationId xmlns:a16="http://schemas.microsoft.com/office/drawing/2014/main" xmlns="" id="{0D586391-7647-4F1C-A12D-8B919AD4F59F}"/>
                  </a:ext>
                </a:extLst>
              </p:cNvPr>
              <p:cNvSpPr/>
              <p:nvPr/>
            </p:nvSpPr>
            <p:spPr bwMode="auto">
              <a:xfrm>
                <a:off x="5879" y="5587"/>
                <a:ext cx="2756" cy="74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7" name="Flowchart: Process 8">
                <a:extLst>
                  <a:ext uri="{FF2B5EF4-FFF2-40B4-BE49-F238E27FC236}">
                    <a16:creationId xmlns:a16="http://schemas.microsoft.com/office/drawing/2014/main" xmlns="" id="{490749C3-D559-4A2F-A34F-F5683675FAF9}"/>
                  </a:ext>
                </a:extLst>
              </p:cNvPr>
              <p:cNvSpPr/>
              <p:nvPr/>
            </p:nvSpPr>
            <p:spPr bwMode="auto">
              <a:xfrm>
                <a:off x="5879" y="6427"/>
                <a:ext cx="2756"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 name="Flowchart: Process 8">
                <a:extLst>
                  <a:ext uri="{FF2B5EF4-FFF2-40B4-BE49-F238E27FC236}">
                    <a16:creationId xmlns:a16="http://schemas.microsoft.com/office/drawing/2014/main" xmlns="" id="{18C72389-CD55-4A97-AFD8-6EC9B158ADC9}"/>
                  </a:ext>
                </a:extLst>
              </p:cNvPr>
              <p:cNvSpPr/>
              <p:nvPr/>
            </p:nvSpPr>
            <p:spPr bwMode="auto">
              <a:xfrm>
                <a:off x="5879" y="4744"/>
                <a:ext cx="2756" cy="74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 name="Flowchart: Process 8">
                <a:extLst>
                  <a:ext uri="{FF2B5EF4-FFF2-40B4-BE49-F238E27FC236}">
                    <a16:creationId xmlns:a16="http://schemas.microsoft.com/office/drawing/2014/main" xmlns="" id="{C633A307-7EC8-42D8-82DD-A32C901CB6A0}"/>
                  </a:ext>
                </a:extLst>
              </p:cNvPr>
              <p:cNvSpPr/>
              <p:nvPr/>
            </p:nvSpPr>
            <p:spPr bwMode="auto">
              <a:xfrm>
                <a:off x="5879" y="7268"/>
                <a:ext cx="2754"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57361" name="Group 118"/>
            <p:cNvGrpSpPr>
              <a:grpSpLocks/>
            </p:cNvGrpSpPr>
            <p:nvPr/>
          </p:nvGrpSpPr>
          <p:grpSpPr bwMode="auto">
            <a:xfrm>
              <a:off x="10702" y="4073"/>
              <a:ext cx="305" cy="416"/>
              <a:chOff x="10832823" y="3353836"/>
              <a:chExt cx="537576" cy="528488"/>
            </a:xfrm>
          </p:grpSpPr>
          <p:sp>
            <p:nvSpPr>
              <p:cNvPr id="10" name="Oval 13">
                <a:extLst>
                  <a:ext uri="{FF2B5EF4-FFF2-40B4-BE49-F238E27FC236}">
                    <a16:creationId xmlns:a16="http://schemas.microsoft.com/office/drawing/2014/main" xmlns="" id="{CD062C8B-169F-4821-82FB-19415E8967A2}"/>
                  </a:ext>
                </a:extLst>
              </p:cNvPr>
              <p:cNvSpPr>
                <a:spLocks noChangeArrowheads="1"/>
              </p:cNvSpPr>
              <p:nvPr/>
            </p:nvSpPr>
            <p:spPr bwMode="auto">
              <a:xfrm>
                <a:off x="10942101" y="3355169"/>
                <a:ext cx="427418" cy="4256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 name="Freeform 14">
                <a:extLst>
                  <a:ext uri="{FF2B5EF4-FFF2-40B4-BE49-F238E27FC236}">
                    <a16:creationId xmlns:a16="http://schemas.microsoft.com/office/drawing/2014/main" xmlns="" id="{66E2EA4A-8270-48AA-9E23-C30C1CFB7844}"/>
                  </a:ext>
                </a:extLst>
              </p:cNvPr>
              <p:cNvSpPr/>
              <p:nvPr/>
            </p:nvSpPr>
            <p:spPr bwMode="auto">
              <a:xfrm>
                <a:off x="10831943" y="3704614"/>
                <a:ext cx="180659" cy="177900"/>
              </a:xfrm>
              <a:custGeom>
                <a:avLst/>
                <a:gdLst>
                  <a:gd name="T0" fmla="*/ 1224 w 1980"/>
                  <a:gd name="T1" fmla="*/ 0 h 1977"/>
                  <a:gd name="T2" fmla="*/ 218 w 1980"/>
                  <a:gd name="T3" fmla="*/ 985 h 1977"/>
                  <a:gd name="T4" fmla="*/ 211 w 1980"/>
                  <a:gd name="T5" fmla="*/ 1752 h 1977"/>
                  <a:gd name="T6" fmla="*/ 218 w 1980"/>
                  <a:gd name="T7" fmla="*/ 1759 h 1977"/>
                  <a:gd name="T8" fmla="*/ 985 w 1980"/>
                  <a:gd name="T9" fmla="*/ 1766 h 1977"/>
                  <a:gd name="T10" fmla="*/ 1980 w 1980"/>
                  <a:gd name="T11" fmla="*/ 788 h 1977"/>
                  <a:gd name="T12" fmla="*/ 1224 w 1980"/>
                  <a:gd name="T13" fmla="*/ 0 h 1977"/>
                </a:gdLst>
                <a:ahLst/>
                <a:cxnLst>
                  <a:cxn ang="0">
                    <a:pos x="T0" y="T1"/>
                  </a:cxn>
                  <a:cxn ang="0">
                    <a:pos x="T2" y="T3"/>
                  </a:cxn>
                  <a:cxn ang="0">
                    <a:pos x="T4" y="T5"/>
                  </a:cxn>
                  <a:cxn ang="0">
                    <a:pos x="T6" y="T7"/>
                  </a:cxn>
                  <a:cxn ang="0">
                    <a:pos x="T8" y="T9"/>
                  </a:cxn>
                  <a:cxn ang="0">
                    <a:pos x="T10" y="T11"/>
                  </a:cxn>
                  <a:cxn ang="0">
                    <a:pos x="T12" y="T13"/>
                  </a:cxn>
                </a:cxnLst>
                <a:rect l="0" t="0" r="r" b="b"/>
                <a:pathLst>
                  <a:path w="1980" h="1977">
                    <a:moveTo>
                      <a:pt x="1224" y="0"/>
                    </a:moveTo>
                    <a:cubicBezTo>
                      <a:pt x="218" y="985"/>
                      <a:pt x="218" y="985"/>
                      <a:pt x="218" y="985"/>
                    </a:cubicBezTo>
                    <a:cubicBezTo>
                      <a:pt x="4" y="1196"/>
                      <a:pt x="0" y="1538"/>
                      <a:pt x="211" y="1752"/>
                    </a:cubicBezTo>
                    <a:cubicBezTo>
                      <a:pt x="218" y="1759"/>
                      <a:pt x="218" y="1759"/>
                      <a:pt x="218" y="1759"/>
                    </a:cubicBezTo>
                    <a:cubicBezTo>
                      <a:pt x="429" y="1974"/>
                      <a:pt x="771" y="1977"/>
                      <a:pt x="985" y="1766"/>
                    </a:cubicBezTo>
                    <a:cubicBezTo>
                      <a:pt x="1980" y="788"/>
                      <a:pt x="1980" y="788"/>
                      <a:pt x="1980" y="788"/>
                    </a:cubicBezTo>
                    <a:cubicBezTo>
                      <a:pt x="1683" y="581"/>
                      <a:pt x="1424" y="315"/>
                      <a:pt x="12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gr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AAF2B959-27B7-47B3-A48B-72F8F7EF3C48}"/>
              </a:ext>
            </a:extLst>
          </p:cNvPr>
          <p:cNvSpPr/>
          <p:nvPr/>
        </p:nvSpPr>
        <p:spPr>
          <a:xfrm>
            <a:off x="201613" y="2360613"/>
            <a:ext cx="8670925" cy="3421062"/>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89499" tIns="44749" rIns="89499" bIns="44749" anchor="b"/>
          <a:lstStyle/>
          <a:p>
            <a:pPr defTabSz="914400" eaLnBrk="1" fontAlgn="auto" hangingPunct="1">
              <a:spcBef>
                <a:spcPts val="0"/>
              </a:spcBef>
              <a:spcAft>
                <a:spcPts val="0"/>
              </a:spcAft>
              <a:defRPr/>
            </a:pPr>
            <a:endParaRPr lang="en-US" sz="810" kern="0" dirty="0">
              <a:gradFill>
                <a:gsLst>
                  <a:gs pos="0">
                    <a:srgbClr val="FFFFFF"/>
                  </a:gs>
                  <a:gs pos="100000">
                    <a:srgbClr val="FFFFFF"/>
                  </a:gs>
                </a:gsLst>
                <a:lin ang="5400000" scaled="0"/>
              </a:gradFill>
              <a:latin typeface="Segoe UI" panose="020B0502040204020203"/>
            </a:endParaRPr>
          </a:p>
        </p:txBody>
      </p:sp>
      <p:grpSp>
        <p:nvGrpSpPr>
          <p:cNvPr id="59395" name="Group 60"/>
          <p:cNvGrpSpPr>
            <a:grpSpLocks/>
          </p:cNvGrpSpPr>
          <p:nvPr/>
        </p:nvGrpSpPr>
        <p:grpSpPr bwMode="auto">
          <a:xfrm>
            <a:off x="304800" y="2444750"/>
            <a:ext cx="1973263" cy="469900"/>
            <a:chOff x="803520" y="1881281"/>
            <a:chExt cx="2249326" cy="640080"/>
          </a:xfrm>
        </p:grpSpPr>
        <p:sp>
          <p:nvSpPr>
            <p:cNvPr id="145" name="Rectangle 62">
              <a:extLst>
                <a:ext uri="{FF2B5EF4-FFF2-40B4-BE49-F238E27FC236}">
                  <a16:creationId xmlns:a16="http://schemas.microsoft.com/office/drawing/2014/main" xmlns="" id="{F93B929D-6BC2-4BB3-A4F7-385CDCEC3386}"/>
                </a:ext>
              </a:extLst>
            </p:cNvPr>
            <p:cNvSpPr/>
            <p:nvPr/>
          </p:nvSpPr>
          <p:spPr>
            <a:xfrm>
              <a:off x="803520" y="1881281"/>
              <a:ext cx="2229420" cy="640080"/>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146" name="TextBox 63">
              <a:extLst>
                <a:ext uri="{FF2B5EF4-FFF2-40B4-BE49-F238E27FC236}">
                  <a16:creationId xmlns:a16="http://schemas.microsoft.com/office/drawing/2014/main" xmlns="" id="{7B4E33D3-8063-41D0-B000-CC3427C97D0E}"/>
                </a:ext>
              </a:extLst>
            </p:cNvPr>
            <p:cNvSpPr txBox="1"/>
            <p:nvPr/>
          </p:nvSpPr>
          <p:spPr>
            <a:xfrm>
              <a:off x="1120305" y="1887848"/>
              <a:ext cx="1932541"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如何登记资产</a:t>
              </a:r>
            </a:p>
          </p:txBody>
        </p:sp>
      </p:grpSp>
      <p:sp>
        <p:nvSpPr>
          <p:cNvPr id="148" name="Flowchart: Process 8">
            <a:extLst>
              <a:ext uri="{FF2B5EF4-FFF2-40B4-BE49-F238E27FC236}">
                <a16:creationId xmlns:a16="http://schemas.microsoft.com/office/drawing/2014/main" xmlns="" id="{732ED404-B383-4A27-A038-7B975FFE0954}"/>
              </a:ext>
            </a:extLst>
          </p:cNvPr>
          <p:cNvSpPr/>
          <p:nvPr/>
        </p:nvSpPr>
        <p:spPr bwMode="auto">
          <a:xfrm>
            <a:off x="303213" y="3508375"/>
            <a:ext cx="1944687" cy="4699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49" name="Rectangle 76">
            <a:extLst>
              <a:ext uri="{FF2B5EF4-FFF2-40B4-BE49-F238E27FC236}">
                <a16:creationId xmlns:a16="http://schemas.microsoft.com/office/drawing/2014/main" xmlns="" id="{14D8C947-2BA2-471B-B834-7DE6133273D8}"/>
              </a:ext>
            </a:extLst>
          </p:cNvPr>
          <p:cNvSpPr/>
          <p:nvPr/>
        </p:nvSpPr>
        <p:spPr>
          <a:xfrm>
            <a:off x="781050" y="3600450"/>
            <a:ext cx="1154113" cy="28575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采购入库</a:t>
            </a:r>
          </a:p>
        </p:txBody>
      </p:sp>
      <p:sp>
        <p:nvSpPr>
          <p:cNvPr id="154" name="Flowchart: Process 8">
            <a:extLst>
              <a:ext uri="{FF2B5EF4-FFF2-40B4-BE49-F238E27FC236}">
                <a16:creationId xmlns:a16="http://schemas.microsoft.com/office/drawing/2014/main" xmlns="" id="{F4F8CFAC-E282-4C32-9A85-7076FAEFD00A}"/>
              </a:ext>
            </a:extLst>
          </p:cNvPr>
          <p:cNvSpPr/>
          <p:nvPr/>
        </p:nvSpPr>
        <p:spPr bwMode="auto">
          <a:xfrm>
            <a:off x="309563" y="2971800"/>
            <a:ext cx="1944687" cy="469900"/>
          </a:xfrm>
          <a:prstGeom prst="rect">
            <a:avLst/>
          </a:prstGeom>
          <a:solidFill>
            <a:srgbClr val="ED7A3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55" name="Rectangle 86">
            <a:extLst>
              <a:ext uri="{FF2B5EF4-FFF2-40B4-BE49-F238E27FC236}">
                <a16:creationId xmlns:a16="http://schemas.microsoft.com/office/drawing/2014/main" xmlns="" id="{22ED9C49-1025-4B97-8166-D318D23ACA77}"/>
              </a:ext>
            </a:extLst>
          </p:cNvPr>
          <p:cNvSpPr/>
          <p:nvPr/>
        </p:nvSpPr>
        <p:spPr>
          <a:xfrm>
            <a:off x="771525" y="3038475"/>
            <a:ext cx="1173163"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直接入库</a:t>
            </a:r>
          </a:p>
        </p:txBody>
      </p:sp>
      <p:grpSp>
        <p:nvGrpSpPr>
          <p:cNvPr id="59400" name="组合 64"/>
          <p:cNvGrpSpPr>
            <a:grpSpLocks/>
          </p:cNvGrpSpPr>
          <p:nvPr/>
        </p:nvGrpSpPr>
        <p:grpSpPr bwMode="auto">
          <a:xfrm>
            <a:off x="2454275" y="2444750"/>
            <a:ext cx="1962150" cy="3152775"/>
            <a:chOff x="5891" y="3913"/>
            <a:chExt cx="2590" cy="4966"/>
          </a:xfrm>
        </p:grpSpPr>
        <p:grpSp>
          <p:nvGrpSpPr>
            <p:cNvPr id="59439" name="Group 60"/>
            <p:cNvGrpSpPr>
              <a:grpSpLocks/>
            </p:cNvGrpSpPr>
            <p:nvPr/>
          </p:nvGrpSpPr>
          <p:grpSpPr bwMode="auto">
            <a:xfrm>
              <a:off x="5899" y="3913"/>
              <a:ext cx="2582" cy="741"/>
              <a:chOff x="803520" y="1881281"/>
              <a:chExt cx="2230024" cy="640080"/>
            </a:xfrm>
          </p:grpSpPr>
          <p:sp>
            <p:nvSpPr>
              <p:cNvPr id="70" name="Rectangle 62">
                <a:extLst>
                  <a:ext uri="{FF2B5EF4-FFF2-40B4-BE49-F238E27FC236}">
                    <a16:creationId xmlns:a16="http://schemas.microsoft.com/office/drawing/2014/main" xmlns="" id="{A93FC608-3B6A-4AA8-8609-D1F2251448EF}"/>
                  </a:ext>
                </a:extLst>
              </p:cNvPr>
              <p:cNvSpPr/>
              <p:nvPr/>
            </p:nvSpPr>
            <p:spPr>
              <a:xfrm>
                <a:off x="803849" y="1881281"/>
                <a:ext cx="2229695" cy="639345"/>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72" name="TextBox 63">
                <a:extLst>
                  <a:ext uri="{FF2B5EF4-FFF2-40B4-BE49-F238E27FC236}">
                    <a16:creationId xmlns:a16="http://schemas.microsoft.com/office/drawing/2014/main" xmlns="" id="{8735CCC7-3E9B-40DC-888D-0EDDEAE957BC}"/>
                  </a:ext>
                </a:extLst>
              </p:cNvPr>
              <p:cNvSpPr txBox="1"/>
              <p:nvPr/>
            </p:nvSpPr>
            <p:spPr>
              <a:xfrm>
                <a:off x="1121029" y="1887848"/>
                <a:ext cx="1904334"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如何管理资产</a:t>
                </a:r>
              </a:p>
            </p:txBody>
          </p:sp>
        </p:grpSp>
        <p:sp>
          <p:nvSpPr>
            <p:cNvPr id="79" name="Flowchart: Process 8">
              <a:extLst>
                <a:ext uri="{FF2B5EF4-FFF2-40B4-BE49-F238E27FC236}">
                  <a16:creationId xmlns:a16="http://schemas.microsoft.com/office/drawing/2014/main" xmlns="" id="{78F98C98-48C9-4D58-9523-AE9E4686C5B3}"/>
                </a:ext>
              </a:extLst>
            </p:cNvPr>
            <p:cNvSpPr/>
            <p:nvPr/>
          </p:nvSpPr>
          <p:spPr bwMode="auto">
            <a:xfrm>
              <a:off x="5897" y="5586"/>
              <a:ext cx="2584"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6" name="Flowchart: Process 8">
              <a:extLst>
                <a:ext uri="{FF2B5EF4-FFF2-40B4-BE49-F238E27FC236}">
                  <a16:creationId xmlns:a16="http://schemas.microsoft.com/office/drawing/2014/main" xmlns="" id="{1F5F56DA-D117-4A1E-BE4A-09F1C24AC056}"/>
                </a:ext>
              </a:extLst>
            </p:cNvPr>
            <p:cNvSpPr/>
            <p:nvPr/>
          </p:nvSpPr>
          <p:spPr bwMode="auto">
            <a:xfrm>
              <a:off x="5897" y="6436"/>
              <a:ext cx="2584"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4" name="Flowchart: Process 8">
              <a:extLst>
                <a:ext uri="{FF2B5EF4-FFF2-40B4-BE49-F238E27FC236}">
                  <a16:creationId xmlns:a16="http://schemas.microsoft.com/office/drawing/2014/main" xmlns="" id="{707518DA-8013-4747-A300-2C520B8C9400}"/>
                </a:ext>
              </a:extLst>
            </p:cNvPr>
            <p:cNvSpPr/>
            <p:nvPr/>
          </p:nvSpPr>
          <p:spPr bwMode="auto">
            <a:xfrm>
              <a:off x="5891" y="4751"/>
              <a:ext cx="2575"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1" name="Flowchart: Process 8">
              <a:extLst>
                <a:ext uri="{FF2B5EF4-FFF2-40B4-BE49-F238E27FC236}">
                  <a16:creationId xmlns:a16="http://schemas.microsoft.com/office/drawing/2014/main" xmlns="" id="{88450BE7-6FC5-40E1-83A3-2A0C76EBA88F}"/>
                </a:ext>
              </a:extLst>
            </p:cNvPr>
            <p:cNvSpPr/>
            <p:nvPr/>
          </p:nvSpPr>
          <p:spPr bwMode="auto">
            <a:xfrm>
              <a:off x="5893" y="8139"/>
              <a:ext cx="2588"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6" name="Flowchart: Process 8">
              <a:extLst>
                <a:ext uri="{FF2B5EF4-FFF2-40B4-BE49-F238E27FC236}">
                  <a16:creationId xmlns:a16="http://schemas.microsoft.com/office/drawing/2014/main" xmlns="" id="{27D9DFF1-B61F-49A8-A54B-462ECF56A8B1}"/>
                </a:ext>
              </a:extLst>
            </p:cNvPr>
            <p:cNvSpPr/>
            <p:nvPr/>
          </p:nvSpPr>
          <p:spPr bwMode="auto">
            <a:xfrm>
              <a:off x="5893" y="7291"/>
              <a:ext cx="2588"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59401" name="组合 12"/>
          <p:cNvGrpSpPr>
            <a:grpSpLocks/>
          </p:cNvGrpSpPr>
          <p:nvPr/>
        </p:nvGrpSpPr>
        <p:grpSpPr bwMode="auto">
          <a:xfrm>
            <a:off x="4640263" y="2449513"/>
            <a:ext cx="1958975" cy="2068512"/>
            <a:chOff x="5898" y="3913"/>
            <a:chExt cx="2583" cy="3256"/>
          </a:xfrm>
        </p:grpSpPr>
        <p:sp>
          <p:nvSpPr>
            <p:cNvPr id="83" name="Flowchart: Process 8">
              <a:extLst>
                <a:ext uri="{FF2B5EF4-FFF2-40B4-BE49-F238E27FC236}">
                  <a16:creationId xmlns:a16="http://schemas.microsoft.com/office/drawing/2014/main" xmlns="" id="{E88CDFA3-BFE6-41AD-B08E-60CBEA9E58AD}"/>
                </a:ext>
              </a:extLst>
            </p:cNvPr>
            <p:cNvSpPr/>
            <p:nvPr/>
          </p:nvSpPr>
          <p:spPr bwMode="auto">
            <a:xfrm>
              <a:off x="5898" y="6427"/>
              <a:ext cx="2564"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nvGrpSpPr>
            <p:cNvPr id="59434" name="Group 60"/>
            <p:cNvGrpSpPr>
              <a:grpSpLocks/>
            </p:cNvGrpSpPr>
            <p:nvPr/>
          </p:nvGrpSpPr>
          <p:grpSpPr bwMode="auto">
            <a:xfrm>
              <a:off x="5899" y="3913"/>
              <a:ext cx="2582" cy="741"/>
              <a:chOff x="803520" y="1881281"/>
              <a:chExt cx="2230024" cy="640080"/>
            </a:xfrm>
          </p:grpSpPr>
          <p:sp>
            <p:nvSpPr>
              <p:cNvPr id="63" name="Rectangle 62">
                <a:extLst>
                  <a:ext uri="{FF2B5EF4-FFF2-40B4-BE49-F238E27FC236}">
                    <a16:creationId xmlns:a16="http://schemas.microsoft.com/office/drawing/2014/main" xmlns="" id="{ED862CDA-28A3-4D4D-83A7-1003A752F200}"/>
                  </a:ext>
                </a:extLst>
              </p:cNvPr>
              <p:cNvSpPr/>
              <p:nvPr/>
            </p:nvSpPr>
            <p:spPr>
              <a:xfrm>
                <a:off x="802657" y="1881281"/>
                <a:ext cx="2230887" cy="641079"/>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64" name="TextBox 63">
                <a:extLst>
                  <a:ext uri="{FF2B5EF4-FFF2-40B4-BE49-F238E27FC236}">
                    <a16:creationId xmlns:a16="http://schemas.microsoft.com/office/drawing/2014/main" xmlns="" id="{BB686C59-1758-4AFB-949F-FF75A9320BDE}"/>
                  </a:ext>
                </a:extLst>
              </p:cNvPr>
              <p:cNvSpPr txBox="1"/>
              <p:nvPr/>
            </p:nvSpPr>
            <p:spPr>
              <a:xfrm>
                <a:off x="1121061" y="1887863"/>
                <a:ext cx="1904523" cy="624503"/>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如何处置资产</a:t>
                </a:r>
              </a:p>
            </p:txBody>
          </p:sp>
        </p:grpSp>
        <p:sp>
          <p:nvSpPr>
            <p:cNvPr id="78" name="Flowchart: Process 8">
              <a:extLst>
                <a:ext uri="{FF2B5EF4-FFF2-40B4-BE49-F238E27FC236}">
                  <a16:creationId xmlns:a16="http://schemas.microsoft.com/office/drawing/2014/main" xmlns="" id="{7C55F5E8-6DC7-4CCB-A163-FBD490220461}"/>
                </a:ext>
              </a:extLst>
            </p:cNvPr>
            <p:cNvSpPr/>
            <p:nvPr/>
          </p:nvSpPr>
          <p:spPr bwMode="auto">
            <a:xfrm>
              <a:off x="5898" y="5587"/>
              <a:ext cx="2564"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8" name="Flowchart: Process 8">
              <a:extLst>
                <a:ext uri="{FF2B5EF4-FFF2-40B4-BE49-F238E27FC236}">
                  <a16:creationId xmlns:a16="http://schemas.microsoft.com/office/drawing/2014/main" xmlns="" id="{21C7605D-65E2-4F20-A921-21E7748CF4C5}"/>
                </a:ext>
              </a:extLst>
            </p:cNvPr>
            <p:cNvSpPr/>
            <p:nvPr/>
          </p:nvSpPr>
          <p:spPr bwMode="auto">
            <a:xfrm>
              <a:off x="5906" y="4743"/>
              <a:ext cx="2566"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sp>
        <p:nvSpPr>
          <p:cNvPr id="15" name="Rectangle 14">
            <a:extLst>
              <a:ext uri="{FF2B5EF4-FFF2-40B4-BE49-F238E27FC236}">
                <a16:creationId xmlns:a16="http://schemas.microsoft.com/office/drawing/2014/main" xmlns="" id="{931F9806-2755-4D95-8442-EE8711D22685}"/>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16" name="Rectangle 15">
            <a:extLst>
              <a:ext uri="{FF2B5EF4-FFF2-40B4-BE49-F238E27FC236}">
                <a16:creationId xmlns:a16="http://schemas.microsoft.com/office/drawing/2014/main" xmlns="" id="{55AF1932-C9D7-470F-83A6-BC8DCE6AFD4C}"/>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45" name="Right Bracket 44">
            <a:extLst>
              <a:ext uri="{FF2B5EF4-FFF2-40B4-BE49-F238E27FC236}">
                <a16:creationId xmlns:a16="http://schemas.microsoft.com/office/drawing/2014/main" xmlns="" id="{59DADE65-5FB5-4ADE-A354-21165E1E8828}"/>
              </a:ext>
            </a:extLst>
          </p:cNvPr>
          <p:cNvSpPr/>
          <p:nvPr/>
        </p:nvSpPr>
        <p:spPr>
          <a:xfrm rot="16200000">
            <a:off x="4452145" y="-1943894"/>
            <a:ext cx="157162" cy="8683625"/>
          </a:xfrm>
          <a:prstGeom prst="rightBracket">
            <a:avLst>
              <a:gd name="adj" fmla="val 78933"/>
            </a:avLst>
          </a:prstGeom>
          <a:ln w="28575"/>
        </p:spPr>
        <p:style>
          <a:lnRef idx="1">
            <a:schemeClr val="dk1"/>
          </a:lnRef>
          <a:fillRef idx="0">
            <a:schemeClr val="dk1"/>
          </a:fillRef>
          <a:effectRef idx="0">
            <a:schemeClr val="dk1"/>
          </a:effectRef>
          <a:fontRef idx="minor">
            <a:schemeClr val="tx1"/>
          </a:fontRef>
        </p:style>
        <p:txBody>
          <a:bodyPr anchor="ctr"/>
          <a:lstStyle/>
          <a:p>
            <a:pPr algn="ctr" defTabSz="932180" eaLnBrk="1" fontAlgn="auto" hangingPunct="1">
              <a:spcBef>
                <a:spcPts val="0"/>
              </a:spcBef>
              <a:spcAft>
                <a:spcPts val="0"/>
              </a:spcAft>
              <a:defRPr/>
            </a:pPr>
            <a:endParaRPr lang="en-US" sz="1350" kern="0">
              <a:solidFill>
                <a:prstClr val="black"/>
              </a:solidFill>
              <a:latin typeface="Segoe UI" panose="020B0502040204020203"/>
            </a:endParaRPr>
          </a:p>
        </p:txBody>
      </p:sp>
      <p:sp>
        <p:nvSpPr>
          <p:cNvPr id="101" name="Freeform 22">
            <a:extLst>
              <a:ext uri="{FF2B5EF4-FFF2-40B4-BE49-F238E27FC236}">
                <a16:creationId xmlns:a16="http://schemas.microsoft.com/office/drawing/2014/main" xmlns="" id="{BC003213-3D2B-4CCC-BA14-EDAA7C87EFE3}"/>
              </a:ext>
            </a:extLst>
          </p:cNvPr>
          <p:cNvSpPr>
            <a:spLocks noChangeAspect="1"/>
          </p:cNvSpPr>
          <p:nvPr/>
        </p:nvSpPr>
        <p:spPr bwMode="auto">
          <a:xfrm>
            <a:off x="346075" y="2590800"/>
            <a:ext cx="268288" cy="179388"/>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1" name="Freeform 18">
            <a:extLst>
              <a:ext uri="{FF2B5EF4-FFF2-40B4-BE49-F238E27FC236}">
                <a16:creationId xmlns:a16="http://schemas.microsoft.com/office/drawing/2014/main" xmlns="" id="{E4A6C5F0-37CF-43C1-A339-CF279BAB21AC}"/>
              </a:ext>
            </a:extLst>
          </p:cNvPr>
          <p:cNvSpPr>
            <a:spLocks noChangeAspect="1"/>
          </p:cNvSpPr>
          <p:nvPr/>
        </p:nvSpPr>
        <p:spPr bwMode="auto">
          <a:xfrm>
            <a:off x="4708525" y="2598738"/>
            <a:ext cx="266700" cy="234950"/>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4" name="Freeform 9">
            <a:extLst>
              <a:ext uri="{FF2B5EF4-FFF2-40B4-BE49-F238E27FC236}">
                <a16:creationId xmlns:a16="http://schemas.microsoft.com/office/drawing/2014/main" xmlns="" id="{3789CF7A-13C4-4ADB-96DF-898582F05091}"/>
              </a:ext>
            </a:extLst>
          </p:cNvPr>
          <p:cNvSpPr>
            <a:spLocks noChangeAspect="1"/>
          </p:cNvSpPr>
          <p:nvPr/>
        </p:nvSpPr>
        <p:spPr bwMode="auto">
          <a:xfrm>
            <a:off x="2593975" y="2584450"/>
            <a:ext cx="174625" cy="219075"/>
          </a:xfrm>
          <a:custGeom>
            <a:avLst/>
            <a:gdLst>
              <a:gd name="T0" fmla="*/ 5153 w 5153"/>
              <a:gd name="T1" fmla="*/ 2353 h 6483"/>
              <a:gd name="T2" fmla="*/ 2799 w 5153"/>
              <a:gd name="T3" fmla="*/ 0 h 6483"/>
              <a:gd name="T4" fmla="*/ 445 w 5153"/>
              <a:gd name="T5" fmla="*/ 2353 h 6483"/>
              <a:gd name="T6" fmla="*/ 1852 w 5153"/>
              <a:gd name="T7" fmla="*/ 4507 h 6483"/>
              <a:gd name="T8" fmla="*/ 1399 w 5153"/>
              <a:gd name="T9" fmla="*/ 4932 h 6483"/>
              <a:gd name="T10" fmla="*/ 214 w 5153"/>
              <a:gd name="T11" fmla="*/ 5457 h 6483"/>
              <a:gd name="T12" fmla="*/ 41 w 5153"/>
              <a:gd name="T13" fmla="*/ 5578 h 6483"/>
              <a:gd name="T14" fmla="*/ 0 w 5153"/>
              <a:gd name="T15" fmla="*/ 6245 h 6483"/>
              <a:gd name="T16" fmla="*/ 96 w 5153"/>
              <a:gd name="T17" fmla="*/ 6276 h 6483"/>
              <a:gd name="T18" fmla="*/ 3145 w 5153"/>
              <a:gd name="T19" fmla="*/ 5637 h 6483"/>
              <a:gd name="T20" fmla="*/ 5153 w 5153"/>
              <a:gd name="T21" fmla="*/ 2353 h 6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3" h="6483">
                <a:moveTo>
                  <a:pt x="5153" y="2353"/>
                </a:moveTo>
                <a:cubicBezTo>
                  <a:pt x="5153" y="1054"/>
                  <a:pt x="4098" y="0"/>
                  <a:pt x="2799" y="0"/>
                </a:cubicBezTo>
                <a:cubicBezTo>
                  <a:pt x="1500" y="0"/>
                  <a:pt x="445" y="1054"/>
                  <a:pt x="445" y="2353"/>
                </a:cubicBezTo>
                <a:cubicBezTo>
                  <a:pt x="445" y="3314"/>
                  <a:pt x="1023" y="4144"/>
                  <a:pt x="1852" y="4507"/>
                </a:cubicBezTo>
                <a:cubicBezTo>
                  <a:pt x="1776" y="4634"/>
                  <a:pt x="1586" y="4814"/>
                  <a:pt x="1399" y="4932"/>
                </a:cubicBezTo>
                <a:cubicBezTo>
                  <a:pt x="1036" y="5167"/>
                  <a:pt x="611" y="5284"/>
                  <a:pt x="214" y="5457"/>
                </a:cubicBezTo>
                <a:cubicBezTo>
                  <a:pt x="148" y="5485"/>
                  <a:pt x="45" y="5530"/>
                  <a:pt x="41" y="5578"/>
                </a:cubicBezTo>
                <a:cubicBezTo>
                  <a:pt x="13" y="5799"/>
                  <a:pt x="10" y="6027"/>
                  <a:pt x="0" y="6245"/>
                </a:cubicBezTo>
                <a:cubicBezTo>
                  <a:pt x="48" y="6262"/>
                  <a:pt x="72" y="6273"/>
                  <a:pt x="96" y="6276"/>
                </a:cubicBezTo>
                <a:cubicBezTo>
                  <a:pt x="1213" y="6483"/>
                  <a:pt x="2229" y="6221"/>
                  <a:pt x="3145" y="5637"/>
                </a:cubicBezTo>
                <a:cubicBezTo>
                  <a:pt x="4095" y="5032"/>
                  <a:pt x="5153" y="4043"/>
                  <a:pt x="5153" y="23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nvGrpSpPr>
          <p:cNvPr id="59408" name="组合 161"/>
          <p:cNvGrpSpPr>
            <a:grpSpLocks/>
          </p:cNvGrpSpPr>
          <p:nvPr/>
        </p:nvGrpSpPr>
        <p:grpSpPr bwMode="auto">
          <a:xfrm>
            <a:off x="260350" y="550863"/>
            <a:ext cx="2297113" cy="484187"/>
            <a:chOff x="409" y="868"/>
            <a:chExt cx="3618" cy="762"/>
          </a:xfrm>
        </p:grpSpPr>
        <p:grpSp>
          <p:nvGrpSpPr>
            <p:cNvPr id="59423" name="组合 7"/>
            <p:cNvGrpSpPr>
              <a:grpSpLocks/>
            </p:cNvGrpSpPr>
            <p:nvPr/>
          </p:nvGrpSpPr>
          <p:grpSpPr bwMode="auto">
            <a:xfrm>
              <a:off x="409" y="868"/>
              <a:ext cx="3617" cy="762"/>
              <a:chOff x="472" y="1581"/>
              <a:chExt cx="3616" cy="763"/>
            </a:xfrm>
          </p:grpSpPr>
          <p:sp>
            <p:nvSpPr>
              <p:cNvPr id="59425" name="文本框 5"/>
              <p:cNvSpPr txBox="1">
                <a:spLocks noChangeArrowheads="1"/>
              </p:cNvSpPr>
              <p:nvPr/>
            </p:nvSpPr>
            <p:spPr bwMode="auto">
              <a:xfrm>
                <a:off x="1388" y="1586"/>
                <a:ext cx="2700"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如何登记资产</a:t>
                </a:r>
              </a:p>
            </p:txBody>
          </p:sp>
          <p:grpSp>
            <p:nvGrpSpPr>
              <p:cNvPr id="59426" name="组合 5"/>
              <p:cNvGrpSpPr>
                <a:grpSpLocks/>
              </p:cNvGrpSpPr>
              <p:nvPr/>
            </p:nvGrpSpPr>
            <p:grpSpPr bwMode="auto">
              <a:xfrm>
                <a:off x="472" y="1581"/>
                <a:ext cx="832" cy="763"/>
                <a:chOff x="1417110" y="1933669"/>
                <a:chExt cx="1827515" cy="1676757"/>
              </a:xfrm>
            </p:grpSpPr>
            <p:sp>
              <p:nvSpPr>
                <p:cNvPr id="163" name="椭圆 162">
                  <a:extLst>
                    <a:ext uri="{FF2B5EF4-FFF2-40B4-BE49-F238E27FC236}">
                      <a16:creationId xmlns:a16="http://schemas.microsoft.com/office/drawing/2014/main" xmlns="" id="{26A16A09-4C3B-4E36-9A7C-9CC059A1E33F}"/>
                    </a:ext>
                  </a:extLst>
                </p:cNvPr>
                <p:cNvSpPr/>
                <p:nvPr/>
              </p:nvSpPr>
              <p:spPr>
                <a:xfrm>
                  <a:off x="1493978" y="1933669"/>
                  <a:ext cx="167462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4" name="椭圆 163">
                  <a:extLst>
                    <a:ext uri="{FF2B5EF4-FFF2-40B4-BE49-F238E27FC236}">
                      <a16:creationId xmlns:a16="http://schemas.microsoft.com/office/drawing/2014/main" xmlns="" id="{17876FBE-05E9-4175-BC24-90A6D356FF92}"/>
                    </a:ext>
                  </a:extLst>
                </p:cNvPr>
                <p:cNvSpPr/>
                <p:nvPr/>
              </p:nvSpPr>
              <p:spPr>
                <a:xfrm>
                  <a:off x="1686150" y="2120586"/>
                  <a:ext cx="1306756"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5" name="椭圆 164">
                  <a:extLst>
                    <a:ext uri="{FF2B5EF4-FFF2-40B4-BE49-F238E27FC236}">
                      <a16:creationId xmlns:a16="http://schemas.microsoft.com/office/drawing/2014/main" xmlns="" id="{4EE1583D-866B-4D02-9AC8-1E75D6F2F911}"/>
                    </a:ext>
                  </a:extLst>
                </p:cNvPr>
                <p:cNvSpPr/>
                <p:nvPr/>
              </p:nvSpPr>
              <p:spPr>
                <a:xfrm>
                  <a:off x="2773283" y="1944664"/>
                  <a:ext cx="389829"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6" name="椭圆 165">
                  <a:extLst>
                    <a:ext uri="{FF2B5EF4-FFF2-40B4-BE49-F238E27FC236}">
                      <a16:creationId xmlns:a16="http://schemas.microsoft.com/office/drawing/2014/main" xmlns="" id="{94EDB03F-64A8-4AC0-B578-ADA1F6800205}"/>
                    </a:ext>
                  </a:extLst>
                </p:cNvPr>
                <p:cNvSpPr/>
                <p:nvPr/>
              </p:nvSpPr>
              <p:spPr>
                <a:xfrm>
                  <a:off x="1417110" y="2263523"/>
                  <a:ext cx="285510"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7" name="椭圆 166">
                  <a:extLst>
                    <a:ext uri="{FF2B5EF4-FFF2-40B4-BE49-F238E27FC236}">
                      <a16:creationId xmlns:a16="http://schemas.microsoft.com/office/drawing/2014/main" xmlns="" id="{44B0CD82-9631-41BD-A503-AB7295DA9ED2}"/>
                    </a:ext>
                  </a:extLst>
                </p:cNvPr>
                <p:cNvSpPr/>
                <p:nvPr/>
              </p:nvSpPr>
              <p:spPr>
                <a:xfrm>
                  <a:off x="1686150" y="3308061"/>
                  <a:ext cx="219623"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8" name="椭圆 167">
                  <a:extLst>
                    <a:ext uri="{FF2B5EF4-FFF2-40B4-BE49-F238E27FC236}">
                      <a16:creationId xmlns:a16="http://schemas.microsoft.com/office/drawing/2014/main" xmlns="" id="{C17F0D7B-8DD4-4DB2-9F8E-ED58E4169CBD}"/>
                    </a:ext>
                  </a:extLst>
                </p:cNvPr>
                <p:cNvSpPr/>
                <p:nvPr/>
              </p:nvSpPr>
              <p:spPr>
                <a:xfrm>
                  <a:off x="3014868" y="2978207"/>
                  <a:ext cx="230604"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9" name="卷轴">
              <a:extLst>
                <a:ext uri="{FF2B5EF4-FFF2-40B4-BE49-F238E27FC236}">
                  <a16:creationId xmlns:a16="http://schemas.microsoft.com/office/drawing/2014/main" xmlns="" id="{8050099B-00FA-44D3-BDD1-DF2C6CDA7EB7}"/>
                </a:ext>
              </a:extLst>
            </p:cNvPr>
            <p:cNvSpPr/>
            <p:nvPr/>
          </p:nvSpPr>
          <p:spPr bwMode="auto">
            <a:xfrm rot="720000">
              <a:off x="629" y="1000"/>
              <a:ext cx="410" cy="515"/>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grpSp>
        <p:nvGrpSpPr>
          <p:cNvPr id="59410" name="组合 3"/>
          <p:cNvGrpSpPr>
            <a:grpSpLocks/>
          </p:cNvGrpSpPr>
          <p:nvPr/>
        </p:nvGrpSpPr>
        <p:grpSpPr bwMode="auto">
          <a:xfrm>
            <a:off x="6740525" y="2449513"/>
            <a:ext cx="2203450" cy="2601912"/>
            <a:chOff x="10643" y="3874"/>
            <a:chExt cx="3472" cy="4097"/>
          </a:xfrm>
        </p:grpSpPr>
        <p:grpSp>
          <p:nvGrpSpPr>
            <p:cNvPr id="59412" name="组合 19"/>
            <p:cNvGrpSpPr>
              <a:grpSpLocks/>
            </p:cNvGrpSpPr>
            <p:nvPr/>
          </p:nvGrpSpPr>
          <p:grpSpPr bwMode="auto">
            <a:xfrm>
              <a:off x="10643" y="3874"/>
              <a:ext cx="3471" cy="4097"/>
              <a:chOff x="5870" y="3913"/>
              <a:chExt cx="2908" cy="4099"/>
            </a:xfrm>
          </p:grpSpPr>
          <p:grpSp>
            <p:nvGrpSpPr>
              <p:cNvPr id="59416" name="Group 60"/>
              <p:cNvGrpSpPr>
                <a:grpSpLocks/>
              </p:cNvGrpSpPr>
              <p:nvPr/>
            </p:nvGrpSpPr>
            <p:grpSpPr bwMode="auto">
              <a:xfrm>
                <a:off x="5879" y="3913"/>
                <a:ext cx="2899" cy="742"/>
                <a:chOff x="786149" y="1881684"/>
                <a:chExt cx="2504228" cy="641178"/>
              </a:xfrm>
            </p:grpSpPr>
            <p:sp>
              <p:nvSpPr>
                <p:cNvPr id="2" name="Rectangle 62">
                  <a:extLst>
                    <a:ext uri="{FF2B5EF4-FFF2-40B4-BE49-F238E27FC236}">
                      <a16:creationId xmlns:a16="http://schemas.microsoft.com/office/drawing/2014/main" xmlns="" id="{95BA3C34-2B33-457A-95E5-FE41CA858657}"/>
                    </a:ext>
                  </a:extLst>
                </p:cNvPr>
                <p:cNvSpPr/>
                <p:nvPr/>
              </p:nvSpPr>
              <p:spPr>
                <a:xfrm>
                  <a:off x="785615" y="1881684"/>
                  <a:ext cx="2382384" cy="641845"/>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5" name="TextBox 63">
                  <a:extLst>
                    <a:ext uri="{FF2B5EF4-FFF2-40B4-BE49-F238E27FC236}">
                      <a16:creationId xmlns:a16="http://schemas.microsoft.com/office/drawing/2014/main" xmlns="" id="{0B0753D6-1B61-4E7E-86CF-99A90D7470FF}"/>
                    </a:ext>
                  </a:extLst>
                </p:cNvPr>
                <p:cNvSpPr txBox="1"/>
                <p:nvPr/>
              </p:nvSpPr>
              <p:spPr>
                <a:xfrm>
                  <a:off x="894682" y="1898102"/>
                  <a:ext cx="2395695" cy="624760"/>
                </a:xfrm>
                <a:prstGeom prst="rect">
                  <a:avLst/>
                </a:prstGeom>
                <a:no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如何查询统计资产</a:t>
                  </a:r>
                </a:p>
              </p:txBody>
            </p:sp>
          </p:grpSp>
          <p:sp>
            <p:nvSpPr>
              <p:cNvPr id="6" name="Flowchart: Process 8">
                <a:extLst>
                  <a:ext uri="{FF2B5EF4-FFF2-40B4-BE49-F238E27FC236}">
                    <a16:creationId xmlns:a16="http://schemas.microsoft.com/office/drawing/2014/main" xmlns="" id="{EA6157E2-1057-4A62-9E9D-7E7FCD6C5A3B}"/>
                  </a:ext>
                </a:extLst>
              </p:cNvPr>
              <p:cNvSpPr/>
              <p:nvPr/>
            </p:nvSpPr>
            <p:spPr bwMode="auto">
              <a:xfrm>
                <a:off x="5870" y="5589"/>
                <a:ext cx="2739"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7" name="Flowchart: Process 8">
                <a:extLst>
                  <a:ext uri="{FF2B5EF4-FFF2-40B4-BE49-F238E27FC236}">
                    <a16:creationId xmlns:a16="http://schemas.microsoft.com/office/drawing/2014/main" xmlns="" id="{B4523C20-4036-424E-AB64-E1C13CD0592A}"/>
                  </a:ext>
                </a:extLst>
              </p:cNvPr>
              <p:cNvSpPr/>
              <p:nvPr/>
            </p:nvSpPr>
            <p:spPr bwMode="auto">
              <a:xfrm>
                <a:off x="5880" y="6429"/>
                <a:ext cx="2756"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 name="Flowchart: Process 8">
                <a:extLst>
                  <a:ext uri="{FF2B5EF4-FFF2-40B4-BE49-F238E27FC236}">
                    <a16:creationId xmlns:a16="http://schemas.microsoft.com/office/drawing/2014/main" xmlns="" id="{E9BBE058-D10D-4EA2-BCEB-78EE226883C5}"/>
                  </a:ext>
                </a:extLst>
              </p:cNvPr>
              <p:cNvSpPr/>
              <p:nvPr/>
            </p:nvSpPr>
            <p:spPr bwMode="auto">
              <a:xfrm>
                <a:off x="5878" y="4743"/>
                <a:ext cx="2731"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 name="Flowchart: Process 8">
                <a:extLst>
                  <a:ext uri="{FF2B5EF4-FFF2-40B4-BE49-F238E27FC236}">
                    <a16:creationId xmlns:a16="http://schemas.microsoft.com/office/drawing/2014/main" xmlns="" id="{1F7C747A-2F2E-4A6A-9335-4153D0D510F8}"/>
                  </a:ext>
                </a:extLst>
              </p:cNvPr>
              <p:cNvSpPr/>
              <p:nvPr/>
            </p:nvSpPr>
            <p:spPr bwMode="auto">
              <a:xfrm>
                <a:off x="5880" y="7272"/>
                <a:ext cx="2754"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59413" name="Group 118"/>
            <p:cNvGrpSpPr>
              <a:grpSpLocks/>
            </p:cNvGrpSpPr>
            <p:nvPr/>
          </p:nvGrpSpPr>
          <p:grpSpPr bwMode="auto">
            <a:xfrm>
              <a:off x="10702" y="4073"/>
              <a:ext cx="305" cy="416"/>
              <a:chOff x="10832823" y="3353836"/>
              <a:chExt cx="537576" cy="528488"/>
            </a:xfrm>
          </p:grpSpPr>
          <p:sp>
            <p:nvSpPr>
              <p:cNvPr id="10" name="Oval 13">
                <a:extLst>
                  <a:ext uri="{FF2B5EF4-FFF2-40B4-BE49-F238E27FC236}">
                    <a16:creationId xmlns:a16="http://schemas.microsoft.com/office/drawing/2014/main" xmlns="" id="{943FDBBD-6BCF-4786-A768-600A9A0F2065}"/>
                  </a:ext>
                </a:extLst>
              </p:cNvPr>
              <p:cNvSpPr>
                <a:spLocks noChangeArrowheads="1"/>
              </p:cNvSpPr>
              <p:nvPr/>
            </p:nvSpPr>
            <p:spPr bwMode="auto">
              <a:xfrm>
                <a:off x="10944872" y="3355076"/>
                <a:ext cx="427663" cy="4255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 name="Freeform 14">
                <a:extLst>
                  <a:ext uri="{FF2B5EF4-FFF2-40B4-BE49-F238E27FC236}">
                    <a16:creationId xmlns:a16="http://schemas.microsoft.com/office/drawing/2014/main" xmlns="" id="{67AAE3BD-E64E-4024-85CF-FD963761836D}"/>
                  </a:ext>
                </a:extLst>
              </p:cNvPr>
              <p:cNvSpPr/>
              <p:nvPr/>
            </p:nvSpPr>
            <p:spPr bwMode="auto">
              <a:xfrm>
                <a:off x="10834648" y="3704395"/>
                <a:ext cx="180767" cy="177835"/>
              </a:xfrm>
              <a:custGeom>
                <a:avLst/>
                <a:gdLst>
                  <a:gd name="T0" fmla="*/ 1224 w 1980"/>
                  <a:gd name="T1" fmla="*/ 0 h 1977"/>
                  <a:gd name="T2" fmla="*/ 218 w 1980"/>
                  <a:gd name="T3" fmla="*/ 985 h 1977"/>
                  <a:gd name="T4" fmla="*/ 211 w 1980"/>
                  <a:gd name="T5" fmla="*/ 1752 h 1977"/>
                  <a:gd name="T6" fmla="*/ 218 w 1980"/>
                  <a:gd name="T7" fmla="*/ 1759 h 1977"/>
                  <a:gd name="T8" fmla="*/ 985 w 1980"/>
                  <a:gd name="T9" fmla="*/ 1766 h 1977"/>
                  <a:gd name="T10" fmla="*/ 1980 w 1980"/>
                  <a:gd name="T11" fmla="*/ 788 h 1977"/>
                  <a:gd name="T12" fmla="*/ 1224 w 1980"/>
                  <a:gd name="T13" fmla="*/ 0 h 1977"/>
                </a:gdLst>
                <a:ahLst/>
                <a:cxnLst>
                  <a:cxn ang="0">
                    <a:pos x="T0" y="T1"/>
                  </a:cxn>
                  <a:cxn ang="0">
                    <a:pos x="T2" y="T3"/>
                  </a:cxn>
                  <a:cxn ang="0">
                    <a:pos x="T4" y="T5"/>
                  </a:cxn>
                  <a:cxn ang="0">
                    <a:pos x="T6" y="T7"/>
                  </a:cxn>
                  <a:cxn ang="0">
                    <a:pos x="T8" y="T9"/>
                  </a:cxn>
                  <a:cxn ang="0">
                    <a:pos x="T10" y="T11"/>
                  </a:cxn>
                  <a:cxn ang="0">
                    <a:pos x="T12" y="T13"/>
                  </a:cxn>
                </a:cxnLst>
                <a:rect l="0" t="0" r="r" b="b"/>
                <a:pathLst>
                  <a:path w="1980" h="1977">
                    <a:moveTo>
                      <a:pt x="1224" y="0"/>
                    </a:moveTo>
                    <a:cubicBezTo>
                      <a:pt x="218" y="985"/>
                      <a:pt x="218" y="985"/>
                      <a:pt x="218" y="985"/>
                    </a:cubicBezTo>
                    <a:cubicBezTo>
                      <a:pt x="4" y="1196"/>
                      <a:pt x="0" y="1538"/>
                      <a:pt x="211" y="1752"/>
                    </a:cubicBezTo>
                    <a:cubicBezTo>
                      <a:pt x="218" y="1759"/>
                      <a:pt x="218" y="1759"/>
                      <a:pt x="218" y="1759"/>
                    </a:cubicBezTo>
                    <a:cubicBezTo>
                      <a:pt x="429" y="1974"/>
                      <a:pt x="771" y="1977"/>
                      <a:pt x="985" y="1766"/>
                    </a:cubicBezTo>
                    <a:cubicBezTo>
                      <a:pt x="1980" y="788"/>
                      <a:pt x="1980" y="788"/>
                      <a:pt x="1980" y="788"/>
                    </a:cubicBezTo>
                    <a:cubicBezTo>
                      <a:pt x="1683" y="581"/>
                      <a:pt x="1424" y="315"/>
                      <a:pt x="12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grpSp>
      <p:sp>
        <p:nvSpPr>
          <p:cNvPr id="4" name="Rectangle 45">
            <a:extLst>
              <a:ext uri="{FF2B5EF4-FFF2-40B4-BE49-F238E27FC236}">
                <a16:creationId xmlns:a16="http://schemas.microsoft.com/office/drawing/2014/main" xmlns="" id="{6B2F206B-2D49-4AA7-AC3F-B69D6F747E87}"/>
              </a:ext>
            </a:extLst>
          </p:cNvPr>
          <p:cNvSpPr/>
          <p:nvPr/>
        </p:nvSpPr>
        <p:spPr>
          <a:xfrm>
            <a:off x="201613" y="1833563"/>
            <a:ext cx="8742362" cy="419100"/>
          </a:xfrm>
          <a:prstGeom prst="rect">
            <a:avLst/>
          </a:prstGeom>
          <a:solidFill>
            <a:schemeClr val="bg1">
              <a:lumMod val="75000"/>
            </a:schemeClr>
          </a:solidFill>
          <a:ln w="25400" cap="flat" cmpd="sng" algn="ctr">
            <a:noFill/>
            <a:prstDash val="solid"/>
          </a:ln>
          <a:effectLst/>
        </p:spPr>
        <p:txBody>
          <a:bodyPr lIns="87727" tIns="43863" rIns="87727" bIns="43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85"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业务介绍</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组合 7"/>
          <p:cNvGrpSpPr>
            <a:grpSpLocks/>
          </p:cNvGrpSpPr>
          <p:nvPr/>
        </p:nvGrpSpPr>
        <p:grpSpPr bwMode="auto">
          <a:xfrm>
            <a:off x="260350" y="550863"/>
            <a:ext cx="2243138" cy="484187"/>
            <a:chOff x="472" y="1581"/>
            <a:chExt cx="3533" cy="763"/>
          </a:xfrm>
        </p:grpSpPr>
        <p:sp>
          <p:nvSpPr>
            <p:cNvPr id="61472" name="文本框 5"/>
            <p:cNvSpPr txBox="1">
              <a:spLocks noChangeArrowheads="1"/>
            </p:cNvSpPr>
            <p:nvPr/>
          </p:nvSpPr>
          <p:spPr bwMode="auto">
            <a:xfrm>
              <a:off x="1304" y="1586"/>
              <a:ext cx="2701" cy="62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a:solidFill>
                    <a:srgbClr val="4490B9"/>
                  </a:solidFill>
                  <a:latin typeface="方正兰亭黑_GBK"/>
                  <a:ea typeface="方正兰亭黑_GBK"/>
                  <a:cs typeface="方正兰亭黑_GBK"/>
                </a:rPr>
                <a:t>固定资产入库</a:t>
              </a:r>
            </a:p>
          </p:txBody>
        </p:sp>
        <p:grpSp>
          <p:nvGrpSpPr>
            <p:cNvPr id="61473"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C094D8F7-1081-4756-8598-E63566AA0D7B}"/>
                  </a:ext>
                </a:extLst>
              </p:cNvPr>
              <p:cNvSpPr/>
              <p:nvPr/>
            </p:nvSpPr>
            <p:spPr>
              <a:xfrm>
                <a:off x="1494000" y="1933669"/>
                <a:ext cx="167509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364134B8-B9A9-4B28-A436-F79BA2410A83}"/>
                  </a:ext>
                </a:extLst>
              </p:cNvPr>
              <p:cNvSpPr/>
              <p:nvPr/>
            </p:nvSpPr>
            <p:spPr>
              <a:xfrm>
                <a:off x="1686225" y="2120586"/>
                <a:ext cx="1307122"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22787089-9B9B-4F0D-AFEF-B4E670CF6F5D}"/>
                  </a:ext>
                </a:extLst>
              </p:cNvPr>
              <p:cNvSpPr/>
              <p:nvPr/>
            </p:nvSpPr>
            <p:spPr>
              <a:xfrm>
                <a:off x="2773663" y="1944664"/>
                <a:ext cx="38993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D419F0D1-A624-4468-B2FE-E29138807DF2}"/>
                  </a:ext>
                </a:extLst>
              </p:cNvPr>
              <p:cNvSpPr/>
              <p:nvPr/>
            </p:nvSpPr>
            <p:spPr>
              <a:xfrm>
                <a:off x="1417110" y="2263523"/>
                <a:ext cx="285590"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F3B51EA9-9320-4AD2-8870-46B4E8E01306}"/>
                  </a:ext>
                </a:extLst>
              </p:cNvPr>
              <p:cNvSpPr/>
              <p:nvPr/>
            </p:nvSpPr>
            <p:spPr>
              <a:xfrm>
                <a:off x="1686225" y="3308061"/>
                <a:ext cx="21968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3D3632C2-05C6-48D2-BD43-77B8C92823E6}"/>
                  </a:ext>
                </a:extLst>
              </p:cNvPr>
              <p:cNvSpPr/>
              <p:nvPr/>
            </p:nvSpPr>
            <p:spPr>
              <a:xfrm>
                <a:off x="3015316" y="2978207"/>
                <a:ext cx="230669"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61443" name="购物车"/>
          <p:cNvSpPr>
            <a:spLocks noChangeArrowheads="1"/>
          </p:cNvSpPr>
          <p:nvPr/>
        </p:nvSpPr>
        <p:spPr bwMode="auto">
          <a:xfrm>
            <a:off x="373063" y="688975"/>
            <a:ext cx="309562" cy="207963"/>
          </a:xfrm>
          <a:custGeom>
            <a:avLst/>
            <a:gdLst>
              <a:gd name="T0" fmla="*/ 93817 w 2775"/>
              <a:gd name="T1" fmla="*/ 126699 h 2403"/>
              <a:gd name="T2" fmla="*/ 96383 w 2775"/>
              <a:gd name="T3" fmla="*/ 136046 h 2403"/>
              <a:gd name="T4" fmla="*/ 298184 w 2775"/>
              <a:gd name="T5" fmla="*/ 150585 h 2403"/>
              <a:gd name="T6" fmla="*/ 82550 w 2775"/>
              <a:gd name="T7" fmla="*/ 117352 h 2403"/>
              <a:gd name="T8" fmla="*/ 31681 w 2775"/>
              <a:gd name="T9" fmla="*/ 18434 h 2403"/>
              <a:gd name="T10" fmla="*/ 16845 w 2775"/>
              <a:gd name="T11" fmla="*/ 0 h 2403"/>
              <a:gd name="T12" fmla="*/ 51984 w 2775"/>
              <a:gd name="T13" fmla="*/ 8654 h 2403"/>
              <a:gd name="T14" fmla="*/ 295729 w 2775"/>
              <a:gd name="T15" fmla="*/ 33319 h 2403"/>
              <a:gd name="T16" fmla="*/ 296956 w 2775"/>
              <a:gd name="T17" fmla="*/ 46387 h 2403"/>
              <a:gd name="T18" fmla="*/ 296845 w 2775"/>
              <a:gd name="T19" fmla="*/ 42146 h 2403"/>
              <a:gd name="T20" fmla="*/ 296956 w 2775"/>
              <a:gd name="T21" fmla="*/ 48897 h 2403"/>
              <a:gd name="T22" fmla="*/ 309450 w 2775"/>
              <a:gd name="T23" fmla="*/ 46387 h 2403"/>
              <a:gd name="T24" fmla="*/ 309562 w 2775"/>
              <a:gd name="T25" fmla="*/ 108958 h 2403"/>
              <a:gd name="T26" fmla="*/ 117912 w 2775"/>
              <a:gd name="T27" fmla="*/ 116747 h 2403"/>
              <a:gd name="T28" fmla="*/ 96048 w 2775"/>
              <a:gd name="T29" fmla="*/ 117179 h 2403"/>
              <a:gd name="T30" fmla="*/ 111554 w 2775"/>
              <a:gd name="T31" fmla="*/ 87149 h 2403"/>
              <a:gd name="T32" fmla="*/ 100733 w 2775"/>
              <a:gd name="T33" fmla="*/ 36781 h 2403"/>
              <a:gd name="T34" fmla="*/ 103299 w 2775"/>
              <a:gd name="T35" fmla="*/ 48897 h 2403"/>
              <a:gd name="T36" fmla="*/ 72956 w 2775"/>
              <a:gd name="T37" fmla="*/ 56166 h 2403"/>
              <a:gd name="T38" fmla="*/ 104861 w 2775"/>
              <a:gd name="T39" fmla="*/ 56166 h 2403"/>
              <a:gd name="T40" fmla="*/ 82438 w 2775"/>
              <a:gd name="T41" fmla="*/ 79360 h 2403"/>
              <a:gd name="T42" fmla="*/ 149259 w 2775"/>
              <a:gd name="T43" fmla="*/ 38079 h 2403"/>
              <a:gd name="T44" fmla="*/ 150040 w 2775"/>
              <a:gd name="T45" fmla="*/ 48897 h 2403"/>
              <a:gd name="T46" fmla="*/ 114566 w 2775"/>
              <a:gd name="T47" fmla="*/ 56166 h 2403"/>
              <a:gd name="T48" fmla="*/ 150486 w 2775"/>
              <a:gd name="T49" fmla="*/ 56166 h 2403"/>
              <a:gd name="T50" fmla="*/ 119586 w 2775"/>
              <a:gd name="T51" fmla="*/ 79360 h 2403"/>
              <a:gd name="T52" fmla="*/ 152717 w 2775"/>
              <a:gd name="T53" fmla="*/ 87149 h 2403"/>
              <a:gd name="T54" fmla="*/ 153163 w 2775"/>
              <a:gd name="T55" fmla="*/ 94678 h 2403"/>
              <a:gd name="T56" fmla="*/ 124494 w 2775"/>
              <a:gd name="T57" fmla="*/ 102034 h 2403"/>
              <a:gd name="T58" fmla="*/ 153721 w 2775"/>
              <a:gd name="T59" fmla="*/ 102034 h 2403"/>
              <a:gd name="T60" fmla="*/ 159745 w 2775"/>
              <a:gd name="T61" fmla="*/ 48897 h 2403"/>
              <a:gd name="T62" fmla="*/ 200016 w 2775"/>
              <a:gd name="T63" fmla="*/ 56166 h 2403"/>
              <a:gd name="T64" fmla="*/ 200574 w 2775"/>
              <a:gd name="T65" fmla="*/ 64128 h 2403"/>
              <a:gd name="T66" fmla="*/ 161307 w 2775"/>
              <a:gd name="T67" fmla="*/ 71398 h 2403"/>
              <a:gd name="T68" fmla="*/ 200909 w 2775"/>
              <a:gd name="T69" fmla="*/ 71398 h 2403"/>
              <a:gd name="T70" fmla="*/ 162869 w 2775"/>
              <a:gd name="T71" fmla="*/ 94678 h 2403"/>
              <a:gd name="T72" fmla="*/ 202693 w 2775"/>
              <a:gd name="T73" fmla="*/ 102034 h 2403"/>
              <a:gd name="T74" fmla="*/ 203474 w 2775"/>
              <a:gd name="T75" fmla="*/ 115102 h 2403"/>
              <a:gd name="T76" fmla="*/ 208829 w 2775"/>
              <a:gd name="T77" fmla="*/ 39723 h 2403"/>
              <a:gd name="T78" fmla="*/ 252558 w 2775"/>
              <a:gd name="T79" fmla="*/ 40935 h 2403"/>
              <a:gd name="T80" fmla="*/ 210167 w 2775"/>
              <a:gd name="T81" fmla="*/ 64128 h 2403"/>
              <a:gd name="T82" fmla="*/ 252558 w 2775"/>
              <a:gd name="T83" fmla="*/ 71398 h 2403"/>
              <a:gd name="T84" fmla="*/ 252558 w 2775"/>
              <a:gd name="T85" fmla="*/ 79360 h 2403"/>
              <a:gd name="T86" fmla="*/ 211618 w 2775"/>
              <a:gd name="T87" fmla="*/ 87149 h 2403"/>
              <a:gd name="T88" fmla="*/ 252558 w 2775"/>
              <a:gd name="T89" fmla="*/ 87149 h 2403"/>
              <a:gd name="T90" fmla="*/ 213179 w 2775"/>
              <a:gd name="T91" fmla="*/ 114929 h 2403"/>
              <a:gd name="T92" fmla="*/ 296956 w 2775"/>
              <a:gd name="T93" fmla="*/ 56166 h 2403"/>
              <a:gd name="T94" fmla="*/ 296956 w 2775"/>
              <a:gd name="T95" fmla="*/ 64128 h 2403"/>
              <a:gd name="T96" fmla="*/ 262263 w 2775"/>
              <a:gd name="T97" fmla="*/ 71398 h 2403"/>
              <a:gd name="T98" fmla="*/ 296956 w 2775"/>
              <a:gd name="T99" fmla="*/ 71398 h 2403"/>
              <a:gd name="T100" fmla="*/ 262263 w 2775"/>
              <a:gd name="T101" fmla="*/ 94678 h 2403"/>
              <a:gd name="T102" fmla="*/ 296956 w 2775"/>
              <a:gd name="T103" fmla="*/ 102034 h 2403"/>
              <a:gd name="T104" fmla="*/ 296845 w 2775"/>
              <a:gd name="T105" fmla="*/ 113285 h 2403"/>
              <a:gd name="T106" fmla="*/ 296956 w 2775"/>
              <a:gd name="T107" fmla="*/ 102034 h 2403"/>
              <a:gd name="T108" fmla="*/ 132638 w 2775"/>
              <a:gd name="T109" fmla="*/ 207963 h 2403"/>
              <a:gd name="T110" fmla="*/ 132638 w 2775"/>
              <a:gd name="T111" fmla="*/ 194549 h 2403"/>
              <a:gd name="T112" fmla="*/ 118136 w 2775"/>
              <a:gd name="T113" fmla="*/ 183298 h 2403"/>
              <a:gd name="T114" fmla="*/ 296510 w 2775"/>
              <a:gd name="T115" fmla="*/ 183298 h 2403"/>
              <a:gd name="T116" fmla="*/ 264717 w 2775"/>
              <a:gd name="T117" fmla="*/ 158633 h 2403"/>
              <a:gd name="T118" fmla="*/ 264717 w 2775"/>
              <a:gd name="T119" fmla="*/ 172048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rgbClr val="F3F3F3"/>
          </a:solidFill>
          <a:ln w="9525">
            <a:noFill/>
            <a:round/>
            <a:headEnd/>
            <a:tailEnd/>
          </a:ln>
        </p:spPr>
        <p:txBody>
          <a:bodyPr/>
          <a:lstStyle/>
          <a:p>
            <a:endParaRPr lang="zh-CN" altLang="en-US"/>
          </a:p>
        </p:txBody>
      </p:sp>
      <p:grpSp>
        <p:nvGrpSpPr>
          <p:cNvPr id="9" name="组合 29">
            <a:extLst>
              <a:ext uri="{FF2B5EF4-FFF2-40B4-BE49-F238E27FC236}">
                <a16:creationId xmlns:a16="http://schemas.microsoft.com/office/drawing/2014/main" xmlns="" id="{213998F1-10C8-4B9E-8EEF-A0E103B25275}"/>
              </a:ext>
            </a:extLst>
          </p:cNvPr>
          <p:cNvGrpSpPr/>
          <p:nvPr/>
        </p:nvGrpSpPr>
        <p:grpSpPr>
          <a:xfrm>
            <a:off x="655951" y="2345687"/>
            <a:ext cx="5044439" cy="660400"/>
            <a:chOff x="1978475" y="1223553"/>
            <a:chExt cx="7324987" cy="1532302"/>
          </a:xfrm>
          <a:solidFill>
            <a:schemeClr val="bg1"/>
          </a:solidFill>
        </p:grpSpPr>
        <p:sp>
          <p:nvSpPr>
            <p:cNvPr id="31" name="矩形 30">
              <a:extLst>
                <a:ext uri="{FF2B5EF4-FFF2-40B4-BE49-F238E27FC236}">
                  <a16:creationId xmlns:a16="http://schemas.microsoft.com/office/drawing/2014/main" xmlns="" id="{B449ED92-87B7-4969-94F4-CFA416C921F2}"/>
                </a:ext>
              </a:extLst>
            </p:cNvPr>
            <p:cNvSpPr/>
            <p:nvPr/>
          </p:nvSpPr>
          <p:spPr>
            <a:xfrm>
              <a:off x="1978475" y="1223553"/>
              <a:ext cx="7324987"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p>
          </p:txBody>
        </p:sp>
        <p:sp>
          <p:nvSpPr>
            <p:cNvPr id="33" name="直接连接符 32">
              <a:extLst>
                <a:ext uri="{FF2B5EF4-FFF2-40B4-BE49-F238E27FC236}">
                  <a16:creationId xmlns:a16="http://schemas.microsoft.com/office/drawing/2014/main" xmlns="" id="{93F2E714-EC0C-4129-92D1-3998B7D32648}"/>
                </a:ext>
              </a:extLst>
            </p:cNvPr>
            <p:cNvSpPr/>
            <p:nvPr/>
          </p:nvSpPr>
          <p:spPr>
            <a:xfrm>
              <a:off x="8688531" y="1223553"/>
              <a:ext cx="0" cy="1463039"/>
            </a:xfrm>
            <a:prstGeom prst="line">
              <a:avLst/>
            </a:prstGeom>
            <a:grpFill/>
            <a:ln w="12700">
              <a:solidFill>
                <a:srgbClr val="FCF8ED"/>
              </a:solidFill>
              <a:prstDash val="dash"/>
            </a:ln>
          </p:spPr>
          <p:style>
            <a:lnRef idx="1">
              <a:schemeClr val="accent1"/>
            </a:lnRef>
            <a:fillRef idx="0">
              <a:schemeClr val="accent1"/>
            </a:fillRef>
            <a:effectRef idx="0">
              <a:schemeClr val="accent1"/>
            </a:effectRef>
            <a:fontRef idx="minor">
              <a:schemeClr val="tx1"/>
            </a:fontRef>
          </p:style>
        </p:sp>
        <p:sp>
          <p:nvSpPr>
            <p:cNvPr id="34" name="文本框 33">
              <a:extLst>
                <a:ext uri="{FF2B5EF4-FFF2-40B4-BE49-F238E27FC236}">
                  <a16:creationId xmlns:a16="http://schemas.microsoft.com/office/drawing/2014/main" xmlns="" id="{097F1378-3E78-47D7-81CE-12BAD0B6ABAB}"/>
                </a:ext>
              </a:extLst>
            </p:cNvPr>
            <p:cNvSpPr txBox="1"/>
            <p:nvPr/>
          </p:nvSpPr>
          <p:spPr>
            <a:xfrm>
              <a:off x="2097693" y="1223779"/>
              <a:ext cx="1756539" cy="854228"/>
            </a:xfrm>
            <a:prstGeom prst="rect">
              <a:avLst/>
            </a:prstGeom>
            <a:solidFill>
              <a:schemeClr val="bg1">
                <a:lumMod val="85000"/>
              </a:schemeClr>
            </a:solidFill>
          </p:spPr>
          <p:txBody>
            <a:bodyPr>
              <a:spAutoFit/>
            </a:bodyPr>
            <a:lstStyle/>
            <a:p>
              <a:pPr defTabSz="914400">
                <a:defRPr/>
              </a:pPr>
              <a:r>
                <a:rPr lang="zh-CN" altLang="en-US" sz="1800" dirty="0">
                  <a:latin typeface="微软雅黑" panose="020B0503020204020204" pitchFamily="34" charset="-122"/>
                  <a:ea typeface="微软雅黑" panose="020B0503020204020204" pitchFamily="34" charset="-122"/>
                </a:rPr>
                <a:t>采购入库</a:t>
              </a:r>
            </a:p>
          </p:txBody>
        </p:sp>
        <p:sp>
          <p:nvSpPr>
            <p:cNvPr id="36" name="文本框 35">
              <a:extLst>
                <a:ext uri="{FF2B5EF4-FFF2-40B4-BE49-F238E27FC236}">
                  <a16:creationId xmlns:a16="http://schemas.microsoft.com/office/drawing/2014/main" xmlns="" id="{C37DFDB5-0DDC-4857-A8E3-3CCABAE4BA5F}"/>
                </a:ext>
              </a:extLst>
            </p:cNvPr>
            <p:cNvSpPr txBox="1"/>
            <p:nvPr/>
          </p:nvSpPr>
          <p:spPr>
            <a:xfrm>
              <a:off x="3929594" y="1258914"/>
              <a:ext cx="5242018" cy="1496941"/>
            </a:xfrm>
            <a:prstGeom prst="rect">
              <a:avLst/>
            </a:prstGeom>
            <a:noFill/>
            <a:ln>
              <a:noFill/>
            </a:ln>
          </p:spPr>
          <p:txBody>
            <a:bodyPr>
              <a:spAutoFit/>
            </a:bodyPr>
            <a:lstStyle/>
            <a:p>
              <a:pPr marL="285750" indent="-285750" defTabSz="914400">
                <a:buFont typeface="Wingdings" panose="05000000000000000000" pitchFamily="2" charset="2"/>
                <a:buChar char="l"/>
                <a:defRPr/>
              </a:pPr>
              <a:r>
                <a:rPr lang="zh-CN" altLang="en-US" sz="1800" dirty="0">
                  <a:latin typeface="微软雅黑" panose="020B0503020204020204" pitchFamily="34" charset="-122"/>
                  <a:ea typeface="微软雅黑" panose="020B0503020204020204" pitchFamily="34" charset="-122"/>
                </a:rPr>
                <a:t>由申购发起，通过申购人或者是院系、归口管理员采购入库</a:t>
              </a:r>
            </a:p>
          </p:txBody>
        </p:sp>
      </p:grpSp>
      <p:grpSp>
        <p:nvGrpSpPr>
          <p:cNvPr id="14" name="组合 29">
            <a:extLst>
              <a:ext uri="{FF2B5EF4-FFF2-40B4-BE49-F238E27FC236}">
                <a16:creationId xmlns:a16="http://schemas.microsoft.com/office/drawing/2014/main" xmlns="" id="{3949EBE2-F2C2-4B5C-BB7D-2C1A946F9912}"/>
              </a:ext>
            </a:extLst>
          </p:cNvPr>
          <p:cNvGrpSpPr/>
          <p:nvPr/>
        </p:nvGrpSpPr>
        <p:grpSpPr>
          <a:xfrm>
            <a:off x="567688" y="1459226"/>
            <a:ext cx="5132706" cy="630553"/>
            <a:chOff x="1868133" y="1223553"/>
            <a:chExt cx="7452848" cy="1463040"/>
          </a:xfrm>
          <a:solidFill>
            <a:schemeClr val="bg1"/>
          </a:solidFill>
        </p:grpSpPr>
        <p:sp>
          <p:nvSpPr>
            <p:cNvPr id="15" name="矩形 14">
              <a:extLst>
                <a:ext uri="{FF2B5EF4-FFF2-40B4-BE49-F238E27FC236}">
                  <a16:creationId xmlns:a16="http://schemas.microsoft.com/office/drawing/2014/main" xmlns="" id="{C5D788D7-9869-4EEB-BD66-836ACA596802}"/>
                </a:ext>
              </a:extLst>
            </p:cNvPr>
            <p:cNvSpPr/>
            <p:nvPr/>
          </p:nvSpPr>
          <p:spPr>
            <a:xfrm>
              <a:off x="1995994" y="1223553"/>
              <a:ext cx="7324987"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p>
          </p:txBody>
        </p:sp>
        <p:sp>
          <p:nvSpPr>
            <p:cNvPr id="17" name="矩形 16">
              <a:extLst>
                <a:ext uri="{FF2B5EF4-FFF2-40B4-BE49-F238E27FC236}">
                  <a16:creationId xmlns:a16="http://schemas.microsoft.com/office/drawing/2014/main" xmlns="" id="{5D378DDA-5091-48E3-A8E9-86914F452E2E}"/>
                </a:ext>
              </a:extLst>
            </p:cNvPr>
            <p:cNvSpPr/>
            <p:nvPr/>
          </p:nvSpPr>
          <p:spPr>
            <a:xfrm>
              <a:off x="1868133" y="1314968"/>
              <a:ext cx="2216584" cy="52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p>
          </p:txBody>
        </p:sp>
        <p:sp>
          <p:nvSpPr>
            <p:cNvPr id="19" name="直接连接符 18">
              <a:extLst>
                <a:ext uri="{FF2B5EF4-FFF2-40B4-BE49-F238E27FC236}">
                  <a16:creationId xmlns:a16="http://schemas.microsoft.com/office/drawing/2014/main" xmlns="" id="{E1ADE7CC-9A89-40B6-8E2B-77B3D9EA1B35}"/>
                </a:ext>
              </a:extLst>
            </p:cNvPr>
            <p:cNvSpPr/>
            <p:nvPr/>
          </p:nvSpPr>
          <p:spPr>
            <a:xfrm>
              <a:off x="8688531" y="1223553"/>
              <a:ext cx="0" cy="1463039"/>
            </a:xfrm>
            <a:prstGeom prst="line">
              <a:avLst/>
            </a:prstGeom>
            <a:grpFill/>
            <a:ln w="12700">
              <a:solidFill>
                <a:srgbClr val="FCF8ED"/>
              </a:solidFill>
              <a:prstDash val="dash"/>
            </a:ln>
          </p:spPr>
          <p:style>
            <a:lnRef idx="1">
              <a:schemeClr val="accent1"/>
            </a:lnRef>
            <a:fillRef idx="0">
              <a:schemeClr val="accent1"/>
            </a:fillRef>
            <a:effectRef idx="0">
              <a:schemeClr val="accent1"/>
            </a:effectRef>
            <a:fontRef idx="minor">
              <a:schemeClr val="tx1"/>
            </a:fontRef>
          </p:style>
        </p:sp>
        <p:sp>
          <p:nvSpPr>
            <p:cNvPr id="20" name="文本框 19">
              <a:extLst>
                <a:ext uri="{FF2B5EF4-FFF2-40B4-BE49-F238E27FC236}">
                  <a16:creationId xmlns:a16="http://schemas.microsoft.com/office/drawing/2014/main" xmlns="" id="{15F8E788-D5B0-45F7-B43B-72BF8C71125F}"/>
                </a:ext>
              </a:extLst>
            </p:cNvPr>
            <p:cNvSpPr txBox="1"/>
            <p:nvPr/>
          </p:nvSpPr>
          <p:spPr>
            <a:xfrm>
              <a:off x="2097693" y="1223779"/>
              <a:ext cx="1756539" cy="854228"/>
            </a:xfrm>
            <a:prstGeom prst="rect">
              <a:avLst/>
            </a:prstGeom>
            <a:solidFill>
              <a:schemeClr val="bg1">
                <a:lumMod val="85000"/>
              </a:schemeClr>
            </a:solidFill>
          </p:spPr>
          <p:txBody>
            <a:bodyPr>
              <a:spAutoFit/>
            </a:bodyPr>
            <a:lstStyle/>
            <a:p>
              <a:pPr defTabSz="914400">
                <a:defRPr/>
              </a:pPr>
              <a:r>
                <a:rPr lang="zh-CN" altLang="en-US" sz="1800" dirty="0">
                  <a:latin typeface="微软雅黑" panose="020B0503020204020204" pitchFamily="34" charset="-122"/>
                  <a:ea typeface="微软雅黑" panose="020B0503020204020204" pitchFamily="34" charset="-122"/>
                </a:rPr>
                <a:t>直接入库</a:t>
              </a:r>
            </a:p>
          </p:txBody>
        </p:sp>
        <p:sp>
          <p:nvSpPr>
            <p:cNvPr id="21" name="文本框 20">
              <a:extLst>
                <a:ext uri="{FF2B5EF4-FFF2-40B4-BE49-F238E27FC236}">
                  <a16:creationId xmlns:a16="http://schemas.microsoft.com/office/drawing/2014/main" xmlns="" id="{7F3BF4D3-091A-400B-A194-FF763EEC9EAB}"/>
                </a:ext>
              </a:extLst>
            </p:cNvPr>
            <p:cNvSpPr txBox="1"/>
            <p:nvPr/>
          </p:nvSpPr>
          <p:spPr>
            <a:xfrm>
              <a:off x="3911373" y="1310325"/>
              <a:ext cx="5023273" cy="652741"/>
            </a:xfrm>
            <a:prstGeom prst="rect">
              <a:avLst/>
            </a:prstGeom>
            <a:noFill/>
            <a:ln>
              <a:noFill/>
            </a:ln>
          </p:spPr>
          <p:txBody>
            <a:bodyPr>
              <a:spAutoFit/>
            </a:bodyPr>
            <a:lstStyle/>
            <a:p>
              <a:pPr marL="285750" indent="-285750" defTabSz="914400">
                <a:buFont typeface="Wingdings" panose="05000000000000000000" pitchFamily="2" charset="2"/>
                <a:buChar char="l"/>
                <a:defRPr/>
              </a:pPr>
              <a:r>
                <a:rPr lang="zh-CN" altLang="en-US" sz="1800" dirty="0">
                  <a:latin typeface="微软雅黑" panose="020B0503020204020204" pitchFamily="34" charset="-122"/>
                  <a:ea typeface="微软雅黑" panose="020B0503020204020204" pitchFamily="34" charset="-122"/>
                </a:rPr>
                <a:t>由发起人直接登记验收入库单</a:t>
              </a:r>
            </a:p>
          </p:txBody>
        </p:sp>
      </p:grpSp>
      <p:grpSp>
        <p:nvGrpSpPr>
          <p:cNvPr id="61446" name="组合 59"/>
          <p:cNvGrpSpPr>
            <a:grpSpLocks/>
          </p:cNvGrpSpPr>
          <p:nvPr/>
        </p:nvGrpSpPr>
        <p:grpSpPr bwMode="auto">
          <a:xfrm>
            <a:off x="5610225" y="1514475"/>
            <a:ext cx="2736850" cy="3829050"/>
            <a:chOff x="9473" y="2943"/>
            <a:chExt cx="4026" cy="5413"/>
          </a:xfrm>
        </p:grpSpPr>
        <p:grpSp>
          <p:nvGrpSpPr>
            <p:cNvPr id="61447" name="组合 20"/>
            <p:cNvGrpSpPr>
              <a:grpSpLocks/>
            </p:cNvGrpSpPr>
            <p:nvPr/>
          </p:nvGrpSpPr>
          <p:grpSpPr bwMode="auto">
            <a:xfrm>
              <a:off x="9473" y="3300"/>
              <a:ext cx="4026" cy="5056"/>
              <a:chOff x="5205" y="592"/>
              <a:chExt cx="3907" cy="4046"/>
            </a:xfrm>
          </p:grpSpPr>
          <p:grpSp>
            <p:nvGrpSpPr>
              <p:cNvPr id="61449" name="组合 58"/>
              <p:cNvGrpSpPr>
                <a:grpSpLocks/>
              </p:cNvGrpSpPr>
              <p:nvPr/>
            </p:nvGrpSpPr>
            <p:grpSpPr bwMode="auto">
              <a:xfrm>
                <a:off x="5668" y="592"/>
                <a:ext cx="2998" cy="4046"/>
                <a:chOff x="5668" y="603"/>
                <a:chExt cx="2998" cy="4134"/>
              </a:xfrm>
            </p:grpSpPr>
            <p:grpSp>
              <p:nvGrpSpPr>
                <p:cNvPr id="61452" name="组合 52"/>
                <p:cNvGrpSpPr>
                  <a:grpSpLocks/>
                </p:cNvGrpSpPr>
                <p:nvPr/>
              </p:nvGrpSpPr>
              <p:grpSpPr bwMode="auto">
                <a:xfrm>
                  <a:off x="5668" y="603"/>
                  <a:ext cx="2998" cy="3826"/>
                  <a:chOff x="5640" y="699"/>
                  <a:chExt cx="2998" cy="3905"/>
                </a:xfrm>
              </p:grpSpPr>
              <p:grpSp>
                <p:nvGrpSpPr>
                  <p:cNvPr id="61454" name="组合 7"/>
                  <p:cNvGrpSpPr>
                    <a:grpSpLocks/>
                  </p:cNvGrpSpPr>
                  <p:nvPr/>
                </p:nvGrpSpPr>
                <p:grpSpPr bwMode="auto">
                  <a:xfrm>
                    <a:off x="5640" y="699"/>
                    <a:ext cx="2998" cy="919"/>
                    <a:chOff x="5665" y="672"/>
                    <a:chExt cx="2998" cy="919"/>
                  </a:xfrm>
                </p:grpSpPr>
                <p:cxnSp>
                  <p:nvCxnSpPr>
                    <p:cNvPr id="63" name="直接箭头连接符 62">
                      <a:extLst>
                        <a:ext uri="{FF2B5EF4-FFF2-40B4-BE49-F238E27FC236}">
                          <a16:creationId xmlns:a16="http://schemas.microsoft.com/office/drawing/2014/main" xmlns="" id="{BEE4134E-C1A9-4894-8C00-0143FA7FC2C7}"/>
                        </a:ext>
                      </a:extLst>
                    </p:cNvPr>
                    <p:cNvCxnSpPr/>
                    <p:nvPr/>
                  </p:nvCxnSpPr>
                  <p:spPr>
                    <a:xfrm>
                      <a:off x="7165" y="672"/>
                      <a:ext cx="0" cy="3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xmlns="" id="{D426CFB0-600B-4A97-91F8-8F9EBEA668F2}"/>
                        </a:ext>
                      </a:extLst>
                    </p:cNvPr>
                    <p:cNvSpPr/>
                    <p:nvPr/>
                  </p:nvSpPr>
                  <p:spPr>
                    <a:xfrm>
                      <a:off x="5664" y="972"/>
                      <a:ext cx="2998" cy="6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验收登记</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采购入库</a:t>
                      </a:r>
                    </a:p>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（院系、归口管理员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采购人）</a:t>
                      </a:r>
                    </a:p>
                  </p:txBody>
                </p:sp>
              </p:grpSp>
              <p:grpSp>
                <p:nvGrpSpPr>
                  <p:cNvPr id="61455" name="组合 33"/>
                  <p:cNvGrpSpPr>
                    <a:grpSpLocks/>
                  </p:cNvGrpSpPr>
                  <p:nvPr/>
                </p:nvGrpSpPr>
                <p:grpSpPr bwMode="auto">
                  <a:xfrm>
                    <a:off x="6232" y="3055"/>
                    <a:ext cx="1889" cy="836"/>
                    <a:chOff x="6231" y="3238"/>
                    <a:chExt cx="1889" cy="836"/>
                  </a:xfrm>
                </p:grpSpPr>
                <p:cxnSp>
                  <p:nvCxnSpPr>
                    <p:cNvPr id="24" name="直接箭头连接符 23">
                      <a:extLst>
                        <a:ext uri="{FF2B5EF4-FFF2-40B4-BE49-F238E27FC236}">
                          <a16:creationId xmlns:a16="http://schemas.microsoft.com/office/drawing/2014/main" xmlns="" id="{C53F4EAE-8E30-4F84-899B-629EED175C1E}"/>
                        </a:ext>
                      </a:extLst>
                    </p:cNvPr>
                    <p:cNvCxnSpPr/>
                    <p:nvPr/>
                  </p:nvCxnSpPr>
                  <p:spPr>
                    <a:xfrm flipH="1">
                      <a:off x="7134" y="3240"/>
                      <a:ext cx="7" cy="21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xmlns="" id="{1729404E-510D-4071-B6BE-25EA2EB3E142}"/>
                        </a:ext>
                      </a:extLst>
                    </p:cNvPr>
                    <p:cNvSpPr/>
                    <p:nvPr/>
                  </p:nvSpPr>
                  <p:spPr>
                    <a:xfrm>
                      <a:off x="6230" y="3455"/>
                      <a:ext cx="1890" cy="6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记账员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记账</a:t>
                      </a:r>
                    </a:p>
                  </p:txBody>
                </p:sp>
              </p:grpSp>
              <p:grpSp>
                <p:nvGrpSpPr>
                  <p:cNvPr id="61456" name="组合 51"/>
                  <p:cNvGrpSpPr>
                    <a:grpSpLocks/>
                  </p:cNvGrpSpPr>
                  <p:nvPr/>
                </p:nvGrpSpPr>
                <p:grpSpPr bwMode="auto">
                  <a:xfrm>
                    <a:off x="6231" y="1619"/>
                    <a:ext cx="1889" cy="919"/>
                    <a:chOff x="6231" y="1619"/>
                    <a:chExt cx="1889" cy="919"/>
                  </a:xfrm>
                </p:grpSpPr>
                <p:sp>
                  <p:nvSpPr>
                    <p:cNvPr id="26" name="矩形 25">
                      <a:extLst>
                        <a:ext uri="{FF2B5EF4-FFF2-40B4-BE49-F238E27FC236}">
                          <a16:creationId xmlns:a16="http://schemas.microsoft.com/office/drawing/2014/main" xmlns="" id="{A72FB22A-3F8A-4DBB-B9DD-D8BBBFF2E80F}"/>
                        </a:ext>
                      </a:extLst>
                    </p:cNvPr>
                    <p:cNvSpPr/>
                    <p:nvPr/>
                  </p:nvSpPr>
                  <p:spPr>
                    <a:xfrm>
                      <a:off x="6231" y="1918"/>
                      <a:ext cx="1888" cy="6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审核</a:t>
                      </a:r>
                    </a:p>
                  </p:txBody>
                </p:sp>
                <p:cxnSp>
                  <p:nvCxnSpPr>
                    <p:cNvPr id="27" name="直接箭头连接符 26">
                      <a:extLst>
                        <a:ext uri="{FF2B5EF4-FFF2-40B4-BE49-F238E27FC236}">
                          <a16:creationId xmlns:a16="http://schemas.microsoft.com/office/drawing/2014/main" xmlns="" id="{85A89413-052E-455D-ADC5-0795F5CF450C}"/>
                        </a:ext>
                      </a:extLst>
                    </p:cNvPr>
                    <p:cNvCxnSpPr/>
                    <p:nvPr/>
                  </p:nvCxnSpPr>
                  <p:spPr>
                    <a:xfrm>
                      <a:off x="7140" y="1617"/>
                      <a:ext cx="0"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1457" name="组合 28"/>
                  <p:cNvGrpSpPr>
                    <a:grpSpLocks/>
                  </p:cNvGrpSpPr>
                  <p:nvPr/>
                </p:nvGrpSpPr>
                <p:grpSpPr bwMode="auto">
                  <a:xfrm>
                    <a:off x="6755" y="2539"/>
                    <a:ext cx="771" cy="516"/>
                    <a:chOff x="6755" y="2539"/>
                    <a:chExt cx="771" cy="699"/>
                  </a:xfrm>
                </p:grpSpPr>
                <p:sp>
                  <p:nvSpPr>
                    <p:cNvPr id="56" name="菱形 55">
                      <a:extLst>
                        <a:ext uri="{FF2B5EF4-FFF2-40B4-BE49-F238E27FC236}">
                          <a16:creationId xmlns:a16="http://schemas.microsoft.com/office/drawing/2014/main" xmlns="" id="{8587D553-EFED-4956-8D45-81A6EB533490}"/>
                        </a:ext>
                      </a:extLst>
                    </p:cNvPr>
                    <p:cNvSpPr/>
                    <p:nvPr/>
                  </p:nvSpPr>
                  <p:spPr>
                    <a:xfrm>
                      <a:off x="6754" y="2840"/>
                      <a:ext cx="771"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28" name="直接箭头连接符 27">
                      <a:extLst>
                        <a:ext uri="{FF2B5EF4-FFF2-40B4-BE49-F238E27FC236}">
                          <a16:creationId xmlns:a16="http://schemas.microsoft.com/office/drawing/2014/main" xmlns="" id="{54AFC922-289E-4B2E-B87C-6468CD8EC5B0}"/>
                        </a:ext>
                      </a:extLst>
                    </p:cNvPr>
                    <p:cNvCxnSpPr/>
                    <p:nvPr/>
                  </p:nvCxnSpPr>
                  <p:spPr>
                    <a:xfrm>
                      <a:off x="7140" y="2538"/>
                      <a:ext cx="0"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直接箭头连接符 28">
                    <a:extLst>
                      <a:ext uri="{FF2B5EF4-FFF2-40B4-BE49-F238E27FC236}">
                        <a16:creationId xmlns:a16="http://schemas.microsoft.com/office/drawing/2014/main" xmlns="" id="{5CE037E0-AE3A-4A11-9034-628AC826D46A}"/>
                      </a:ext>
                    </a:extLst>
                  </p:cNvPr>
                  <p:cNvCxnSpPr/>
                  <p:nvPr/>
                </p:nvCxnSpPr>
                <p:spPr>
                  <a:xfrm>
                    <a:off x="7140" y="4325"/>
                    <a:ext cx="7" cy="279"/>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459" name="组合 29"/>
                  <p:cNvGrpSpPr>
                    <a:grpSpLocks/>
                  </p:cNvGrpSpPr>
                  <p:nvPr/>
                </p:nvGrpSpPr>
                <p:grpSpPr bwMode="auto">
                  <a:xfrm>
                    <a:off x="6751" y="3892"/>
                    <a:ext cx="771" cy="433"/>
                    <a:chOff x="6727" y="2539"/>
                    <a:chExt cx="771" cy="699"/>
                  </a:xfrm>
                </p:grpSpPr>
                <p:sp>
                  <p:nvSpPr>
                    <p:cNvPr id="35" name="菱形 34">
                      <a:extLst>
                        <a:ext uri="{FF2B5EF4-FFF2-40B4-BE49-F238E27FC236}">
                          <a16:creationId xmlns:a16="http://schemas.microsoft.com/office/drawing/2014/main" xmlns="" id="{FB613A8B-029B-4671-BDF7-90FDC0EFE6C8}"/>
                        </a:ext>
                      </a:extLst>
                    </p:cNvPr>
                    <p:cNvSpPr/>
                    <p:nvPr/>
                  </p:nvSpPr>
                  <p:spPr>
                    <a:xfrm>
                      <a:off x="6726" y="2841"/>
                      <a:ext cx="773" cy="396"/>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42" name="直接箭头连接符 41">
                      <a:extLst>
                        <a:ext uri="{FF2B5EF4-FFF2-40B4-BE49-F238E27FC236}">
                          <a16:creationId xmlns:a16="http://schemas.microsoft.com/office/drawing/2014/main" xmlns="" id="{45C62412-DD86-4CA3-B0AA-BD4D8A9983E2}"/>
                        </a:ext>
                      </a:extLst>
                    </p:cNvPr>
                    <p:cNvCxnSpPr/>
                    <p:nvPr/>
                  </p:nvCxnSpPr>
                  <p:spPr>
                    <a:xfrm>
                      <a:off x="7118" y="2539"/>
                      <a:ext cx="0"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8" name="肘形连接符 47">
                    <a:extLst>
                      <a:ext uri="{FF2B5EF4-FFF2-40B4-BE49-F238E27FC236}">
                        <a16:creationId xmlns:a16="http://schemas.microsoft.com/office/drawing/2014/main" xmlns="" id="{AA776A67-923B-48F9-AD5C-1CBFFA5537F8}"/>
                      </a:ext>
                    </a:extLst>
                  </p:cNvPr>
                  <p:cNvCxnSpPr>
                    <a:stCxn id="35" idx="1"/>
                    <a:endCxn id="26" idx="1"/>
                  </p:cNvCxnSpPr>
                  <p:nvPr/>
                </p:nvCxnSpPr>
                <p:spPr>
                  <a:xfrm rot="10800000">
                    <a:off x="6229" y="2227"/>
                    <a:ext cx="521" cy="1974"/>
                  </a:xfrm>
                  <a:prstGeom prst="bentConnector3">
                    <a:avLst>
                      <a:gd name="adj1" fmla="val 288649"/>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a:extLst>
                      <a:ext uri="{FF2B5EF4-FFF2-40B4-BE49-F238E27FC236}">
                        <a16:creationId xmlns:a16="http://schemas.microsoft.com/office/drawing/2014/main" xmlns="" id="{1476CBA4-1BF4-4998-BB7A-3DD62B839F5F}"/>
                      </a:ext>
                    </a:extLst>
                  </p:cNvPr>
                  <p:cNvCxnSpPr>
                    <a:stCxn id="56" idx="3"/>
                    <a:endCxn id="23" idx="3"/>
                  </p:cNvCxnSpPr>
                  <p:nvPr/>
                </p:nvCxnSpPr>
                <p:spPr>
                  <a:xfrm flipV="1">
                    <a:off x="7525" y="1308"/>
                    <a:ext cx="1113" cy="1599"/>
                  </a:xfrm>
                  <a:prstGeom prst="bentConnector3">
                    <a:avLst>
                      <a:gd name="adj1" fmla="val 130588"/>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185" name=" 185">
                  <a:extLst>
                    <a:ext uri="{FF2B5EF4-FFF2-40B4-BE49-F238E27FC236}">
                      <a16:creationId xmlns:a16="http://schemas.microsoft.com/office/drawing/2014/main" xmlns="" id="{70F122C1-F4AF-48D2-9D56-99170F2118AE}"/>
                    </a:ext>
                  </a:extLst>
                </p:cNvPr>
                <p:cNvSpPr/>
                <p:nvPr/>
              </p:nvSpPr>
              <p:spPr>
                <a:xfrm>
                  <a:off x="6982" y="4392"/>
                  <a:ext cx="347"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61450" name="文本框 44"/>
              <p:cNvSpPr txBox="1">
                <a:spLocks noChangeArrowheads="1"/>
              </p:cNvSpPr>
              <p:nvPr/>
            </p:nvSpPr>
            <p:spPr bwMode="auto">
              <a:xfrm>
                <a:off x="7914" y="2343"/>
                <a:ext cx="1198" cy="330"/>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sp>
            <p:nvSpPr>
              <p:cNvPr id="61451" name="文本框 48"/>
              <p:cNvSpPr txBox="1">
                <a:spLocks noChangeArrowheads="1"/>
              </p:cNvSpPr>
              <p:nvPr/>
            </p:nvSpPr>
            <p:spPr bwMode="auto">
              <a:xfrm>
                <a:off x="5205" y="3559"/>
                <a:ext cx="1198" cy="330"/>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grpSp>
        <p:sp>
          <p:nvSpPr>
            <p:cNvPr id="59" name="椭圆 58">
              <a:extLst>
                <a:ext uri="{FF2B5EF4-FFF2-40B4-BE49-F238E27FC236}">
                  <a16:creationId xmlns:a16="http://schemas.microsoft.com/office/drawing/2014/main" xmlns="" id="{90656EFD-E709-4A0F-A953-9BDD64447FAA}"/>
                </a:ext>
              </a:extLst>
            </p:cNvPr>
            <p:cNvSpPr/>
            <p:nvPr/>
          </p:nvSpPr>
          <p:spPr>
            <a:xfrm>
              <a:off x="11320" y="2943"/>
              <a:ext cx="339" cy="357"/>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图片 1"/>
          <p:cNvPicPr>
            <a:picLocks noChangeAspect="1" noChangeArrowheads="1"/>
          </p:cNvPicPr>
          <p:nvPr/>
        </p:nvPicPr>
        <p:blipFill>
          <a:blip r:embed="rId2" cstate="print"/>
          <a:srcRect/>
          <a:stretch>
            <a:fillRect/>
          </a:stretch>
        </p:blipFill>
        <p:spPr bwMode="auto">
          <a:xfrm>
            <a:off x="1548042" y="1197031"/>
            <a:ext cx="6119915" cy="5148323"/>
          </a:xfrm>
          <a:prstGeom prst="rect">
            <a:avLst/>
          </a:prstGeom>
          <a:noFill/>
          <a:ln w="9525">
            <a:noFill/>
            <a:miter lim="800000"/>
            <a:headEnd/>
            <a:tailEnd/>
          </a:ln>
        </p:spPr>
      </p:pic>
      <p:grpSp>
        <p:nvGrpSpPr>
          <p:cNvPr id="6" name="组合 7"/>
          <p:cNvGrpSpPr>
            <a:grpSpLocks/>
          </p:cNvGrpSpPr>
          <p:nvPr/>
        </p:nvGrpSpPr>
        <p:grpSpPr bwMode="auto">
          <a:xfrm>
            <a:off x="260350" y="550863"/>
            <a:ext cx="3554863" cy="484187"/>
            <a:chOff x="472" y="1581"/>
            <a:chExt cx="5599" cy="763"/>
          </a:xfrm>
        </p:grpSpPr>
        <p:sp>
          <p:nvSpPr>
            <p:cNvPr id="7" name="文本框 5"/>
            <p:cNvSpPr txBox="1">
              <a:spLocks noChangeArrowheads="1"/>
            </p:cNvSpPr>
            <p:nvPr/>
          </p:nvSpPr>
          <p:spPr bwMode="auto">
            <a:xfrm>
              <a:off x="1304" y="1586"/>
              <a:ext cx="4767"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a:solidFill>
                    <a:srgbClr val="4490B9"/>
                  </a:solidFill>
                  <a:latin typeface="方正兰亭黑_GBK"/>
                  <a:ea typeface="方正兰亭黑_GBK"/>
                  <a:cs typeface="方正兰亭黑_GBK"/>
                </a:rPr>
                <a:t>固定资产入</a:t>
              </a:r>
              <a:r>
                <a:rPr lang="zh-CN" altLang="en-US" sz="2000" b="1" dirty="0" smtClean="0">
                  <a:solidFill>
                    <a:srgbClr val="4490B9"/>
                  </a:solidFill>
                  <a:latin typeface="方正兰亭黑_GBK"/>
                  <a:ea typeface="方正兰亭黑_GBK"/>
                  <a:cs typeface="方正兰亭黑_GBK"/>
                </a:rPr>
                <a:t>库</a:t>
              </a:r>
              <a:r>
                <a:rPr lang="en-US" altLang="zh-CN" sz="2000" b="1" dirty="0" smtClean="0">
                  <a:solidFill>
                    <a:srgbClr val="4490B9"/>
                  </a:solidFill>
                  <a:latin typeface="方正兰亭黑_GBK"/>
                  <a:ea typeface="方正兰亭黑_GBK"/>
                  <a:cs typeface="方正兰亭黑_GBK"/>
                </a:rPr>
                <a:t>—</a:t>
              </a:r>
              <a:r>
                <a:rPr lang="zh-CN" altLang="en-US" sz="2000" b="1" dirty="0" smtClean="0">
                  <a:solidFill>
                    <a:srgbClr val="4490B9"/>
                  </a:solidFill>
                  <a:latin typeface="方正兰亭黑_GBK"/>
                  <a:ea typeface="方正兰亭黑_GBK"/>
                  <a:cs typeface="方正兰亭黑_GBK"/>
                </a:rPr>
                <a:t>注意事项</a:t>
              </a:r>
              <a:endParaRPr lang="zh-CN" altLang="en-US" sz="2000" b="1" dirty="0">
                <a:solidFill>
                  <a:srgbClr val="4490B9"/>
                </a:solidFill>
                <a:latin typeface="方正兰亭黑_GBK"/>
                <a:ea typeface="方正兰亭黑_GBK"/>
                <a:cs typeface="方正兰亭黑_GBK"/>
              </a:endParaRPr>
            </a:p>
          </p:txBody>
        </p:sp>
        <p:grpSp>
          <p:nvGrpSpPr>
            <p:cNvPr id="8" name="组合 5"/>
            <p:cNvGrpSpPr>
              <a:grpSpLocks/>
            </p:cNvGrpSpPr>
            <p:nvPr/>
          </p:nvGrpSpPr>
          <p:grpSpPr bwMode="auto">
            <a:xfrm>
              <a:off x="472" y="1581"/>
              <a:ext cx="832" cy="763"/>
              <a:chOff x="1417110" y="1933669"/>
              <a:chExt cx="1827515" cy="1676757"/>
            </a:xfrm>
          </p:grpSpPr>
          <p:sp>
            <p:nvSpPr>
              <p:cNvPr id="9" name="椭圆 8">
                <a:extLst>
                  <a:ext uri="{FF2B5EF4-FFF2-40B4-BE49-F238E27FC236}">
                    <a16:creationId xmlns:a16="http://schemas.microsoft.com/office/drawing/2014/main" xmlns="" id="{C094D8F7-1081-4756-8598-E63566AA0D7B}"/>
                  </a:ext>
                </a:extLst>
              </p:cNvPr>
              <p:cNvSpPr/>
              <p:nvPr/>
            </p:nvSpPr>
            <p:spPr>
              <a:xfrm>
                <a:off x="1494000" y="1933669"/>
                <a:ext cx="167509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3">
                <a:extLst>
                  <a:ext uri="{FF2B5EF4-FFF2-40B4-BE49-F238E27FC236}">
                    <a16:creationId xmlns:a16="http://schemas.microsoft.com/office/drawing/2014/main" xmlns="" id="{364134B8-B9A9-4B28-A436-F79BA2410A83}"/>
                  </a:ext>
                </a:extLst>
              </p:cNvPr>
              <p:cNvSpPr/>
              <p:nvPr/>
            </p:nvSpPr>
            <p:spPr>
              <a:xfrm>
                <a:off x="1686225" y="2120586"/>
                <a:ext cx="1307122"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22787089-9B9B-4F0D-AFEF-B4E670CF6F5D}"/>
                  </a:ext>
                </a:extLst>
              </p:cNvPr>
              <p:cNvSpPr/>
              <p:nvPr/>
            </p:nvSpPr>
            <p:spPr>
              <a:xfrm>
                <a:off x="2773663" y="1944664"/>
                <a:ext cx="38993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2" name="椭圆 11">
                <a:extLst>
                  <a:ext uri="{FF2B5EF4-FFF2-40B4-BE49-F238E27FC236}">
                    <a16:creationId xmlns:a16="http://schemas.microsoft.com/office/drawing/2014/main" xmlns="" id="{D419F0D1-A624-4468-B2FE-E29138807DF2}"/>
                  </a:ext>
                </a:extLst>
              </p:cNvPr>
              <p:cNvSpPr/>
              <p:nvPr/>
            </p:nvSpPr>
            <p:spPr>
              <a:xfrm>
                <a:off x="1417110" y="2263523"/>
                <a:ext cx="285590"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3" name="椭圆 12">
                <a:extLst>
                  <a:ext uri="{FF2B5EF4-FFF2-40B4-BE49-F238E27FC236}">
                    <a16:creationId xmlns:a16="http://schemas.microsoft.com/office/drawing/2014/main" xmlns="" id="{F3B51EA9-9320-4AD2-8870-46B4E8E01306}"/>
                  </a:ext>
                </a:extLst>
              </p:cNvPr>
              <p:cNvSpPr/>
              <p:nvPr/>
            </p:nvSpPr>
            <p:spPr>
              <a:xfrm>
                <a:off x="1686225" y="3308061"/>
                <a:ext cx="21968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 name="椭圆 13">
                <a:extLst>
                  <a:ext uri="{FF2B5EF4-FFF2-40B4-BE49-F238E27FC236}">
                    <a16:creationId xmlns:a16="http://schemas.microsoft.com/office/drawing/2014/main" xmlns="" id="{3D3632C2-05C6-48D2-BD43-77B8C92823E6}"/>
                  </a:ext>
                </a:extLst>
              </p:cNvPr>
              <p:cNvSpPr/>
              <p:nvPr/>
            </p:nvSpPr>
            <p:spPr>
              <a:xfrm>
                <a:off x="3015316" y="2978207"/>
                <a:ext cx="230669"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5" name="购物车"/>
          <p:cNvSpPr>
            <a:spLocks noChangeArrowheads="1"/>
          </p:cNvSpPr>
          <p:nvPr/>
        </p:nvSpPr>
        <p:spPr bwMode="auto">
          <a:xfrm>
            <a:off x="373063" y="688975"/>
            <a:ext cx="309562" cy="207963"/>
          </a:xfrm>
          <a:custGeom>
            <a:avLst/>
            <a:gdLst>
              <a:gd name="T0" fmla="*/ 93817 w 2775"/>
              <a:gd name="T1" fmla="*/ 126699 h 2403"/>
              <a:gd name="T2" fmla="*/ 96383 w 2775"/>
              <a:gd name="T3" fmla="*/ 136046 h 2403"/>
              <a:gd name="T4" fmla="*/ 298184 w 2775"/>
              <a:gd name="T5" fmla="*/ 150585 h 2403"/>
              <a:gd name="T6" fmla="*/ 82550 w 2775"/>
              <a:gd name="T7" fmla="*/ 117352 h 2403"/>
              <a:gd name="T8" fmla="*/ 31681 w 2775"/>
              <a:gd name="T9" fmla="*/ 18434 h 2403"/>
              <a:gd name="T10" fmla="*/ 16845 w 2775"/>
              <a:gd name="T11" fmla="*/ 0 h 2403"/>
              <a:gd name="T12" fmla="*/ 51984 w 2775"/>
              <a:gd name="T13" fmla="*/ 8654 h 2403"/>
              <a:gd name="T14" fmla="*/ 295729 w 2775"/>
              <a:gd name="T15" fmla="*/ 33319 h 2403"/>
              <a:gd name="T16" fmla="*/ 296956 w 2775"/>
              <a:gd name="T17" fmla="*/ 46387 h 2403"/>
              <a:gd name="T18" fmla="*/ 296845 w 2775"/>
              <a:gd name="T19" fmla="*/ 42146 h 2403"/>
              <a:gd name="T20" fmla="*/ 296956 w 2775"/>
              <a:gd name="T21" fmla="*/ 48897 h 2403"/>
              <a:gd name="T22" fmla="*/ 309450 w 2775"/>
              <a:gd name="T23" fmla="*/ 46387 h 2403"/>
              <a:gd name="T24" fmla="*/ 309562 w 2775"/>
              <a:gd name="T25" fmla="*/ 108958 h 2403"/>
              <a:gd name="T26" fmla="*/ 117912 w 2775"/>
              <a:gd name="T27" fmla="*/ 116747 h 2403"/>
              <a:gd name="T28" fmla="*/ 96048 w 2775"/>
              <a:gd name="T29" fmla="*/ 117179 h 2403"/>
              <a:gd name="T30" fmla="*/ 111554 w 2775"/>
              <a:gd name="T31" fmla="*/ 87149 h 2403"/>
              <a:gd name="T32" fmla="*/ 100733 w 2775"/>
              <a:gd name="T33" fmla="*/ 36781 h 2403"/>
              <a:gd name="T34" fmla="*/ 103299 w 2775"/>
              <a:gd name="T35" fmla="*/ 48897 h 2403"/>
              <a:gd name="T36" fmla="*/ 72956 w 2775"/>
              <a:gd name="T37" fmla="*/ 56166 h 2403"/>
              <a:gd name="T38" fmla="*/ 104861 w 2775"/>
              <a:gd name="T39" fmla="*/ 56166 h 2403"/>
              <a:gd name="T40" fmla="*/ 82438 w 2775"/>
              <a:gd name="T41" fmla="*/ 79360 h 2403"/>
              <a:gd name="T42" fmla="*/ 149259 w 2775"/>
              <a:gd name="T43" fmla="*/ 38079 h 2403"/>
              <a:gd name="T44" fmla="*/ 150040 w 2775"/>
              <a:gd name="T45" fmla="*/ 48897 h 2403"/>
              <a:gd name="T46" fmla="*/ 114566 w 2775"/>
              <a:gd name="T47" fmla="*/ 56166 h 2403"/>
              <a:gd name="T48" fmla="*/ 150486 w 2775"/>
              <a:gd name="T49" fmla="*/ 56166 h 2403"/>
              <a:gd name="T50" fmla="*/ 119586 w 2775"/>
              <a:gd name="T51" fmla="*/ 79360 h 2403"/>
              <a:gd name="T52" fmla="*/ 152717 w 2775"/>
              <a:gd name="T53" fmla="*/ 87149 h 2403"/>
              <a:gd name="T54" fmla="*/ 153163 w 2775"/>
              <a:gd name="T55" fmla="*/ 94678 h 2403"/>
              <a:gd name="T56" fmla="*/ 124494 w 2775"/>
              <a:gd name="T57" fmla="*/ 102034 h 2403"/>
              <a:gd name="T58" fmla="*/ 153721 w 2775"/>
              <a:gd name="T59" fmla="*/ 102034 h 2403"/>
              <a:gd name="T60" fmla="*/ 159745 w 2775"/>
              <a:gd name="T61" fmla="*/ 48897 h 2403"/>
              <a:gd name="T62" fmla="*/ 200016 w 2775"/>
              <a:gd name="T63" fmla="*/ 56166 h 2403"/>
              <a:gd name="T64" fmla="*/ 200574 w 2775"/>
              <a:gd name="T65" fmla="*/ 64128 h 2403"/>
              <a:gd name="T66" fmla="*/ 161307 w 2775"/>
              <a:gd name="T67" fmla="*/ 71398 h 2403"/>
              <a:gd name="T68" fmla="*/ 200909 w 2775"/>
              <a:gd name="T69" fmla="*/ 71398 h 2403"/>
              <a:gd name="T70" fmla="*/ 162869 w 2775"/>
              <a:gd name="T71" fmla="*/ 94678 h 2403"/>
              <a:gd name="T72" fmla="*/ 202693 w 2775"/>
              <a:gd name="T73" fmla="*/ 102034 h 2403"/>
              <a:gd name="T74" fmla="*/ 203474 w 2775"/>
              <a:gd name="T75" fmla="*/ 115102 h 2403"/>
              <a:gd name="T76" fmla="*/ 208829 w 2775"/>
              <a:gd name="T77" fmla="*/ 39723 h 2403"/>
              <a:gd name="T78" fmla="*/ 252558 w 2775"/>
              <a:gd name="T79" fmla="*/ 40935 h 2403"/>
              <a:gd name="T80" fmla="*/ 210167 w 2775"/>
              <a:gd name="T81" fmla="*/ 64128 h 2403"/>
              <a:gd name="T82" fmla="*/ 252558 w 2775"/>
              <a:gd name="T83" fmla="*/ 71398 h 2403"/>
              <a:gd name="T84" fmla="*/ 252558 w 2775"/>
              <a:gd name="T85" fmla="*/ 79360 h 2403"/>
              <a:gd name="T86" fmla="*/ 211618 w 2775"/>
              <a:gd name="T87" fmla="*/ 87149 h 2403"/>
              <a:gd name="T88" fmla="*/ 252558 w 2775"/>
              <a:gd name="T89" fmla="*/ 87149 h 2403"/>
              <a:gd name="T90" fmla="*/ 213179 w 2775"/>
              <a:gd name="T91" fmla="*/ 114929 h 2403"/>
              <a:gd name="T92" fmla="*/ 296956 w 2775"/>
              <a:gd name="T93" fmla="*/ 56166 h 2403"/>
              <a:gd name="T94" fmla="*/ 296956 w 2775"/>
              <a:gd name="T95" fmla="*/ 64128 h 2403"/>
              <a:gd name="T96" fmla="*/ 262263 w 2775"/>
              <a:gd name="T97" fmla="*/ 71398 h 2403"/>
              <a:gd name="T98" fmla="*/ 296956 w 2775"/>
              <a:gd name="T99" fmla="*/ 71398 h 2403"/>
              <a:gd name="T100" fmla="*/ 262263 w 2775"/>
              <a:gd name="T101" fmla="*/ 94678 h 2403"/>
              <a:gd name="T102" fmla="*/ 296956 w 2775"/>
              <a:gd name="T103" fmla="*/ 102034 h 2403"/>
              <a:gd name="T104" fmla="*/ 296845 w 2775"/>
              <a:gd name="T105" fmla="*/ 113285 h 2403"/>
              <a:gd name="T106" fmla="*/ 296956 w 2775"/>
              <a:gd name="T107" fmla="*/ 102034 h 2403"/>
              <a:gd name="T108" fmla="*/ 132638 w 2775"/>
              <a:gd name="T109" fmla="*/ 207963 h 2403"/>
              <a:gd name="T110" fmla="*/ 132638 w 2775"/>
              <a:gd name="T111" fmla="*/ 194549 h 2403"/>
              <a:gd name="T112" fmla="*/ 118136 w 2775"/>
              <a:gd name="T113" fmla="*/ 183298 h 2403"/>
              <a:gd name="T114" fmla="*/ 296510 w 2775"/>
              <a:gd name="T115" fmla="*/ 183298 h 2403"/>
              <a:gd name="T116" fmla="*/ 264717 w 2775"/>
              <a:gd name="T117" fmla="*/ 158633 h 2403"/>
              <a:gd name="T118" fmla="*/ 264717 w 2775"/>
              <a:gd name="T119" fmla="*/ 172048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rgbClr val="F3F3F3"/>
          </a:solidFill>
          <a:ln w="9525">
            <a:noFill/>
            <a:round/>
            <a:headEnd/>
            <a:tailEnd/>
          </a:ln>
        </p:spPr>
        <p:txBody>
          <a:bodyPr/>
          <a:lstStyle/>
          <a:p>
            <a:endParaRPr lang="zh-CN" altLang="en-US"/>
          </a:p>
        </p:txBody>
      </p:sp>
      <p:sp>
        <p:nvSpPr>
          <p:cNvPr id="16" name="矩形 15"/>
          <p:cNvSpPr/>
          <p:nvPr/>
        </p:nvSpPr>
        <p:spPr>
          <a:xfrm>
            <a:off x="5579986" y="1917021"/>
            <a:ext cx="3023958" cy="503993"/>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CN" dirty="0" smtClean="0">
              <a:solidFill>
                <a:schemeClr val="tx1"/>
              </a:solidFill>
            </a:endParaRPr>
          </a:p>
          <a:p>
            <a:pPr lvl="0" algn="ctr"/>
            <a:r>
              <a:rPr lang="zh-CN" altLang="zh-CN" dirty="0" smtClean="0">
                <a:solidFill>
                  <a:schemeClr val="tx1"/>
                </a:solidFill>
              </a:rPr>
              <a:t>家具类固定资产入库单填写时，请务必将“一卡多物”选择项方框中的钩去掉</a:t>
            </a:r>
          </a:p>
          <a:p>
            <a:pPr algn="ctr"/>
            <a:endParaRPr lang="zh-CN" altLang="en-US"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noChangeArrowheads="1"/>
          </p:cNvPicPr>
          <p:nvPr/>
        </p:nvPicPr>
        <p:blipFill>
          <a:blip r:embed="rId2" cstate="print"/>
          <a:srcRect/>
          <a:stretch>
            <a:fillRect/>
          </a:stretch>
        </p:blipFill>
        <p:spPr bwMode="auto">
          <a:xfrm>
            <a:off x="900051" y="1191113"/>
            <a:ext cx="6083688" cy="5117847"/>
          </a:xfrm>
          <a:prstGeom prst="rect">
            <a:avLst/>
          </a:prstGeom>
          <a:noFill/>
          <a:ln w="9525">
            <a:noFill/>
            <a:miter lim="800000"/>
            <a:headEnd/>
            <a:tailEnd/>
          </a:ln>
        </p:spPr>
      </p:pic>
      <p:sp>
        <p:nvSpPr>
          <p:cNvPr id="4" name="矩形 3"/>
          <p:cNvSpPr/>
          <p:nvPr/>
        </p:nvSpPr>
        <p:spPr>
          <a:xfrm>
            <a:off x="6192041" y="1413028"/>
            <a:ext cx="2951959" cy="1871974"/>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b="1" dirty="0" smtClean="0">
                <a:solidFill>
                  <a:schemeClr val="tx1"/>
                </a:solidFill>
              </a:rPr>
              <a:t>校内必填项一定要全部填写完整。</a:t>
            </a:r>
          </a:p>
          <a:p>
            <a:r>
              <a:rPr lang="zh-CN" altLang="zh-CN" b="1" dirty="0" smtClean="0">
                <a:solidFill>
                  <a:schemeClr val="tx1"/>
                </a:solidFill>
              </a:rPr>
              <a:t>①存放地点的填写格式：校区</a:t>
            </a:r>
            <a:r>
              <a:rPr lang="en-US" altLang="zh-CN" b="1" dirty="0" smtClean="0">
                <a:solidFill>
                  <a:schemeClr val="tx1"/>
                </a:solidFill>
              </a:rPr>
              <a:t>+</a:t>
            </a:r>
            <a:r>
              <a:rPr lang="zh-CN" altLang="zh-CN" b="1" dirty="0" smtClean="0">
                <a:solidFill>
                  <a:schemeClr val="tx1"/>
                </a:solidFill>
              </a:rPr>
              <a:t>楼宇名称</a:t>
            </a:r>
            <a:r>
              <a:rPr lang="en-US" altLang="zh-CN" b="1" dirty="0" smtClean="0">
                <a:solidFill>
                  <a:schemeClr val="tx1"/>
                </a:solidFill>
              </a:rPr>
              <a:t>+</a:t>
            </a:r>
            <a:r>
              <a:rPr lang="zh-CN" altLang="zh-CN" b="1" dirty="0" smtClean="0">
                <a:solidFill>
                  <a:schemeClr val="tx1"/>
                </a:solidFill>
              </a:rPr>
              <a:t>房号</a:t>
            </a:r>
          </a:p>
          <a:p>
            <a:r>
              <a:rPr lang="zh-CN" altLang="zh-CN" b="1" dirty="0" smtClean="0">
                <a:solidFill>
                  <a:schemeClr val="tx1"/>
                </a:solidFill>
              </a:rPr>
              <a:t>②发票号：发票上</a:t>
            </a:r>
            <a:r>
              <a:rPr lang="en-US" altLang="zh-CN" b="1" dirty="0" smtClean="0">
                <a:solidFill>
                  <a:schemeClr val="tx1"/>
                </a:solidFill>
              </a:rPr>
              <a:t>No.</a:t>
            </a:r>
            <a:r>
              <a:rPr lang="zh-CN" altLang="zh-CN" b="1" dirty="0" smtClean="0">
                <a:solidFill>
                  <a:schemeClr val="tx1"/>
                </a:solidFill>
              </a:rPr>
              <a:t>后的数字，若有数张连续的发票，可填写为╳╳╳╳╳╳╳</a:t>
            </a:r>
            <a:r>
              <a:rPr lang="en-US" altLang="zh-CN" b="1" dirty="0" smtClean="0">
                <a:solidFill>
                  <a:schemeClr val="tx1"/>
                </a:solidFill>
              </a:rPr>
              <a:t>-</a:t>
            </a:r>
            <a:r>
              <a:rPr lang="zh-CN" altLang="zh-CN" b="1" dirty="0" smtClean="0">
                <a:solidFill>
                  <a:schemeClr val="tx1"/>
                </a:solidFill>
              </a:rPr>
              <a:t>╳╳╳（后三位）</a:t>
            </a:r>
          </a:p>
          <a:p>
            <a:r>
              <a:rPr lang="zh-CN" altLang="zh-CN" b="1" dirty="0" smtClean="0">
                <a:solidFill>
                  <a:schemeClr val="tx1"/>
                </a:solidFill>
              </a:rPr>
              <a:t>③附属文档：发票和固定资产图片上传（发票上需有保管人签字验收）</a:t>
            </a:r>
            <a:endParaRPr lang="zh-CN" altLang="en-US" b="1" dirty="0"/>
          </a:p>
        </p:txBody>
      </p:sp>
      <p:grpSp>
        <p:nvGrpSpPr>
          <p:cNvPr id="6" name="组合 7"/>
          <p:cNvGrpSpPr>
            <a:grpSpLocks/>
          </p:cNvGrpSpPr>
          <p:nvPr/>
        </p:nvGrpSpPr>
        <p:grpSpPr bwMode="auto">
          <a:xfrm>
            <a:off x="260350" y="550863"/>
            <a:ext cx="3554863" cy="484187"/>
            <a:chOff x="472" y="1581"/>
            <a:chExt cx="5599" cy="763"/>
          </a:xfrm>
        </p:grpSpPr>
        <p:sp>
          <p:nvSpPr>
            <p:cNvPr id="7" name="文本框 5"/>
            <p:cNvSpPr txBox="1">
              <a:spLocks noChangeArrowheads="1"/>
            </p:cNvSpPr>
            <p:nvPr/>
          </p:nvSpPr>
          <p:spPr bwMode="auto">
            <a:xfrm>
              <a:off x="1304" y="1586"/>
              <a:ext cx="4767"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a:solidFill>
                    <a:srgbClr val="4490B9"/>
                  </a:solidFill>
                  <a:latin typeface="方正兰亭黑_GBK"/>
                  <a:ea typeface="方正兰亭黑_GBK"/>
                  <a:cs typeface="方正兰亭黑_GBK"/>
                </a:rPr>
                <a:t>固定资产入</a:t>
              </a:r>
              <a:r>
                <a:rPr lang="zh-CN" altLang="en-US" sz="2000" b="1" dirty="0" smtClean="0">
                  <a:solidFill>
                    <a:srgbClr val="4490B9"/>
                  </a:solidFill>
                  <a:latin typeface="方正兰亭黑_GBK"/>
                  <a:ea typeface="方正兰亭黑_GBK"/>
                  <a:cs typeface="方正兰亭黑_GBK"/>
                </a:rPr>
                <a:t>库</a:t>
              </a:r>
              <a:r>
                <a:rPr lang="en-US" altLang="zh-CN" sz="2000" b="1" dirty="0" smtClean="0">
                  <a:solidFill>
                    <a:srgbClr val="4490B9"/>
                  </a:solidFill>
                  <a:latin typeface="方正兰亭黑_GBK"/>
                  <a:ea typeface="方正兰亭黑_GBK"/>
                  <a:cs typeface="方正兰亭黑_GBK"/>
                </a:rPr>
                <a:t>—</a:t>
              </a:r>
              <a:r>
                <a:rPr lang="zh-CN" altLang="en-US" sz="2000" b="1" dirty="0" smtClean="0">
                  <a:solidFill>
                    <a:srgbClr val="4490B9"/>
                  </a:solidFill>
                  <a:latin typeface="方正兰亭黑_GBK"/>
                  <a:ea typeface="方正兰亭黑_GBK"/>
                  <a:cs typeface="方正兰亭黑_GBK"/>
                </a:rPr>
                <a:t>注意事项</a:t>
              </a:r>
              <a:endParaRPr lang="zh-CN" altLang="en-US" sz="2000" b="1" dirty="0">
                <a:solidFill>
                  <a:srgbClr val="4490B9"/>
                </a:solidFill>
                <a:latin typeface="方正兰亭黑_GBK"/>
                <a:ea typeface="方正兰亭黑_GBK"/>
                <a:cs typeface="方正兰亭黑_GBK"/>
              </a:endParaRPr>
            </a:p>
          </p:txBody>
        </p:sp>
        <p:grpSp>
          <p:nvGrpSpPr>
            <p:cNvPr id="8" name="组合 5"/>
            <p:cNvGrpSpPr>
              <a:grpSpLocks/>
            </p:cNvGrpSpPr>
            <p:nvPr/>
          </p:nvGrpSpPr>
          <p:grpSpPr bwMode="auto">
            <a:xfrm>
              <a:off x="472" y="1581"/>
              <a:ext cx="832" cy="763"/>
              <a:chOff x="1417110" y="1933669"/>
              <a:chExt cx="1827515" cy="1676757"/>
            </a:xfrm>
          </p:grpSpPr>
          <p:sp>
            <p:nvSpPr>
              <p:cNvPr id="9" name="椭圆 8">
                <a:extLst>
                  <a:ext uri="{FF2B5EF4-FFF2-40B4-BE49-F238E27FC236}">
                    <a16:creationId xmlns:a16="http://schemas.microsoft.com/office/drawing/2014/main" xmlns="" id="{C094D8F7-1081-4756-8598-E63566AA0D7B}"/>
                  </a:ext>
                </a:extLst>
              </p:cNvPr>
              <p:cNvSpPr/>
              <p:nvPr/>
            </p:nvSpPr>
            <p:spPr>
              <a:xfrm>
                <a:off x="1494000" y="1933669"/>
                <a:ext cx="167509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3">
                <a:extLst>
                  <a:ext uri="{FF2B5EF4-FFF2-40B4-BE49-F238E27FC236}">
                    <a16:creationId xmlns:a16="http://schemas.microsoft.com/office/drawing/2014/main" xmlns="" id="{364134B8-B9A9-4B28-A436-F79BA2410A83}"/>
                  </a:ext>
                </a:extLst>
              </p:cNvPr>
              <p:cNvSpPr/>
              <p:nvPr/>
            </p:nvSpPr>
            <p:spPr>
              <a:xfrm>
                <a:off x="1686225" y="2120586"/>
                <a:ext cx="1307122"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22787089-9B9B-4F0D-AFEF-B4E670CF6F5D}"/>
                  </a:ext>
                </a:extLst>
              </p:cNvPr>
              <p:cNvSpPr/>
              <p:nvPr/>
            </p:nvSpPr>
            <p:spPr>
              <a:xfrm>
                <a:off x="2773663" y="1944664"/>
                <a:ext cx="38993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2" name="椭圆 11">
                <a:extLst>
                  <a:ext uri="{FF2B5EF4-FFF2-40B4-BE49-F238E27FC236}">
                    <a16:creationId xmlns:a16="http://schemas.microsoft.com/office/drawing/2014/main" xmlns="" id="{D419F0D1-A624-4468-B2FE-E29138807DF2}"/>
                  </a:ext>
                </a:extLst>
              </p:cNvPr>
              <p:cNvSpPr/>
              <p:nvPr/>
            </p:nvSpPr>
            <p:spPr>
              <a:xfrm>
                <a:off x="1417110" y="2263523"/>
                <a:ext cx="285590"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3" name="椭圆 12">
                <a:extLst>
                  <a:ext uri="{FF2B5EF4-FFF2-40B4-BE49-F238E27FC236}">
                    <a16:creationId xmlns:a16="http://schemas.microsoft.com/office/drawing/2014/main" xmlns="" id="{F3B51EA9-9320-4AD2-8870-46B4E8E01306}"/>
                  </a:ext>
                </a:extLst>
              </p:cNvPr>
              <p:cNvSpPr/>
              <p:nvPr/>
            </p:nvSpPr>
            <p:spPr>
              <a:xfrm>
                <a:off x="1686225" y="3308061"/>
                <a:ext cx="21968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 name="椭圆 13">
                <a:extLst>
                  <a:ext uri="{FF2B5EF4-FFF2-40B4-BE49-F238E27FC236}">
                    <a16:creationId xmlns:a16="http://schemas.microsoft.com/office/drawing/2014/main" xmlns="" id="{3D3632C2-05C6-48D2-BD43-77B8C92823E6}"/>
                  </a:ext>
                </a:extLst>
              </p:cNvPr>
              <p:cNvSpPr/>
              <p:nvPr/>
            </p:nvSpPr>
            <p:spPr>
              <a:xfrm>
                <a:off x="3015316" y="2978207"/>
                <a:ext cx="230669"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5" name="购物车"/>
          <p:cNvSpPr>
            <a:spLocks noChangeArrowheads="1"/>
          </p:cNvSpPr>
          <p:nvPr/>
        </p:nvSpPr>
        <p:spPr bwMode="auto">
          <a:xfrm>
            <a:off x="373063" y="688975"/>
            <a:ext cx="309562" cy="207963"/>
          </a:xfrm>
          <a:custGeom>
            <a:avLst/>
            <a:gdLst>
              <a:gd name="T0" fmla="*/ 93817 w 2775"/>
              <a:gd name="T1" fmla="*/ 126699 h 2403"/>
              <a:gd name="T2" fmla="*/ 96383 w 2775"/>
              <a:gd name="T3" fmla="*/ 136046 h 2403"/>
              <a:gd name="T4" fmla="*/ 298184 w 2775"/>
              <a:gd name="T5" fmla="*/ 150585 h 2403"/>
              <a:gd name="T6" fmla="*/ 82550 w 2775"/>
              <a:gd name="T7" fmla="*/ 117352 h 2403"/>
              <a:gd name="T8" fmla="*/ 31681 w 2775"/>
              <a:gd name="T9" fmla="*/ 18434 h 2403"/>
              <a:gd name="T10" fmla="*/ 16845 w 2775"/>
              <a:gd name="T11" fmla="*/ 0 h 2403"/>
              <a:gd name="T12" fmla="*/ 51984 w 2775"/>
              <a:gd name="T13" fmla="*/ 8654 h 2403"/>
              <a:gd name="T14" fmla="*/ 295729 w 2775"/>
              <a:gd name="T15" fmla="*/ 33319 h 2403"/>
              <a:gd name="T16" fmla="*/ 296956 w 2775"/>
              <a:gd name="T17" fmla="*/ 46387 h 2403"/>
              <a:gd name="T18" fmla="*/ 296845 w 2775"/>
              <a:gd name="T19" fmla="*/ 42146 h 2403"/>
              <a:gd name="T20" fmla="*/ 296956 w 2775"/>
              <a:gd name="T21" fmla="*/ 48897 h 2403"/>
              <a:gd name="T22" fmla="*/ 309450 w 2775"/>
              <a:gd name="T23" fmla="*/ 46387 h 2403"/>
              <a:gd name="T24" fmla="*/ 309562 w 2775"/>
              <a:gd name="T25" fmla="*/ 108958 h 2403"/>
              <a:gd name="T26" fmla="*/ 117912 w 2775"/>
              <a:gd name="T27" fmla="*/ 116747 h 2403"/>
              <a:gd name="T28" fmla="*/ 96048 w 2775"/>
              <a:gd name="T29" fmla="*/ 117179 h 2403"/>
              <a:gd name="T30" fmla="*/ 111554 w 2775"/>
              <a:gd name="T31" fmla="*/ 87149 h 2403"/>
              <a:gd name="T32" fmla="*/ 100733 w 2775"/>
              <a:gd name="T33" fmla="*/ 36781 h 2403"/>
              <a:gd name="T34" fmla="*/ 103299 w 2775"/>
              <a:gd name="T35" fmla="*/ 48897 h 2403"/>
              <a:gd name="T36" fmla="*/ 72956 w 2775"/>
              <a:gd name="T37" fmla="*/ 56166 h 2403"/>
              <a:gd name="T38" fmla="*/ 104861 w 2775"/>
              <a:gd name="T39" fmla="*/ 56166 h 2403"/>
              <a:gd name="T40" fmla="*/ 82438 w 2775"/>
              <a:gd name="T41" fmla="*/ 79360 h 2403"/>
              <a:gd name="T42" fmla="*/ 149259 w 2775"/>
              <a:gd name="T43" fmla="*/ 38079 h 2403"/>
              <a:gd name="T44" fmla="*/ 150040 w 2775"/>
              <a:gd name="T45" fmla="*/ 48897 h 2403"/>
              <a:gd name="T46" fmla="*/ 114566 w 2775"/>
              <a:gd name="T47" fmla="*/ 56166 h 2403"/>
              <a:gd name="T48" fmla="*/ 150486 w 2775"/>
              <a:gd name="T49" fmla="*/ 56166 h 2403"/>
              <a:gd name="T50" fmla="*/ 119586 w 2775"/>
              <a:gd name="T51" fmla="*/ 79360 h 2403"/>
              <a:gd name="T52" fmla="*/ 152717 w 2775"/>
              <a:gd name="T53" fmla="*/ 87149 h 2403"/>
              <a:gd name="T54" fmla="*/ 153163 w 2775"/>
              <a:gd name="T55" fmla="*/ 94678 h 2403"/>
              <a:gd name="T56" fmla="*/ 124494 w 2775"/>
              <a:gd name="T57" fmla="*/ 102034 h 2403"/>
              <a:gd name="T58" fmla="*/ 153721 w 2775"/>
              <a:gd name="T59" fmla="*/ 102034 h 2403"/>
              <a:gd name="T60" fmla="*/ 159745 w 2775"/>
              <a:gd name="T61" fmla="*/ 48897 h 2403"/>
              <a:gd name="T62" fmla="*/ 200016 w 2775"/>
              <a:gd name="T63" fmla="*/ 56166 h 2403"/>
              <a:gd name="T64" fmla="*/ 200574 w 2775"/>
              <a:gd name="T65" fmla="*/ 64128 h 2403"/>
              <a:gd name="T66" fmla="*/ 161307 w 2775"/>
              <a:gd name="T67" fmla="*/ 71398 h 2403"/>
              <a:gd name="T68" fmla="*/ 200909 w 2775"/>
              <a:gd name="T69" fmla="*/ 71398 h 2403"/>
              <a:gd name="T70" fmla="*/ 162869 w 2775"/>
              <a:gd name="T71" fmla="*/ 94678 h 2403"/>
              <a:gd name="T72" fmla="*/ 202693 w 2775"/>
              <a:gd name="T73" fmla="*/ 102034 h 2403"/>
              <a:gd name="T74" fmla="*/ 203474 w 2775"/>
              <a:gd name="T75" fmla="*/ 115102 h 2403"/>
              <a:gd name="T76" fmla="*/ 208829 w 2775"/>
              <a:gd name="T77" fmla="*/ 39723 h 2403"/>
              <a:gd name="T78" fmla="*/ 252558 w 2775"/>
              <a:gd name="T79" fmla="*/ 40935 h 2403"/>
              <a:gd name="T80" fmla="*/ 210167 w 2775"/>
              <a:gd name="T81" fmla="*/ 64128 h 2403"/>
              <a:gd name="T82" fmla="*/ 252558 w 2775"/>
              <a:gd name="T83" fmla="*/ 71398 h 2403"/>
              <a:gd name="T84" fmla="*/ 252558 w 2775"/>
              <a:gd name="T85" fmla="*/ 79360 h 2403"/>
              <a:gd name="T86" fmla="*/ 211618 w 2775"/>
              <a:gd name="T87" fmla="*/ 87149 h 2403"/>
              <a:gd name="T88" fmla="*/ 252558 w 2775"/>
              <a:gd name="T89" fmla="*/ 87149 h 2403"/>
              <a:gd name="T90" fmla="*/ 213179 w 2775"/>
              <a:gd name="T91" fmla="*/ 114929 h 2403"/>
              <a:gd name="T92" fmla="*/ 296956 w 2775"/>
              <a:gd name="T93" fmla="*/ 56166 h 2403"/>
              <a:gd name="T94" fmla="*/ 296956 w 2775"/>
              <a:gd name="T95" fmla="*/ 64128 h 2403"/>
              <a:gd name="T96" fmla="*/ 262263 w 2775"/>
              <a:gd name="T97" fmla="*/ 71398 h 2403"/>
              <a:gd name="T98" fmla="*/ 296956 w 2775"/>
              <a:gd name="T99" fmla="*/ 71398 h 2403"/>
              <a:gd name="T100" fmla="*/ 262263 w 2775"/>
              <a:gd name="T101" fmla="*/ 94678 h 2403"/>
              <a:gd name="T102" fmla="*/ 296956 w 2775"/>
              <a:gd name="T103" fmla="*/ 102034 h 2403"/>
              <a:gd name="T104" fmla="*/ 296845 w 2775"/>
              <a:gd name="T105" fmla="*/ 113285 h 2403"/>
              <a:gd name="T106" fmla="*/ 296956 w 2775"/>
              <a:gd name="T107" fmla="*/ 102034 h 2403"/>
              <a:gd name="T108" fmla="*/ 132638 w 2775"/>
              <a:gd name="T109" fmla="*/ 207963 h 2403"/>
              <a:gd name="T110" fmla="*/ 132638 w 2775"/>
              <a:gd name="T111" fmla="*/ 194549 h 2403"/>
              <a:gd name="T112" fmla="*/ 118136 w 2775"/>
              <a:gd name="T113" fmla="*/ 183298 h 2403"/>
              <a:gd name="T114" fmla="*/ 296510 w 2775"/>
              <a:gd name="T115" fmla="*/ 183298 h 2403"/>
              <a:gd name="T116" fmla="*/ 264717 w 2775"/>
              <a:gd name="T117" fmla="*/ 158633 h 2403"/>
              <a:gd name="T118" fmla="*/ 264717 w 2775"/>
              <a:gd name="T119" fmla="*/ 172048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rgbClr val="F3F3F3"/>
          </a:solidFill>
          <a:ln w="9525">
            <a:noFill/>
            <a:round/>
            <a:headEnd/>
            <a:tailEnd/>
          </a:ln>
        </p:spPr>
        <p:txBody>
          <a:bodyPr/>
          <a:lstStyle/>
          <a:p>
            <a:endParaRPr lang="zh-CN" altLang="en-US"/>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文本框 5"/>
          <p:cNvSpPr txBox="1">
            <a:spLocks noChangeArrowheads="1"/>
          </p:cNvSpPr>
          <p:nvPr/>
        </p:nvSpPr>
        <p:spPr bwMode="auto">
          <a:xfrm>
            <a:off x="968375" y="3225800"/>
            <a:ext cx="998538" cy="57943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3200" b="1">
                <a:solidFill>
                  <a:srgbClr val="4490B9"/>
                </a:solidFill>
                <a:latin typeface="方正兰亭黑_GBK"/>
                <a:ea typeface="方正兰亭黑_GBK"/>
                <a:cs typeface="方正兰亭黑_GBK"/>
              </a:rPr>
              <a:t>目录</a:t>
            </a:r>
          </a:p>
        </p:txBody>
      </p:sp>
      <p:grpSp>
        <p:nvGrpSpPr>
          <p:cNvPr id="7" name="组合 6"/>
          <p:cNvGrpSpPr>
            <a:grpSpLocks/>
          </p:cNvGrpSpPr>
          <p:nvPr/>
        </p:nvGrpSpPr>
        <p:grpSpPr bwMode="auto">
          <a:xfrm>
            <a:off x="4297363" y="1744642"/>
            <a:ext cx="2495550" cy="460375"/>
            <a:chOff x="6819" y="5743"/>
            <a:chExt cx="3926" cy="724"/>
          </a:xfrm>
        </p:grpSpPr>
        <p:sp>
          <p:nvSpPr>
            <p:cNvPr id="34838" name="矩形 8"/>
            <p:cNvSpPr>
              <a:spLocks noChangeArrowheads="1"/>
            </p:cNvSpPr>
            <p:nvPr/>
          </p:nvSpPr>
          <p:spPr bwMode="auto">
            <a:xfrm>
              <a:off x="7322" y="5743"/>
              <a:ext cx="3423" cy="724"/>
            </a:xfrm>
            <a:prstGeom prst="rect">
              <a:avLst/>
            </a:prstGeom>
            <a:noFill/>
            <a:ln w="9525">
              <a:noFill/>
              <a:miter lim="800000"/>
              <a:headEnd/>
              <a:tailEnd/>
            </a:ln>
          </p:spPr>
          <p:txBody>
            <a:bodyPr>
              <a:spAutoFit/>
            </a:bodyPr>
            <a:lstStyle/>
            <a:p>
              <a:pPr eaLnBrk="1" hangingPunct="1">
                <a:buFont typeface="Arial" pitchFamily="34" charset="0"/>
                <a:buNone/>
              </a:pPr>
              <a:r>
                <a:rPr lang="en-US" altLang="zh-CN" sz="2400" dirty="0">
                  <a:latin typeface="微软雅黑" pitchFamily="34" charset="-122"/>
                  <a:ea typeface="微软雅黑" pitchFamily="34" charset="-122"/>
                </a:rPr>
                <a:t>01.</a:t>
              </a:r>
              <a:r>
                <a:rPr lang="zh-CN" altLang="en-US" sz="2400" dirty="0">
                  <a:latin typeface="微软雅黑" pitchFamily="34" charset="-122"/>
                  <a:ea typeface="微软雅黑" pitchFamily="34" charset="-122"/>
                </a:rPr>
                <a:t>总体</a:t>
              </a:r>
              <a:r>
                <a:rPr lang="zh-CN" altLang="en-US" sz="2400" dirty="0" smtClean="0">
                  <a:latin typeface="微软雅黑" pitchFamily="34" charset="-122"/>
                  <a:ea typeface="微软雅黑" pitchFamily="34" charset="-122"/>
                </a:rPr>
                <a:t>介绍</a:t>
              </a:r>
              <a:endParaRPr lang="zh-CN" altLang="en-US" sz="2400" dirty="0">
                <a:latin typeface="微软雅黑" pitchFamily="34" charset="-122"/>
                <a:ea typeface="微软雅黑" pitchFamily="34" charset="-122"/>
              </a:endParaRPr>
            </a:p>
          </p:txBody>
        </p:sp>
        <p:sp>
          <p:nvSpPr>
            <p:cNvPr id="3" name="椭圆 2">
              <a:extLst>
                <a:ext uri="{FF2B5EF4-FFF2-40B4-BE49-F238E27FC236}">
                  <a16:creationId xmlns:a16="http://schemas.microsoft.com/office/drawing/2014/main" xmlns="" id="{BDE6F67A-894B-49A4-BF6B-EB6CC3D87099}"/>
                </a:ext>
              </a:extLst>
            </p:cNvPr>
            <p:cNvSpPr/>
            <p:nvPr/>
          </p:nvSpPr>
          <p:spPr>
            <a:xfrm>
              <a:off x="6819" y="5873"/>
              <a:ext cx="502" cy="464"/>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nvGrpSpPr>
          <p:cNvPr id="8" name="组合 7"/>
          <p:cNvGrpSpPr>
            <a:grpSpLocks/>
          </p:cNvGrpSpPr>
          <p:nvPr/>
        </p:nvGrpSpPr>
        <p:grpSpPr bwMode="auto">
          <a:xfrm>
            <a:off x="4297363" y="2536631"/>
            <a:ext cx="2346325" cy="460375"/>
            <a:chOff x="6819" y="7440"/>
            <a:chExt cx="3693" cy="725"/>
          </a:xfrm>
        </p:grpSpPr>
        <p:sp>
          <p:nvSpPr>
            <p:cNvPr id="2" name="矩形 11"/>
            <p:cNvSpPr>
              <a:spLocks noChangeArrowheads="1"/>
            </p:cNvSpPr>
            <p:nvPr/>
          </p:nvSpPr>
          <p:spPr bwMode="auto">
            <a:xfrm>
              <a:off x="7323" y="7440"/>
              <a:ext cx="3189" cy="725"/>
            </a:xfrm>
            <a:prstGeom prst="rect">
              <a:avLst/>
            </a:prstGeom>
            <a:noFill/>
            <a:ln w="9525">
              <a:noFill/>
              <a:miter lim="800000"/>
              <a:headEnd/>
              <a:tailEnd/>
            </a:ln>
          </p:spPr>
          <p:txBody>
            <a:bodyPr>
              <a:spAutoFit/>
            </a:bodyPr>
            <a:lstStyle/>
            <a:p>
              <a:pPr eaLnBrk="1" hangingPunct="1">
                <a:buFont typeface="Arial" pitchFamily="34" charset="0"/>
                <a:buNone/>
              </a:pPr>
              <a:r>
                <a:rPr lang="en-US" altLang="zh-CN" sz="2400" dirty="0">
                  <a:latin typeface="微软雅黑" pitchFamily="34" charset="-122"/>
                  <a:ea typeface="微软雅黑" pitchFamily="34" charset="-122"/>
                </a:rPr>
                <a:t>02.</a:t>
              </a:r>
              <a:r>
                <a:rPr lang="zh-CN" altLang="en-US" sz="2400" dirty="0">
                  <a:latin typeface="微软雅黑" pitchFamily="34" charset="-122"/>
                  <a:ea typeface="微软雅黑" pitchFamily="34" charset="-122"/>
                </a:rPr>
                <a:t>期初</a:t>
              </a:r>
              <a:r>
                <a:rPr lang="zh-CN" altLang="en-US" sz="2400" dirty="0" smtClean="0">
                  <a:latin typeface="微软雅黑" pitchFamily="34" charset="-122"/>
                  <a:ea typeface="微软雅黑" pitchFamily="34" charset="-122"/>
                </a:rPr>
                <a:t>建账</a:t>
              </a:r>
              <a:endParaRPr lang="zh-CN" altLang="en-US" sz="2400" dirty="0">
                <a:latin typeface="微软雅黑" pitchFamily="34" charset="-122"/>
                <a:ea typeface="微软雅黑" pitchFamily="34" charset="-122"/>
              </a:endParaRPr>
            </a:p>
          </p:txBody>
        </p:sp>
        <p:sp>
          <p:nvSpPr>
            <p:cNvPr id="5" name="椭圆 4">
              <a:extLst>
                <a:ext uri="{FF2B5EF4-FFF2-40B4-BE49-F238E27FC236}">
                  <a16:creationId xmlns:a16="http://schemas.microsoft.com/office/drawing/2014/main" xmlns="" id="{B5AD5686-2D54-4972-B791-F43D9CC93D58}"/>
                </a:ext>
              </a:extLst>
            </p:cNvPr>
            <p:cNvSpPr/>
            <p:nvPr/>
          </p:nvSpPr>
          <p:spPr>
            <a:xfrm>
              <a:off x="6819" y="7567"/>
              <a:ext cx="502" cy="47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nvGrpSpPr>
          <p:cNvPr id="9" name="组合 8"/>
          <p:cNvGrpSpPr>
            <a:grpSpLocks/>
          </p:cNvGrpSpPr>
          <p:nvPr/>
        </p:nvGrpSpPr>
        <p:grpSpPr bwMode="auto">
          <a:xfrm>
            <a:off x="4297363" y="3328620"/>
            <a:ext cx="2346325" cy="460375"/>
            <a:chOff x="6819" y="7440"/>
            <a:chExt cx="3693" cy="725"/>
          </a:xfrm>
        </p:grpSpPr>
        <p:sp>
          <p:nvSpPr>
            <p:cNvPr id="34834" name="矩形 11"/>
            <p:cNvSpPr>
              <a:spLocks noChangeArrowheads="1"/>
            </p:cNvSpPr>
            <p:nvPr/>
          </p:nvSpPr>
          <p:spPr bwMode="auto">
            <a:xfrm>
              <a:off x="7323" y="7440"/>
              <a:ext cx="3189" cy="725"/>
            </a:xfrm>
            <a:prstGeom prst="rect">
              <a:avLst/>
            </a:prstGeom>
            <a:noFill/>
            <a:ln w="9525">
              <a:noFill/>
              <a:miter lim="800000"/>
              <a:headEnd/>
              <a:tailEnd/>
            </a:ln>
          </p:spPr>
          <p:txBody>
            <a:bodyPr>
              <a:spAutoFit/>
            </a:bodyPr>
            <a:lstStyle/>
            <a:p>
              <a:pPr eaLnBrk="1" hangingPunct="1">
                <a:buFont typeface="Arial" pitchFamily="34" charset="0"/>
                <a:buNone/>
              </a:pPr>
              <a:r>
                <a:rPr lang="en-US" altLang="zh-CN" sz="2400" dirty="0">
                  <a:latin typeface="微软雅黑" pitchFamily="34" charset="-122"/>
                  <a:ea typeface="微软雅黑" pitchFamily="34" charset="-122"/>
                </a:rPr>
                <a:t>03.</a:t>
              </a:r>
              <a:r>
                <a:rPr lang="zh-CN" altLang="en-US" sz="2400" dirty="0">
                  <a:latin typeface="微软雅黑" pitchFamily="34" charset="-122"/>
                  <a:ea typeface="微软雅黑" pitchFamily="34" charset="-122"/>
                </a:rPr>
                <a:t>业</a:t>
              </a:r>
              <a:r>
                <a:rPr lang="zh-CN" altLang="en-US" sz="2400" dirty="0" smtClean="0">
                  <a:latin typeface="微软雅黑" pitchFamily="34" charset="-122"/>
                  <a:ea typeface="微软雅黑" pitchFamily="34" charset="-122"/>
                </a:rPr>
                <a:t>务介</a:t>
              </a:r>
              <a:r>
                <a:rPr lang="zh-CN" altLang="en-US" sz="2400" dirty="0">
                  <a:latin typeface="微软雅黑" pitchFamily="34" charset="-122"/>
                  <a:ea typeface="微软雅黑" pitchFamily="34" charset="-122"/>
                </a:rPr>
                <a:t>绍</a:t>
              </a:r>
            </a:p>
          </p:txBody>
        </p:sp>
        <p:sp>
          <p:nvSpPr>
            <p:cNvPr id="11" name="椭圆 10">
              <a:extLst>
                <a:ext uri="{FF2B5EF4-FFF2-40B4-BE49-F238E27FC236}">
                  <a16:creationId xmlns:a16="http://schemas.microsoft.com/office/drawing/2014/main" xmlns="" id="{BE05BE6D-426C-4B4D-BCE6-76576CA0A1DC}"/>
                </a:ext>
              </a:extLst>
            </p:cNvPr>
            <p:cNvSpPr/>
            <p:nvPr/>
          </p:nvSpPr>
          <p:spPr>
            <a:xfrm>
              <a:off x="6819" y="7568"/>
              <a:ext cx="502" cy="47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nvGrpSpPr>
          <p:cNvPr id="34836" name="组合 26"/>
          <p:cNvGrpSpPr>
            <a:grpSpLocks/>
          </p:cNvGrpSpPr>
          <p:nvPr/>
        </p:nvGrpSpPr>
        <p:grpSpPr bwMode="auto">
          <a:xfrm>
            <a:off x="4297363" y="4192608"/>
            <a:ext cx="4002087" cy="460375"/>
            <a:chOff x="7110" y="5013"/>
            <a:chExt cx="6302" cy="725"/>
          </a:xfrm>
        </p:grpSpPr>
        <p:sp>
          <p:nvSpPr>
            <p:cNvPr id="34826" name="矩形 11"/>
            <p:cNvSpPr>
              <a:spLocks noChangeArrowheads="1"/>
            </p:cNvSpPr>
            <p:nvPr/>
          </p:nvSpPr>
          <p:spPr bwMode="auto">
            <a:xfrm>
              <a:off x="7614" y="5013"/>
              <a:ext cx="5798" cy="725"/>
            </a:xfrm>
            <a:prstGeom prst="rect">
              <a:avLst/>
            </a:prstGeom>
            <a:noFill/>
            <a:ln w="9525">
              <a:noFill/>
              <a:miter lim="800000"/>
              <a:headEnd/>
              <a:tailEnd/>
            </a:ln>
          </p:spPr>
          <p:txBody>
            <a:bodyPr>
              <a:spAutoFit/>
            </a:bodyPr>
            <a:lstStyle/>
            <a:p>
              <a:pPr eaLnBrk="1" hangingPunct="1">
                <a:buFont typeface="Arial" pitchFamily="34" charset="0"/>
                <a:buNone/>
              </a:pPr>
              <a:r>
                <a:rPr lang="en-US" altLang="zh-CN" sz="2400" dirty="0">
                  <a:latin typeface="微软雅黑" pitchFamily="34" charset="-122"/>
                  <a:ea typeface="微软雅黑" pitchFamily="34" charset="-122"/>
                </a:rPr>
                <a:t>04.</a:t>
              </a:r>
              <a:r>
                <a:rPr lang="zh-CN" altLang="en-US" sz="2400" dirty="0">
                  <a:latin typeface="微软雅黑" pitchFamily="34" charset="-122"/>
                  <a:ea typeface="微软雅黑" pitchFamily="34" charset="-122"/>
                </a:rPr>
                <a:t>与预算、与财务相结合</a:t>
              </a:r>
            </a:p>
          </p:txBody>
        </p:sp>
        <p:sp>
          <p:nvSpPr>
            <p:cNvPr id="23" name="椭圆 22">
              <a:extLst>
                <a:ext uri="{FF2B5EF4-FFF2-40B4-BE49-F238E27FC236}">
                  <a16:creationId xmlns:a16="http://schemas.microsoft.com/office/drawing/2014/main" xmlns="" id="{B7134724-5FEB-4385-A970-4C016486EC36}"/>
                </a:ext>
              </a:extLst>
            </p:cNvPr>
            <p:cNvSpPr/>
            <p:nvPr/>
          </p:nvSpPr>
          <p:spPr>
            <a:xfrm>
              <a:off x="7110" y="5141"/>
              <a:ext cx="502" cy="47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wipe(left)">
                                      <p:cBhvr>
                                        <p:cTn id="7" dur="500"/>
                                        <p:tgtEl>
                                          <p:spTgt spid="2048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nodeType="afterGroup">
                            <p:stCondLst>
                              <p:cond delay="2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nodeType="afterGroup">
                            <p:stCondLst>
                              <p:cond delay="3500"/>
                            </p:stCondLst>
                            <p:childTnLst>
                              <p:par>
                                <p:cTn id="21" presetID="22" presetClass="entr" presetSubtype="8" fill="hold" nodeType="afterEffect">
                                  <p:stCondLst>
                                    <p:cond delay="0"/>
                                  </p:stCondLst>
                                  <p:childTnLst>
                                    <p:set>
                                      <p:cBhvr>
                                        <p:cTn id="22" dur="1" fill="hold">
                                          <p:stCondLst>
                                            <p:cond delay="0"/>
                                          </p:stCondLst>
                                        </p:cTn>
                                        <p:tgtEl>
                                          <p:spTgt spid="34836"/>
                                        </p:tgtEl>
                                        <p:attrNameLst>
                                          <p:attrName>style.visibility</p:attrName>
                                        </p:attrNameLst>
                                      </p:cBhvr>
                                      <p:to>
                                        <p:strVal val="visible"/>
                                      </p:to>
                                    </p:set>
                                    <p:animEffect transition="in" filter="wipe(left)">
                                      <p:cBhvr>
                                        <p:cTn id="23" dur="2000"/>
                                        <p:tgtEl>
                                          <p:spTgt spid="34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47B70954-E9EB-4417-B52F-2EC0F8C69D6A}"/>
              </a:ext>
            </a:extLst>
          </p:cNvPr>
          <p:cNvSpPr/>
          <p:nvPr/>
        </p:nvSpPr>
        <p:spPr>
          <a:xfrm>
            <a:off x="201613" y="2360613"/>
            <a:ext cx="8742362" cy="3421062"/>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89499" tIns="44749" rIns="89499" bIns="44749" anchor="b"/>
          <a:lstStyle/>
          <a:p>
            <a:pPr defTabSz="914400" eaLnBrk="1" fontAlgn="auto" hangingPunct="1">
              <a:spcBef>
                <a:spcPts val="0"/>
              </a:spcBef>
              <a:spcAft>
                <a:spcPts val="0"/>
              </a:spcAft>
              <a:defRPr/>
            </a:pPr>
            <a:endParaRPr lang="en-US" sz="810" kern="0" dirty="0">
              <a:gradFill>
                <a:gsLst>
                  <a:gs pos="0">
                    <a:srgbClr val="FFFFFF"/>
                  </a:gs>
                  <a:gs pos="100000">
                    <a:srgbClr val="FFFFFF"/>
                  </a:gs>
                </a:gsLst>
                <a:lin ang="5400000" scaled="0"/>
              </a:gradFill>
              <a:latin typeface="Segoe UI" panose="020B0502040204020203"/>
            </a:endParaRPr>
          </a:p>
        </p:txBody>
      </p:sp>
      <p:grpSp>
        <p:nvGrpSpPr>
          <p:cNvPr id="63491" name="组合 140"/>
          <p:cNvGrpSpPr>
            <a:grpSpLocks/>
          </p:cNvGrpSpPr>
          <p:nvPr/>
        </p:nvGrpSpPr>
        <p:grpSpPr bwMode="auto">
          <a:xfrm>
            <a:off x="303213" y="2444750"/>
            <a:ext cx="1974850" cy="1533525"/>
            <a:chOff x="5898" y="3913"/>
            <a:chExt cx="2605" cy="2414"/>
          </a:xfrm>
        </p:grpSpPr>
        <p:grpSp>
          <p:nvGrpSpPr>
            <p:cNvPr id="63544" name="Group 60"/>
            <p:cNvGrpSpPr>
              <a:grpSpLocks/>
            </p:cNvGrpSpPr>
            <p:nvPr/>
          </p:nvGrpSpPr>
          <p:grpSpPr bwMode="auto">
            <a:xfrm>
              <a:off x="5899" y="3913"/>
              <a:ext cx="2604" cy="741"/>
              <a:chOff x="803520" y="1881281"/>
              <a:chExt cx="2249326" cy="640080"/>
            </a:xfrm>
          </p:grpSpPr>
          <p:sp>
            <p:nvSpPr>
              <p:cNvPr id="145" name="Rectangle 62">
                <a:extLst>
                  <a:ext uri="{FF2B5EF4-FFF2-40B4-BE49-F238E27FC236}">
                    <a16:creationId xmlns:a16="http://schemas.microsoft.com/office/drawing/2014/main" xmlns="" id="{56CA7372-054C-4529-93ED-62552A2C2D12}"/>
                  </a:ext>
                </a:extLst>
              </p:cNvPr>
              <p:cNvSpPr/>
              <p:nvPr/>
            </p:nvSpPr>
            <p:spPr>
              <a:xfrm>
                <a:off x="802656" y="1881281"/>
                <a:ext cx="2230292" cy="64111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146" name="TextBox 63">
                <a:extLst>
                  <a:ext uri="{FF2B5EF4-FFF2-40B4-BE49-F238E27FC236}">
                    <a16:creationId xmlns:a16="http://schemas.microsoft.com/office/drawing/2014/main" xmlns="" id="{28D4D282-4DB6-41D1-8546-ECC93184E796}"/>
                  </a:ext>
                </a:extLst>
              </p:cNvPr>
              <p:cNvSpPr txBox="1"/>
              <p:nvPr/>
            </p:nvSpPr>
            <p:spPr>
              <a:xfrm>
                <a:off x="1120305" y="1887848"/>
                <a:ext cx="1932541"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如何登记资产</a:t>
                </a:r>
              </a:p>
            </p:txBody>
          </p:sp>
        </p:grpSp>
        <p:grpSp>
          <p:nvGrpSpPr>
            <p:cNvPr id="147" name="Group 74">
              <a:extLst>
                <a:ext uri="{FF2B5EF4-FFF2-40B4-BE49-F238E27FC236}">
                  <a16:creationId xmlns:a16="http://schemas.microsoft.com/office/drawing/2014/main" xmlns="" id="{AB2C1961-9503-4A3B-B4BA-4A0F24FF1D29}"/>
                </a:ext>
              </a:extLst>
            </p:cNvPr>
            <p:cNvGrpSpPr/>
            <p:nvPr/>
          </p:nvGrpSpPr>
          <p:grpSpPr>
            <a:xfrm>
              <a:off x="5899" y="5586"/>
              <a:ext cx="2565" cy="741"/>
              <a:chOff x="9702712" y="5021262"/>
              <a:chExt cx="2459932" cy="533400"/>
            </a:xfrm>
            <a:solidFill>
              <a:schemeClr val="bg1">
                <a:lumMod val="50000"/>
              </a:schemeClr>
            </a:solidFill>
          </p:grpSpPr>
          <p:sp>
            <p:nvSpPr>
              <p:cNvPr id="148" name="Flowchart: Process 8">
                <a:extLst>
                  <a:ext uri="{FF2B5EF4-FFF2-40B4-BE49-F238E27FC236}">
                    <a16:creationId xmlns:a16="http://schemas.microsoft.com/office/drawing/2014/main" xmlns="" id="{D2A2D07E-83A5-4320-A9C2-230A05DFB16A}"/>
                  </a:ext>
                </a:extLst>
              </p:cNvPr>
              <p:cNvSpPr/>
              <p:nvPr/>
            </p:nvSpPr>
            <p:spPr bwMode="auto">
              <a:xfrm>
                <a:off x="9702712" y="5021262"/>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149" name="Rectangle 76">
                <a:extLst>
                  <a:ext uri="{FF2B5EF4-FFF2-40B4-BE49-F238E27FC236}">
                    <a16:creationId xmlns:a16="http://schemas.microsoft.com/office/drawing/2014/main" xmlns="" id="{0923061D-0BB7-4AF1-A0B3-064B7D434154}"/>
                  </a:ext>
                </a:extLst>
              </p:cNvPr>
              <p:cNvSpPr/>
              <p:nvPr/>
            </p:nvSpPr>
            <p:spPr>
              <a:xfrm>
                <a:off x="10305847" y="5125639"/>
                <a:ext cx="1460053" cy="323927"/>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采购入库</a:t>
                </a:r>
              </a:p>
            </p:txBody>
          </p:sp>
        </p:grpSp>
        <p:grpSp>
          <p:nvGrpSpPr>
            <p:cNvPr id="153" name="Group 84">
              <a:extLst>
                <a:ext uri="{FF2B5EF4-FFF2-40B4-BE49-F238E27FC236}">
                  <a16:creationId xmlns:a16="http://schemas.microsoft.com/office/drawing/2014/main" xmlns="" id="{5EBEF835-9C9C-4585-B434-EC078A3890D8}"/>
                </a:ext>
              </a:extLst>
            </p:cNvPr>
            <p:cNvGrpSpPr/>
            <p:nvPr/>
          </p:nvGrpSpPr>
          <p:grpSpPr>
            <a:xfrm>
              <a:off x="5906" y="4743"/>
              <a:ext cx="2566" cy="741"/>
              <a:chOff x="9701907" y="3192460"/>
              <a:chExt cx="2459932" cy="533400"/>
            </a:xfrm>
            <a:solidFill>
              <a:schemeClr val="bg1">
                <a:lumMod val="50000"/>
              </a:schemeClr>
            </a:solidFill>
          </p:grpSpPr>
          <p:sp>
            <p:nvSpPr>
              <p:cNvPr id="154" name="Flowchart: Process 8">
                <a:extLst>
                  <a:ext uri="{FF2B5EF4-FFF2-40B4-BE49-F238E27FC236}">
                    <a16:creationId xmlns:a16="http://schemas.microsoft.com/office/drawing/2014/main" xmlns="" id="{9C42DE4E-9BC7-4E4B-9440-5B4E7B6A6160}"/>
                  </a:ext>
                </a:extLst>
              </p:cNvPr>
              <p:cNvSpPr/>
              <p:nvPr/>
            </p:nvSpPr>
            <p:spPr bwMode="auto">
              <a:xfrm>
                <a:off x="9701907" y="3192460"/>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155" name="Rectangle 86">
                <a:extLst>
                  <a:ext uri="{FF2B5EF4-FFF2-40B4-BE49-F238E27FC236}">
                    <a16:creationId xmlns:a16="http://schemas.microsoft.com/office/drawing/2014/main" xmlns="" id="{7B73E36D-0843-44AB-A7D5-3BDD81D06BC7}"/>
                  </a:ext>
                </a:extLst>
              </p:cNvPr>
              <p:cNvSpPr/>
              <p:nvPr/>
            </p:nvSpPr>
            <p:spPr>
              <a:xfrm>
                <a:off x="10287146" y="3268763"/>
                <a:ext cx="1483568" cy="388713"/>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直接入库</a:t>
                </a:r>
              </a:p>
            </p:txBody>
          </p:sp>
        </p:grpSp>
      </p:grpSp>
      <p:grpSp>
        <p:nvGrpSpPr>
          <p:cNvPr id="63492" name="组合 64"/>
          <p:cNvGrpSpPr>
            <a:grpSpLocks/>
          </p:cNvGrpSpPr>
          <p:nvPr/>
        </p:nvGrpSpPr>
        <p:grpSpPr bwMode="auto">
          <a:xfrm>
            <a:off x="2457450" y="2444750"/>
            <a:ext cx="1958975" cy="3128963"/>
            <a:chOff x="5897" y="3913"/>
            <a:chExt cx="2584" cy="4928"/>
          </a:xfrm>
        </p:grpSpPr>
        <p:grpSp>
          <p:nvGrpSpPr>
            <p:cNvPr id="63536" name="Group 60"/>
            <p:cNvGrpSpPr>
              <a:grpSpLocks/>
            </p:cNvGrpSpPr>
            <p:nvPr/>
          </p:nvGrpSpPr>
          <p:grpSpPr bwMode="auto">
            <a:xfrm>
              <a:off x="5899" y="3913"/>
              <a:ext cx="2582" cy="741"/>
              <a:chOff x="803520" y="1881281"/>
              <a:chExt cx="2230024" cy="640080"/>
            </a:xfrm>
          </p:grpSpPr>
          <p:sp>
            <p:nvSpPr>
              <p:cNvPr id="70" name="Rectangle 62">
                <a:extLst>
                  <a:ext uri="{FF2B5EF4-FFF2-40B4-BE49-F238E27FC236}">
                    <a16:creationId xmlns:a16="http://schemas.microsoft.com/office/drawing/2014/main" xmlns="" id="{3F2175C1-C7DE-4FDA-9372-21B4303D5E89}"/>
                  </a:ext>
                </a:extLst>
              </p:cNvPr>
              <p:cNvSpPr/>
              <p:nvPr/>
            </p:nvSpPr>
            <p:spPr>
              <a:xfrm>
                <a:off x="803602" y="1881281"/>
                <a:ext cx="2229942" cy="63928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72" name="TextBox 63">
                <a:extLst>
                  <a:ext uri="{FF2B5EF4-FFF2-40B4-BE49-F238E27FC236}">
                    <a16:creationId xmlns:a16="http://schemas.microsoft.com/office/drawing/2014/main" xmlns="" id="{B3E9D0D8-D9B5-49E2-B59C-3935522FFEBA}"/>
                  </a:ext>
                </a:extLst>
              </p:cNvPr>
              <p:cNvSpPr txBox="1"/>
              <p:nvPr/>
            </p:nvSpPr>
            <p:spPr>
              <a:xfrm>
                <a:off x="1121029" y="1887848"/>
                <a:ext cx="1904334"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如何管理资产</a:t>
                </a:r>
              </a:p>
            </p:txBody>
          </p:sp>
        </p:grpSp>
        <p:sp>
          <p:nvSpPr>
            <p:cNvPr id="79" name="Flowchart: Process 8">
              <a:extLst>
                <a:ext uri="{FF2B5EF4-FFF2-40B4-BE49-F238E27FC236}">
                  <a16:creationId xmlns:a16="http://schemas.microsoft.com/office/drawing/2014/main" xmlns="" id="{D1AC51E0-909B-420B-9BB5-6BD9022EA4CE}"/>
                </a:ext>
              </a:extLst>
            </p:cNvPr>
            <p:cNvSpPr/>
            <p:nvPr/>
          </p:nvSpPr>
          <p:spPr bwMode="auto">
            <a:xfrm>
              <a:off x="5899" y="5586"/>
              <a:ext cx="2565" cy="74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6" name="Flowchart: Process 8">
              <a:extLst>
                <a:ext uri="{FF2B5EF4-FFF2-40B4-BE49-F238E27FC236}">
                  <a16:creationId xmlns:a16="http://schemas.microsoft.com/office/drawing/2014/main" xmlns="" id="{6C87408B-0C40-4CA4-86B8-EBDD8987D6CA}"/>
                </a:ext>
              </a:extLst>
            </p:cNvPr>
            <p:cNvSpPr/>
            <p:nvPr/>
          </p:nvSpPr>
          <p:spPr bwMode="auto">
            <a:xfrm>
              <a:off x="5899" y="6448"/>
              <a:ext cx="2565" cy="7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4" name="Flowchart: Process 8">
              <a:extLst>
                <a:ext uri="{FF2B5EF4-FFF2-40B4-BE49-F238E27FC236}">
                  <a16:creationId xmlns:a16="http://schemas.microsoft.com/office/drawing/2014/main" xmlns="" id="{A57AA470-EE9D-41D5-A547-282DEC9882C6}"/>
                </a:ext>
              </a:extLst>
            </p:cNvPr>
            <p:cNvSpPr/>
            <p:nvPr/>
          </p:nvSpPr>
          <p:spPr bwMode="auto">
            <a:xfrm>
              <a:off x="5905" y="4743"/>
              <a:ext cx="2567" cy="7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1" name="Flowchart: Process 8">
              <a:extLst>
                <a:ext uri="{FF2B5EF4-FFF2-40B4-BE49-F238E27FC236}">
                  <a16:creationId xmlns:a16="http://schemas.microsoft.com/office/drawing/2014/main" xmlns="" id="{960A2586-1F89-49EC-BF14-3DE4B860B47F}"/>
                </a:ext>
              </a:extLst>
            </p:cNvPr>
            <p:cNvSpPr/>
            <p:nvPr/>
          </p:nvSpPr>
          <p:spPr bwMode="auto">
            <a:xfrm>
              <a:off x="5897" y="8101"/>
              <a:ext cx="2565" cy="7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6" name="Flowchart: Process 8">
              <a:extLst>
                <a:ext uri="{FF2B5EF4-FFF2-40B4-BE49-F238E27FC236}">
                  <a16:creationId xmlns:a16="http://schemas.microsoft.com/office/drawing/2014/main" xmlns="" id="{649C3860-CC23-43E8-AB1B-EB4D4167E232}"/>
                </a:ext>
              </a:extLst>
            </p:cNvPr>
            <p:cNvSpPr/>
            <p:nvPr/>
          </p:nvSpPr>
          <p:spPr bwMode="auto">
            <a:xfrm>
              <a:off x="5897" y="7271"/>
              <a:ext cx="2567" cy="7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63493" name="组合 12"/>
          <p:cNvGrpSpPr>
            <a:grpSpLocks/>
          </p:cNvGrpSpPr>
          <p:nvPr/>
        </p:nvGrpSpPr>
        <p:grpSpPr bwMode="auto">
          <a:xfrm>
            <a:off x="4640263" y="2449513"/>
            <a:ext cx="1958975" cy="2074862"/>
            <a:chOff x="5898" y="3913"/>
            <a:chExt cx="2583" cy="3268"/>
          </a:xfrm>
        </p:grpSpPr>
        <p:sp>
          <p:nvSpPr>
            <p:cNvPr id="83" name="Flowchart: Process 8">
              <a:extLst>
                <a:ext uri="{FF2B5EF4-FFF2-40B4-BE49-F238E27FC236}">
                  <a16:creationId xmlns:a16="http://schemas.microsoft.com/office/drawing/2014/main" xmlns="" id="{70B31461-26E2-4FE5-A59D-C458A6F8433B}"/>
                </a:ext>
              </a:extLst>
            </p:cNvPr>
            <p:cNvSpPr/>
            <p:nvPr/>
          </p:nvSpPr>
          <p:spPr bwMode="auto">
            <a:xfrm>
              <a:off x="5898" y="6441"/>
              <a:ext cx="2566"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nvGrpSpPr>
            <p:cNvPr id="63531" name="Group 60"/>
            <p:cNvGrpSpPr>
              <a:grpSpLocks/>
            </p:cNvGrpSpPr>
            <p:nvPr/>
          </p:nvGrpSpPr>
          <p:grpSpPr bwMode="auto">
            <a:xfrm>
              <a:off x="5899" y="3913"/>
              <a:ext cx="2582" cy="741"/>
              <a:chOff x="803520" y="1881281"/>
              <a:chExt cx="2230024" cy="640080"/>
            </a:xfrm>
          </p:grpSpPr>
          <p:sp>
            <p:nvSpPr>
              <p:cNvPr id="63" name="Rectangle 62">
                <a:extLst>
                  <a:ext uri="{FF2B5EF4-FFF2-40B4-BE49-F238E27FC236}">
                    <a16:creationId xmlns:a16="http://schemas.microsoft.com/office/drawing/2014/main" xmlns="" id="{360D348D-8428-47EA-984F-C95A889E15F7}"/>
                  </a:ext>
                </a:extLst>
              </p:cNvPr>
              <p:cNvSpPr/>
              <p:nvPr/>
            </p:nvSpPr>
            <p:spPr>
              <a:xfrm>
                <a:off x="802657" y="1881281"/>
                <a:ext cx="2230887" cy="639314"/>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64" name="TextBox 63">
                <a:extLst>
                  <a:ext uri="{FF2B5EF4-FFF2-40B4-BE49-F238E27FC236}">
                    <a16:creationId xmlns:a16="http://schemas.microsoft.com/office/drawing/2014/main" xmlns="" id="{C7C6D15E-F6AB-4253-906E-828DE267101E}"/>
                  </a:ext>
                </a:extLst>
              </p:cNvPr>
              <p:cNvSpPr txBox="1"/>
              <p:nvPr/>
            </p:nvSpPr>
            <p:spPr>
              <a:xfrm>
                <a:off x="1121061" y="1887863"/>
                <a:ext cx="1904523" cy="624503"/>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如何处置资产</a:t>
                </a:r>
              </a:p>
            </p:txBody>
          </p:sp>
        </p:grpSp>
        <p:sp>
          <p:nvSpPr>
            <p:cNvPr id="78" name="Flowchart: Process 8">
              <a:extLst>
                <a:ext uri="{FF2B5EF4-FFF2-40B4-BE49-F238E27FC236}">
                  <a16:creationId xmlns:a16="http://schemas.microsoft.com/office/drawing/2014/main" xmlns="" id="{0135C6FC-EEA2-4A62-BE82-5517A64D46C3}"/>
                </a:ext>
              </a:extLst>
            </p:cNvPr>
            <p:cNvSpPr/>
            <p:nvPr/>
          </p:nvSpPr>
          <p:spPr bwMode="auto">
            <a:xfrm>
              <a:off x="5898" y="5586"/>
              <a:ext cx="2564"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8" name="Flowchart: Process 8">
              <a:extLst>
                <a:ext uri="{FF2B5EF4-FFF2-40B4-BE49-F238E27FC236}">
                  <a16:creationId xmlns:a16="http://schemas.microsoft.com/office/drawing/2014/main" xmlns="" id="{1B61D61D-9D6F-4FDA-B186-3E83F9375979}"/>
                </a:ext>
              </a:extLst>
            </p:cNvPr>
            <p:cNvSpPr/>
            <p:nvPr/>
          </p:nvSpPr>
          <p:spPr bwMode="auto">
            <a:xfrm>
              <a:off x="5906" y="4743"/>
              <a:ext cx="2566"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sp>
        <p:nvSpPr>
          <p:cNvPr id="15" name="Rectangle 14">
            <a:extLst>
              <a:ext uri="{FF2B5EF4-FFF2-40B4-BE49-F238E27FC236}">
                <a16:creationId xmlns:a16="http://schemas.microsoft.com/office/drawing/2014/main" xmlns="" id="{2B302FAD-24AE-4EC7-A1FD-CE8C3F616E84}"/>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16" name="Rectangle 15">
            <a:extLst>
              <a:ext uri="{FF2B5EF4-FFF2-40B4-BE49-F238E27FC236}">
                <a16:creationId xmlns:a16="http://schemas.microsoft.com/office/drawing/2014/main" xmlns="" id="{7D9891FE-0DBF-4F09-8603-E990BE4AF255}"/>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45" name="Right Bracket 44">
            <a:extLst>
              <a:ext uri="{FF2B5EF4-FFF2-40B4-BE49-F238E27FC236}">
                <a16:creationId xmlns:a16="http://schemas.microsoft.com/office/drawing/2014/main" xmlns="" id="{71EE2F7E-F6BB-449D-A997-AECEB4FE5022}"/>
              </a:ext>
            </a:extLst>
          </p:cNvPr>
          <p:cNvSpPr/>
          <p:nvPr/>
        </p:nvSpPr>
        <p:spPr>
          <a:xfrm rot="16200000">
            <a:off x="4489450" y="-1981199"/>
            <a:ext cx="153987" cy="8755062"/>
          </a:xfrm>
          <a:prstGeom prst="rightBracket">
            <a:avLst>
              <a:gd name="adj" fmla="val 78933"/>
            </a:avLst>
          </a:prstGeom>
          <a:ln w="28575"/>
        </p:spPr>
        <p:style>
          <a:lnRef idx="1">
            <a:schemeClr val="dk1"/>
          </a:lnRef>
          <a:fillRef idx="0">
            <a:schemeClr val="dk1"/>
          </a:fillRef>
          <a:effectRef idx="0">
            <a:schemeClr val="dk1"/>
          </a:effectRef>
          <a:fontRef idx="minor">
            <a:schemeClr val="tx1"/>
          </a:fontRef>
        </p:style>
        <p:txBody>
          <a:bodyPr anchor="ctr"/>
          <a:lstStyle/>
          <a:p>
            <a:pPr algn="ctr" defTabSz="932180" eaLnBrk="1" fontAlgn="auto" hangingPunct="1">
              <a:spcBef>
                <a:spcPts val="0"/>
              </a:spcBef>
              <a:spcAft>
                <a:spcPts val="0"/>
              </a:spcAft>
              <a:defRPr/>
            </a:pPr>
            <a:endParaRPr lang="en-US" sz="1350" kern="0">
              <a:solidFill>
                <a:prstClr val="black"/>
              </a:solidFill>
              <a:latin typeface="Segoe UI" panose="020B0502040204020203"/>
            </a:endParaRPr>
          </a:p>
        </p:txBody>
      </p:sp>
      <p:sp>
        <p:nvSpPr>
          <p:cNvPr id="46" name="Rectangle 45">
            <a:extLst>
              <a:ext uri="{FF2B5EF4-FFF2-40B4-BE49-F238E27FC236}">
                <a16:creationId xmlns:a16="http://schemas.microsoft.com/office/drawing/2014/main" xmlns="" id="{D8BDEAFA-7D67-4FD1-9C46-E9FEF1112CBD}"/>
              </a:ext>
            </a:extLst>
          </p:cNvPr>
          <p:cNvSpPr/>
          <p:nvPr/>
        </p:nvSpPr>
        <p:spPr>
          <a:xfrm>
            <a:off x="201613" y="1833563"/>
            <a:ext cx="8742362" cy="419100"/>
          </a:xfrm>
          <a:prstGeom prst="rect">
            <a:avLst/>
          </a:prstGeom>
          <a:solidFill>
            <a:schemeClr val="bg1">
              <a:lumMod val="65000"/>
            </a:schemeClr>
          </a:solidFill>
          <a:ln w="25400" cap="flat" cmpd="sng" algn="ctr">
            <a:noFill/>
            <a:prstDash val="solid"/>
          </a:ln>
          <a:effectLst/>
        </p:spPr>
        <p:txBody>
          <a:bodyPr lIns="87727" tIns="43863" rIns="87727" bIns="43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85"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业务介绍</a:t>
            </a:r>
          </a:p>
        </p:txBody>
      </p:sp>
      <p:sp>
        <p:nvSpPr>
          <p:cNvPr id="101" name="Freeform 22">
            <a:extLst>
              <a:ext uri="{FF2B5EF4-FFF2-40B4-BE49-F238E27FC236}">
                <a16:creationId xmlns:a16="http://schemas.microsoft.com/office/drawing/2014/main" xmlns="" id="{F1D259D2-C0BB-40CC-860C-D9A7F0B25550}"/>
              </a:ext>
            </a:extLst>
          </p:cNvPr>
          <p:cNvSpPr>
            <a:spLocks noChangeAspect="1"/>
          </p:cNvSpPr>
          <p:nvPr/>
        </p:nvSpPr>
        <p:spPr bwMode="auto">
          <a:xfrm>
            <a:off x="346075" y="2590800"/>
            <a:ext cx="268288" cy="179388"/>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1" name="Freeform 18">
            <a:extLst>
              <a:ext uri="{FF2B5EF4-FFF2-40B4-BE49-F238E27FC236}">
                <a16:creationId xmlns:a16="http://schemas.microsoft.com/office/drawing/2014/main" xmlns="" id="{FB031993-B61B-49C3-8BE7-3E100C403459}"/>
              </a:ext>
            </a:extLst>
          </p:cNvPr>
          <p:cNvSpPr>
            <a:spLocks noChangeAspect="1"/>
          </p:cNvSpPr>
          <p:nvPr/>
        </p:nvSpPr>
        <p:spPr bwMode="auto">
          <a:xfrm>
            <a:off x="4708525" y="2598738"/>
            <a:ext cx="266700" cy="234950"/>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4" name="Freeform 9">
            <a:extLst>
              <a:ext uri="{FF2B5EF4-FFF2-40B4-BE49-F238E27FC236}">
                <a16:creationId xmlns:a16="http://schemas.microsoft.com/office/drawing/2014/main" xmlns="" id="{81CF4E04-C231-4E54-AD1F-673CAB1B663A}"/>
              </a:ext>
            </a:extLst>
          </p:cNvPr>
          <p:cNvSpPr>
            <a:spLocks noChangeAspect="1"/>
          </p:cNvSpPr>
          <p:nvPr/>
        </p:nvSpPr>
        <p:spPr bwMode="auto">
          <a:xfrm>
            <a:off x="2593975" y="2584450"/>
            <a:ext cx="174625" cy="219075"/>
          </a:xfrm>
          <a:custGeom>
            <a:avLst/>
            <a:gdLst>
              <a:gd name="T0" fmla="*/ 5153 w 5153"/>
              <a:gd name="T1" fmla="*/ 2353 h 6483"/>
              <a:gd name="T2" fmla="*/ 2799 w 5153"/>
              <a:gd name="T3" fmla="*/ 0 h 6483"/>
              <a:gd name="T4" fmla="*/ 445 w 5153"/>
              <a:gd name="T5" fmla="*/ 2353 h 6483"/>
              <a:gd name="T6" fmla="*/ 1852 w 5153"/>
              <a:gd name="T7" fmla="*/ 4507 h 6483"/>
              <a:gd name="T8" fmla="*/ 1399 w 5153"/>
              <a:gd name="T9" fmla="*/ 4932 h 6483"/>
              <a:gd name="T10" fmla="*/ 214 w 5153"/>
              <a:gd name="T11" fmla="*/ 5457 h 6483"/>
              <a:gd name="T12" fmla="*/ 41 w 5153"/>
              <a:gd name="T13" fmla="*/ 5578 h 6483"/>
              <a:gd name="T14" fmla="*/ 0 w 5153"/>
              <a:gd name="T15" fmla="*/ 6245 h 6483"/>
              <a:gd name="T16" fmla="*/ 96 w 5153"/>
              <a:gd name="T17" fmla="*/ 6276 h 6483"/>
              <a:gd name="T18" fmla="*/ 3145 w 5153"/>
              <a:gd name="T19" fmla="*/ 5637 h 6483"/>
              <a:gd name="T20" fmla="*/ 5153 w 5153"/>
              <a:gd name="T21" fmla="*/ 2353 h 6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3" h="6483">
                <a:moveTo>
                  <a:pt x="5153" y="2353"/>
                </a:moveTo>
                <a:cubicBezTo>
                  <a:pt x="5153" y="1054"/>
                  <a:pt x="4098" y="0"/>
                  <a:pt x="2799" y="0"/>
                </a:cubicBezTo>
                <a:cubicBezTo>
                  <a:pt x="1500" y="0"/>
                  <a:pt x="445" y="1054"/>
                  <a:pt x="445" y="2353"/>
                </a:cubicBezTo>
                <a:cubicBezTo>
                  <a:pt x="445" y="3314"/>
                  <a:pt x="1023" y="4144"/>
                  <a:pt x="1852" y="4507"/>
                </a:cubicBezTo>
                <a:cubicBezTo>
                  <a:pt x="1776" y="4634"/>
                  <a:pt x="1586" y="4814"/>
                  <a:pt x="1399" y="4932"/>
                </a:cubicBezTo>
                <a:cubicBezTo>
                  <a:pt x="1036" y="5167"/>
                  <a:pt x="611" y="5284"/>
                  <a:pt x="214" y="5457"/>
                </a:cubicBezTo>
                <a:cubicBezTo>
                  <a:pt x="148" y="5485"/>
                  <a:pt x="45" y="5530"/>
                  <a:pt x="41" y="5578"/>
                </a:cubicBezTo>
                <a:cubicBezTo>
                  <a:pt x="13" y="5799"/>
                  <a:pt x="10" y="6027"/>
                  <a:pt x="0" y="6245"/>
                </a:cubicBezTo>
                <a:cubicBezTo>
                  <a:pt x="48" y="6262"/>
                  <a:pt x="72" y="6273"/>
                  <a:pt x="96" y="6276"/>
                </a:cubicBezTo>
                <a:cubicBezTo>
                  <a:pt x="1213" y="6483"/>
                  <a:pt x="2229" y="6221"/>
                  <a:pt x="3145" y="5637"/>
                </a:cubicBezTo>
                <a:cubicBezTo>
                  <a:pt x="4095" y="5032"/>
                  <a:pt x="5153" y="4043"/>
                  <a:pt x="5153" y="23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nvGrpSpPr>
          <p:cNvPr id="63501" name="组合 161"/>
          <p:cNvGrpSpPr>
            <a:grpSpLocks/>
          </p:cNvGrpSpPr>
          <p:nvPr/>
        </p:nvGrpSpPr>
        <p:grpSpPr bwMode="auto">
          <a:xfrm>
            <a:off x="260350" y="550863"/>
            <a:ext cx="1798638" cy="484187"/>
            <a:chOff x="410" y="868"/>
            <a:chExt cx="2833" cy="762"/>
          </a:xfrm>
        </p:grpSpPr>
        <p:grpSp>
          <p:nvGrpSpPr>
            <p:cNvPr id="63520" name="组合 7"/>
            <p:cNvGrpSpPr>
              <a:grpSpLocks/>
            </p:cNvGrpSpPr>
            <p:nvPr/>
          </p:nvGrpSpPr>
          <p:grpSpPr bwMode="auto">
            <a:xfrm>
              <a:off x="410" y="868"/>
              <a:ext cx="2833" cy="762"/>
              <a:chOff x="472" y="1581"/>
              <a:chExt cx="2832" cy="763"/>
            </a:xfrm>
          </p:grpSpPr>
          <p:sp>
            <p:nvSpPr>
              <p:cNvPr id="63522" name="文本框 5"/>
              <p:cNvSpPr txBox="1">
                <a:spLocks noChangeArrowheads="1"/>
              </p:cNvSpPr>
              <p:nvPr/>
            </p:nvSpPr>
            <p:spPr bwMode="auto">
              <a:xfrm>
                <a:off x="1388" y="1586"/>
                <a:ext cx="1916"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业务介绍</a:t>
                </a:r>
              </a:p>
            </p:txBody>
          </p:sp>
          <p:grpSp>
            <p:nvGrpSpPr>
              <p:cNvPr id="63523" name="组合 5"/>
              <p:cNvGrpSpPr>
                <a:grpSpLocks/>
              </p:cNvGrpSpPr>
              <p:nvPr/>
            </p:nvGrpSpPr>
            <p:grpSpPr bwMode="auto">
              <a:xfrm>
                <a:off x="472" y="1581"/>
                <a:ext cx="832" cy="763"/>
                <a:chOff x="1417110" y="1933669"/>
                <a:chExt cx="1827515" cy="1676757"/>
              </a:xfrm>
            </p:grpSpPr>
            <p:sp>
              <p:nvSpPr>
                <p:cNvPr id="163" name="椭圆 162">
                  <a:extLst>
                    <a:ext uri="{FF2B5EF4-FFF2-40B4-BE49-F238E27FC236}">
                      <a16:creationId xmlns:a16="http://schemas.microsoft.com/office/drawing/2014/main" xmlns="" id="{2C83C3E5-4731-41DA-8260-F0B596C8DD0B}"/>
                    </a:ext>
                  </a:extLst>
                </p:cNvPr>
                <p:cNvSpPr/>
                <p:nvPr/>
              </p:nvSpPr>
              <p:spPr>
                <a:xfrm>
                  <a:off x="1493975" y="1933669"/>
                  <a:ext cx="1674563"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4" name="椭圆 163">
                  <a:extLst>
                    <a:ext uri="{FF2B5EF4-FFF2-40B4-BE49-F238E27FC236}">
                      <a16:creationId xmlns:a16="http://schemas.microsoft.com/office/drawing/2014/main" xmlns="" id="{DD74EA1F-C680-40D9-A903-4F31441A5744}"/>
                    </a:ext>
                  </a:extLst>
                </p:cNvPr>
                <p:cNvSpPr/>
                <p:nvPr/>
              </p:nvSpPr>
              <p:spPr>
                <a:xfrm>
                  <a:off x="1686140" y="2120586"/>
                  <a:ext cx="130670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5" name="椭圆 164">
                  <a:extLst>
                    <a:ext uri="{FF2B5EF4-FFF2-40B4-BE49-F238E27FC236}">
                      <a16:creationId xmlns:a16="http://schemas.microsoft.com/office/drawing/2014/main" xmlns="" id="{570FFB1C-7672-4B5F-B0C6-BFDC0B668AF8}"/>
                    </a:ext>
                  </a:extLst>
                </p:cNvPr>
                <p:cNvSpPr/>
                <p:nvPr/>
              </p:nvSpPr>
              <p:spPr>
                <a:xfrm>
                  <a:off x="2773232" y="1944664"/>
                  <a:ext cx="38981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6" name="椭圆 165">
                  <a:extLst>
                    <a:ext uri="{FF2B5EF4-FFF2-40B4-BE49-F238E27FC236}">
                      <a16:creationId xmlns:a16="http://schemas.microsoft.com/office/drawing/2014/main" xmlns="" id="{379DCAC2-91C0-422D-A41C-3D9B108AAFFB}"/>
                    </a:ext>
                  </a:extLst>
                </p:cNvPr>
                <p:cNvSpPr/>
                <p:nvPr/>
              </p:nvSpPr>
              <p:spPr>
                <a:xfrm>
                  <a:off x="1417110" y="2263523"/>
                  <a:ext cx="28549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7" name="椭圆 166">
                  <a:extLst>
                    <a:ext uri="{FF2B5EF4-FFF2-40B4-BE49-F238E27FC236}">
                      <a16:creationId xmlns:a16="http://schemas.microsoft.com/office/drawing/2014/main" xmlns="" id="{C4C6BDAD-8E3D-4F60-9A5F-B805BF309CD1}"/>
                    </a:ext>
                  </a:extLst>
                </p:cNvPr>
                <p:cNvSpPr/>
                <p:nvPr/>
              </p:nvSpPr>
              <p:spPr>
                <a:xfrm>
                  <a:off x="1686140" y="3308061"/>
                  <a:ext cx="21961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8" name="椭圆 167">
                  <a:extLst>
                    <a:ext uri="{FF2B5EF4-FFF2-40B4-BE49-F238E27FC236}">
                      <a16:creationId xmlns:a16="http://schemas.microsoft.com/office/drawing/2014/main" xmlns="" id="{C15F2E2B-FB8C-4171-862E-E6EA5EE11911}"/>
                    </a:ext>
                  </a:extLst>
                </p:cNvPr>
                <p:cNvSpPr/>
                <p:nvPr/>
              </p:nvSpPr>
              <p:spPr>
                <a:xfrm>
                  <a:off x="3014808"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9" name="卷轴">
              <a:extLst>
                <a:ext uri="{FF2B5EF4-FFF2-40B4-BE49-F238E27FC236}">
                  <a16:creationId xmlns:a16="http://schemas.microsoft.com/office/drawing/2014/main" xmlns="" id="{30113722-5F99-4F1B-BD0D-7A52F380E16E}"/>
                </a:ext>
              </a:extLst>
            </p:cNvPr>
            <p:cNvSpPr/>
            <p:nvPr/>
          </p:nvSpPr>
          <p:spPr bwMode="auto">
            <a:xfrm rot="720000">
              <a:off x="630" y="1000"/>
              <a:ext cx="408" cy="515"/>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sp>
        <p:nvSpPr>
          <p:cNvPr id="170" name="Rectangle 86">
            <a:extLst>
              <a:ext uri="{FF2B5EF4-FFF2-40B4-BE49-F238E27FC236}">
                <a16:creationId xmlns:a16="http://schemas.microsoft.com/office/drawing/2014/main" xmlns="" id="{A89C8CB8-300C-4C99-8C8D-8EA2F7ED8A91}"/>
              </a:ext>
            </a:extLst>
          </p:cNvPr>
          <p:cNvSpPr/>
          <p:nvPr/>
        </p:nvSpPr>
        <p:spPr>
          <a:xfrm>
            <a:off x="2968625" y="3035300"/>
            <a:ext cx="1174750"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卡片明细</a:t>
            </a:r>
          </a:p>
        </p:txBody>
      </p:sp>
      <p:sp>
        <p:nvSpPr>
          <p:cNvPr id="171" name="Rectangle 86">
            <a:extLst>
              <a:ext uri="{FF2B5EF4-FFF2-40B4-BE49-F238E27FC236}">
                <a16:creationId xmlns:a16="http://schemas.microsoft.com/office/drawing/2014/main" xmlns="" id="{C9163324-1678-479F-881F-A3912FB332A3}"/>
              </a:ext>
            </a:extLst>
          </p:cNvPr>
          <p:cNvSpPr/>
          <p:nvPr/>
        </p:nvSpPr>
        <p:spPr>
          <a:xfrm>
            <a:off x="2933700" y="3571875"/>
            <a:ext cx="1174750"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条码标签</a:t>
            </a:r>
          </a:p>
        </p:txBody>
      </p:sp>
      <p:sp>
        <p:nvSpPr>
          <p:cNvPr id="172" name="Rectangle 86">
            <a:extLst>
              <a:ext uri="{FF2B5EF4-FFF2-40B4-BE49-F238E27FC236}">
                <a16:creationId xmlns:a16="http://schemas.microsoft.com/office/drawing/2014/main" xmlns="" id="{EA81471D-BDE3-42EE-8AA6-92A6A0CCE87C}"/>
              </a:ext>
            </a:extLst>
          </p:cNvPr>
          <p:cNvSpPr/>
          <p:nvPr/>
        </p:nvSpPr>
        <p:spPr>
          <a:xfrm>
            <a:off x="2933700" y="4095750"/>
            <a:ext cx="1173163"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卡片打印</a:t>
            </a:r>
          </a:p>
        </p:txBody>
      </p:sp>
      <p:sp>
        <p:nvSpPr>
          <p:cNvPr id="173" name="Rectangle 86">
            <a:extLst>
              <a:ext uri="{FF2B5EF4-FFF2-40B4-BE49-F238E27FC236}">
                <a16:creationId xmlns:a16="http://schemas.microsoft.com/office/drawing/2014/main" xmlns="" id="{6989F889-A713-435A-BA68-5A188900B583}"/>
              </a:ext>
            </a:extLst>
          </p:cNvPr>
          <p:cNvSpPr/>
          <p:nvPr/>
        </p:nvSpPr>
        <p:spPr>
          <a:xfrm>
            <a:off x="2957513" y="4654550"/>
            <a:ext cx="1173162"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资产调拨</a:t>
            </a:r>
          </a:p>
        </p:txBody>
      </p:sp>
      <p:sp>
        <p:nvSpPr>
          <p:cNvPr id="174" name="Rectangle 86">
            <a:extLst>
              <a:ext uri="{FF2B5EF4-FFF2-40B4-BE49-F238E27FC236}">
                <a16:creationId xmlns:a16="http://schemas.microsoft.com/office/drawing/2014/main" xmlns="" id="{31A205BA-8268-4B20-882C-70E412109F59}"/>
              </a:ext>
            </a:extLst>
          </p:cNvPr>
          <p:cNvSpPr/>
          <p:nvPr/>
        </p:nvSpPr>
        <p:spPr>
          <a:xfrm>
            <a:off x="2957513" y="5167313"/>
            <a:ext cx="1173162"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原值变动</a:t>
            </a:r>
          </a:p>
        </p:txBody>
      </p:sp>
      <p:grpSp>
        <p:nvGrpSpPr>
          <p:cNvPr id="63508" name="组合 3"/>
          <p:cNvGrpSpPr>
            <a:grpSpLocks/>
          </p:cNvGrpSpPr>
          <p:nvPr/>
        </p:nvGrpSpPr>
        <p:grpSpPr bwMode="auto">
          <a:xfrm>
            <a:off x="6765925" y="2460625"/>
            <a:ext cx="2197100" cy="2600325"/>
            <a:chOff x="10654" y="3874"/>
            <a:chExt cx="3460" cy="4096"/>
          </a:xfrm>
        </p:grpSpPr>
        <p:grpSp>
          <p:nvGrpSpPr>
            <p:cNvPr id="63509" name="组合 19"/>
            <p:cNvGrpSpPr>
              <a:grpSpLocks/>
            </p:cNvGrpSpPr>
            <p:nvPr/>
          </p:nvGrpSpPr>
          <p:grpSpPr bwMode="auto">
            <a:xfrm>
              <a:off x="10654" y="3874"/>
              <a:ext cx="3461" cy="4097"/>
              <a:chOff x="5879" y="3913"/>
              <a:chExt cx="2899" cy="4099"/>
            </a:xfrm>
          </p:grpSpPr>
          <p:grpSp>
            <p:nvGrpSpPr>
              <p:cNvPr id="63513" name="Group 60"/>
              <p:cNvGrpSpPr>
                <a:grpSpLocks/>
              </p:cNvGrpSpPr>
              <p:nvPr/>
            </p:nvGrpSpPr>
            <p:grpSpPr bwMode="auto">
              <a:xfrm>
                <a:off x="5879" y="3913"/>
                <a:ext cx="2899" cy="742"/>
                <a:chOff x="786149" y="1881684"/>
                <a:chExt cx="2504228" cy="641178"/>
              </a:xfrm>
            </p:grpSpPr>
            <p:sp>
              <p:nvSpPr>
                <p:cNvPr id="2" name="Rectangle 62">
                  <a:extLst>
                    <a:ext uri="{FF2B5EF4-FFF2-40B4-BE49-F238E27FC236}">
                      <a16:creationId xmlns:a16="http://schemas.microsoft.com/office/drawing/2014/main" xmlns="" id="{C167FFE2-979B-4A82-B900-FC304A865AD4}"/>
                    </a:ext>
                  </a:extLst>
                </p:cNvPr>
                <p:cNvSpPr/>
                <p:nvPr/>
              </p:nvSpPr>
              <p:spPr>
                <a:xfrm>
                  <a:off x="786149" y="1881684"/>
                  <a:ext cx="2380500" cy="64208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3" name="TextBox 63">
                  <a:extLst>
                    <a:ext uri="{FF2B5EF4-FFF2-40B4-BE49-F238E27FC236}">
                      <a16:creationId xmlns:a16="http://schemas.microsoft.com/office/drawing/2014/main" xmlns="" id="{DFE3D9D6-B9EF-4A39-B8C7-53755F33D478}"/>
                    </a:ext>
                  </a:extLst>
                </p:cNvPr>
                <p:cNvSpPr txBox="1"/>
                <p:nvPr/>
              </p:nvSpPr>
              <p:spPr>
                <a:xfrm>
                  <a:off x="894682" y="1898102"/>
                  <a:ext cx="2395695" cy="624760"/>
                </a:xfrm>
                <a:prstGeom prst="rect">
                  <a:avLst/>
                </a:prstGeom>
                <a:no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如何查询统计资产</a:t>
                  </a:r>
                </a:p>
              </p:txBody>
            </p:sp>
          </p:grpSp>
          <p:sp>
            <p:nvSpPr>
              <p:cNvPr id="5" name="Flowchart: Process 8">
                <a:extLst>
                  <a:ext uri="{FF2B5EF4-FFF2-40B4-BE49-F238E27FC236}">
                    <a16:creationId xmlns:a16="http://schemas.microsoft.com/office/drawing/2014/main" xmlns="" id="{769C9FD5-6D85-4DEA-8E97-DD0FE81B4892}"/>
                  </a:ext>
                </a:extLst>
              </p:cNvPr>
              <p:cNvSpPr/>
              <p:nvPr/>
            </p:nvSpPr>
            <p:spPr bwMode="auto">
              <a:xfrm>
                <a:off x="5898" y="5587"/>
                <a:ext cx="2737" cy="74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6" name="Flowchart: Process 8">
                <a:extLst>
                  <a:ext uri="{FF2B5EF4-FFF2-40B4-BE49-F238E27FC236}">
                    <a16:creationId xmlns:a16="http://schemas.microsoft.com/office/drawing/2014/main" xmlns="" id="{EBB3F5B0-D171-466C-AEAF-F0C5DCF95097}"/>
                  </a:ext>
                </a:extLst>
              </p:cNvPr>
              <p:cNvSpPr/>
              <p:nvPr/>
            </p:nvSpPr>
            <p:spPr bwMode="auto">
              <a:xfrm>
                <a:off x="5881" y="6427"/>
                <a:ext cx="2754"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7" name="Flowchart: Process 8">
                <a:extLst>
                  <a:ext uri="{FF2B5EF4-FFF2-40B4-BE49-F238E27FC236}">
                    <a16:creationId xmlns:a16="http://schemas.microsoft.com/office/drawing/2014/main" xmlns="" id="{F14B9287-68B2-403B-B1F4-CA21EF98A1E5}"/>
                  </a:ext>
                </a:extLst>
              </p:cNvPr>
              <p:cNvSpPr/>
              <p:nvPr/>
            </p:nvSpPr>
            <p:spPr bwMode="auto">
              <a:xfrm>
                <a:off x="5906" y="4744"/>
                <a:ext cx="2729" cy="74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 name="Flowchart: Process 8">
                <a:extLst>
                  <a:ext uri="{FF2B5EF4-FFF2-40B4-BE49-F238E27FC236}">
                    <a16:creationId xmlns:a16="http://schemas.microsoft.com/office/drawing/2014/main" xmlns="" id="{4B72BE7A-4231-4974-B62A-B803C1E768E8}"/>
                  </a:ext>
                </a:extLst>
              </p:cNvPr>
              <p:cNvSpPr/>
              <p:nvPr/>
            </p:nvSpPr>
            <p:spPr bwMode="auto">
              <a:xfrm>
                <a:off x="5879" y="7268"/>
                <a:ext cx="2754"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63510" name="Group 118"/>
            <p:cNvGrpSpPr>
              <a:grpSpLocks/>
            </p:cNvGrpSpPr>
            <p:nvPr/>
          </p:nvGrpSpPr>
          <p:grpSpPr bwMode="auto">
            <a:xfrm>
              <a:off x="10702" y="4073"/>
              <a:ext cx="305" cy="416"/>
              <a:chOff x="10832823" y="3353836"/>
              <a:chExt cx="537576" cy="528488"/>
            </a:xfrm>
          </p:grpSpPr>
          <p:sp>
            <p:nvSpPr>
              <p:cNvPr id="9" name="Oval 13">
                <a:extLst>
                  <a:ext uri="{FF2B5EF4-FFF2-40B4-BE49-F238E27FC236}">
                    <a16:creationId xmlns:a16="http://schemas.microsoft.com/office/drawing/2014/main" xmlns="" id="{08E76519-4876-4D2E-A38D-DB20E004DE3E}"/>
                  </a:ext>
                </a:extLst>
              </p:cNvPr>
              <p:cNvSpPr>
                <a:spLocks noChangeArrowheads="1"/>
              </p:cNvSpPr>
              <p:nvPr/>
            </p:nvSpPr>
            <p:spPr bwMode="auto">
              <a:xfrm>
                <a:off x="10942101" y="3355169"/>
                <a:ext cx="427418" cy="4256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0" name="Freeform 14">
                <a:extLst>
                  <a:ext uri="{FF2B5EF4-FFF2-40B4-BE49-F238E27FC236}">
                    <a16:creationId xmlns:a16="http://schemas.microsoft.com/office/drawing/2014/main" xmlns="" id="{F2D52415-0A75-4067-8FD9-D6F60FA39297}"/>
                  </a:ext>
                </a:extLst>
              </p:cNvPr>
              <p:cNvSpPr/>
              <p:nvPr/>
            </p:nvSpPr>
            <p:spPr bwMode="auto">
              <a:xfrm>
                <a:off x="10831943" y="3704614"/>
                <a:ext cx="180659" cy="177900"/>
              </a:xfrm>
              <a:custGeom>
                <a:avLst/>
                <a:gdLst>
                  <a:gd name="T0" fmla="*/ 1224 w 1980"/>
                  <a:gd name="T1" fmla="*/ 0 h 1977"/>
                  <a:gd name="T2" fmla="*/ 218 w 1980"/>
                  <a:gd name="T3" fmla="*/ 985 h 1977"/>
                  <a:gd name="T4" fmla="*/ 211 w 1980"/>
                  <a:gd name="T5" fmla="*/ 1752 h 1977"/>
                  <a:gd name="T6" fmla="*/ 218 w 1980"/>
                  <a:gd name="T7" fmla="*/ 1759 h 1977"/>
                  <a:gd name="T8" fmla="*/ 985 w 1980"/>
                  <a:gd name="T9" fmla="*/ 1766 h 1977"/>
                  <a:gd name="T10" fmla="*/ 1980 w 1980"/>
                  <a:gd name="T11" fmla="*/ 788 h 1977"/>
                  <a:gd name="T12" fmla="*/ 1224 w 1980"/>
                  <a:gd name="T13" fmla="*/ 0 h 1977"/>
                </a:gdLst>
                <a:ahLst/>
                <a:cxnLst>
                  <a:cxn ang="0">
                    <a:pos x="T0" y="T1"/>
                  </a:cxn>
                  <a:cxn ang="0">
                    <a:pos x="T2" y="T3"/>
                  </a:cxn>
                  <a:cxn ang="0">
                    <a:pos x="T4" y="T5"/>
                  </a:cxn>
                  <a:cxn ang="0">
                    <a:pos x="T6" y="T7"/>
                  </a:cxn>
                  <a:cxn ang="0">
                    <a:pos x="T8" y="T9"/>
                  </a:cxn>
                  <a:cxn ang="0">
                    <a:pos x="T10" y="T11"/>
                  </a:cxn>
                  <a:cxn ang="0">
                    <a:pos x="T12" y="T13"/>
                  </a:cxn>
                </a:cxnLst>
                <a:rect l="0" t="0" r="r" b="b"/>
                <a:pathLst>
                  <a:path w="1980" h="1977">
                    <a:moveTo>
                      <a:pt x="1224" y="0"/>
                    </a:moveTo>
                    <a:cubicBezTo>
                      <a:pt x="218" y="985"/>
                      <a:pt x="218" y="985"/>
                      <a:pt x="218" y="985"/>
                    </a:cubicBezTo>
                    <a:cubicBezTo>
                      <a:pt x="4" y="1196"/>
                      <a:pt x="0" y="1538"/>
                      <a:pt x="211" y="1752"/>
                    </a:cubicBezTo>
                    <a:cubicBezTo>
                      <a:pt x="218" y="1759"/>
                      <a:pt x="218" y="1759"/>
                      <a:pt x="218" y="1759"/>
                    </a:cubicBezTo>
                    <a:cubicBezTo>
                      <a:pt x="429" y="1974"/>
                      <a:pt x="771" y="1977"/>
                      <a:pt x="985" y="1766"/>
                    </a:cubicBezTo>
                    <a:cubicBezTo>
                      <a:pt x="1980" y="788"/>
                      <a:pt x="1980" y="788"/>
                      <a:pt x="1980" y="788"/>
                    </a:cubicBezTo>
                    <a:cubicBezTo>
                      <a:pt x="1683" y="581"/>
                      <a:pt x="1424" y="315"/>
                      <a:pt x="12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wipe(left)">
                                      <p:cBhvr>
                                        <p:cTn id="7" dur="1000"/>
                                        <p:tgtEl>
                                          <p:spTgt spid="170">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wipe(left)">
                                      <p:cBhvr>
                                        <p:cTn id="11" dur="1000"/>
                                        <p:tgtEl>
                                          <p:spTgt spid="171"/>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172">
                                            <p:txEl>
                                              <p:pRg st="0" end="0"/>
                                            </p:txEl>
                                          </p:spTgt>
                                        </p:tgtEl>
                                        <p:attrNameLst>
                                          <p:attrName>style.visibility</p:attrName>
                                        </p:attrNameLst>
                                      </p:cBhvr>
                                      <p:to>
                                        <p:strVal val="visible"/>
                                      </p:to>
                                    </p:set>
                                    <p:animEffect transition="in" filter="wipe(left)">
                                      <p:cBhvr>
                                        <p:cTn id="15" dur="1000"/>
                                        <p:tgtEl>
                                          <p:spTgt spid="172">
                                            <p:txEl>
                                              <p:pRg st="0" end="0"/>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wipe(left)">
                                      <p:cBhvr>
                                        <p:cTn id="19" dur="1000"/>
                                        <p:tgtEl>
                                          <p:spTgt spid="173"/>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wipe(left)">
                                      <p:cBhvr>
                                        <p:cTn id="23"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3" grpId="0" animBg="1"/>
      <p:bldP spid="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组合 7"/>
          <p:cNvGrpSpPr>
            <a:grpSpLocks/>
          </p:cNvGrpSpPr>
          <p:nvPr/>
        </p:nvGrpSpPr>
        <p:grpSpPr bwMode="auto">
          <a:xfrm>
            <a:off x="260350" y="550863"/>
            <a:ext cx="2243138" cy="484187"/>
            <a:chOff x="472" y="1581"/>
            <a:chExt cx="3533" cy="763"/>
          </a:xfrm>
        </p:grpSpPr>
        <p:sp>
          <p:nvSpPr>
            <p:cNvPr id="67621" name="文本框 5"/>
            <p:cNvSpPr txBox="1">
              <a:spLocks noChangeArrowheads="1"/>
            </p:cNvSpPr>
            <p:nvPr/>
          </p:nvSpPr>
          <p:spPr bwMode="auto">
            <a:xfrm>
              <a:off x="1304" y="1586"/>
              <a:ext cx="2701" cy="62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固定资产调拨</a:t>
              </a:r>
            </a:p>
          </p:txBody>
        </p:sp>
        <p:grpSp>
          <p:nvGrpSpPr>
            <p:cNvPr id="67622"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CC85740B-B1E5-4618-A482-9AE3CB3608EE}"/>
                  </a:ext>
                </a:extLst>
              </p:cNvPr>
              <p:cNvSpPr/>
              <p:nvPr/>
            </p:nvSpPr>
            <p:spPr>
              <a:xfrm>
                <a:off x="1494000" y="1933669"/>
                <a:ext cx="167509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48A74EE9-F809-4B27-8F50-7F4BC3947053}"/>
                  </a:ext>
                </a:extLst>
              </p:cNvPr>
              <p:cNvSpPr/>
              <p:nvPr/>
            </p:nvSpPr>
            <p:spPr>
              <a:xfrm>
                <a:off x="1686225" y="2120586"/>
                <a:ext cx="1307122"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9D07F671-E8CA-4E33-B41F-16FBBA66BF64}"/>
                  </a:ext>
                </a:extLst>
              </p:cNvPr>
              <p:cNvSpPr/>
              <p:nvPr/>
            </p:nvSpPr>
            <p:spPr>
              <a:xfrm>
                <a:off x="2773663" y="1944664"/>
                <a:ext cx="38993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80D87CAD-8F22-4954-A7B3-99589F6FFA51}"/>
                  </a:ext>
                </a:extLst>
              </p:cNvPr>
              <p:cNvSpPr/>
              <p:nvPr/>
            </p:nvSpPr>
            <p:spPr>
              <a:xfrm>
                <a:off x="1417110" y="2263523"/>
                <a:ext cx="285590"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A30A3FAA-A77A-4E7B-9D76-3A85B6CB389A}"/>
                  </a:ext>
                </a:extLst>
              </p:cNvPr>
              <p:cNvSpPr/>
              <p:nvPr/>
            </p:nvSpPr>
            <p:spPr>
              <a:xfrm>
                <a:off x="1686225" y="3308061"/>
                <a:ext cx="21968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 name="椭圆 4">
                <a:extLst>
                  <a:ext uri="{FF2B5EF4-FFF2-40B4-BE49-F238E27FC236}">
                    <a16:creationId xmlns:a16="http://schemas.microsoft.com/office/drawing/2014/main" xmlns="" id="{07C01BC1-529C-42F4-B48E-14EEDE924275}"/>
                  </a:ext>
                </a:extLst>
              </p:cNvPr>
              <p:cNvSpPr/>
              <p:nvPr/>
            </p:nvSpPr>
            <p:spPr>
              <a:xfrm>
                <a:off x="3015316" y="2978207"/>
                <a:ext cx="230669"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272" name=" 272">
            <a:extLst>
              <a:ext uri="{FF2B5EF4-FFF2-40B4-BE49-F238E27FC236}">
                <a16:creationId xmlns:a16="http://schemas.microsoft.com/office/drawing/2014/main" xmlns="" id="{EEC4CC41-5E89-4DF6-85FB-91C5E41CB209}"/>
              </a:ext>
            </a:extLst>
          </p:cNvPr>
          <p:cNvSpPr/>
          <p:nvPr/>
        </p:nvSpPr>
        <p:spPr>
          <a:xfrm>
            <a:off x="366713" y="614363"/>
            <a:ext cx="314325" cy="334962"/>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chemeClr val="tx1"/>
              </a:solidFill>
            </a:endParaRPr>
          </a:p>
        </p:txBody>
      </p:sp>
      <p:sp>
        <p:nvSpPr>
          <p:cNvPr id="67588" name="房子"/>
          <p:cNvSpPr>
            <a:spLocks noChangeArrowheads="1"/>
          </p:cNvSpPr>
          <p:nvPr/>
        </p:nvSpPr>
        <p:spPr bwMode="auto">
          <a:xfrm>
            <a:off x="409575" y="666750"/>
            <a:ext cx="236538" cy="230188"/>
          </a:xfrm>
          <a:custGeom>
            <a:avLst/>
            <a:gdLst>
              <a:gd name="T0" fmla="*/ 118288 w 11917986"/>
              <a:gd name="T1" fmla="*/ 43344 h 12292012"/>
              <a:gd name="T2" fmla="*/ 210003 w 11917986"/>
              <a:gd name="T3" fmla="*/ 139016 h 12292012"/>
              <a:gd name="T4" fmla="*/ 213651 w 11917986"/>
              <a:gd name="T5" fmla="*/ 152723 h 12292012"/>
              <a:gd name="T6" fmla="*/ 213651 w 11917986"/>
              <a:gd name="T7" fmla="*/ 221120 h 12292012"/>
              <a:gd name="T8" fmla="*/ 206355 w 11917986"/>
              <a:gd name="T9" fmla="*/ 230188 h 12292012"/>
              <a:gd name="T10" fmla="*/ 136378 w 11917986"/>
              <a:gd name="T11" fmla="*/ 230188 h 12292012"/>
              <a:gd name="T12" fmla="*/ 136378 w 11917986"/>
              <a:gd name="T13" fmla="*/ 168680 h 12292012"/>
              <a:gd name="T14" fmla="*/ 97816 w 11917986"/>
              <a:gd name="T15" fmla="*/ 168680 h 12292012"/>
              <a:gd name="T16" fmla="*/ 97816 w 11917986"/>
              <a:gd name="T17" fmla="*/ 230188 h 12292012"/>
              <a:gd name="T18" fmla="*/ 27764 w 11917986"/>
              <a:gd name="T19" fmla="*/ 230188 h 12292012"/>
              <a:gd name="T20" fmla="*/ 20543 w 11917986"/>
              <a:gd name="T21" fmla="*/ 221120 h 12292012"/>
              <a:gd name="T22" fmla="*/ 20543 w 11917986"/>
              <a:gd name="T23" fmla="*/ 152723 h 12292012"/>
              <a:gd name="T24" fmla="*/ 26572 w 11917986"/>
              <a:gd name="T25" fmla="*/ 139016 h 12292012"/>
              <a:gd name="T26" fmla="*/ 118288 w 11917986"/>
              <a:gd name="T27" fmla="*/ 43344 h 12292012"/>
              <a:gd name="T28" fmla="*/ 183414 w 11917986"/>
              <a:gd name="T29" fmla="*/ 25091 h 12292012"/>
              <a:gd name="T30" fmla="*/ 207623 w 11917986"/>
              <a:gd name="T31" fmla="*/ 25091 h 12292012"/>
              <a:gd name="T32" fmla="*/ 214848 w 11917986"/>
              <a:gd name="T33" fmla="*/ 31908 h 12292012"/>
              <a:gd name="T34" fmla="*/ 214848 w 11917986"/>
              <a:gd name="T35" fmla="*/ 86659 h 12292012"/>
              <a:gd name="T36" fmla="*/ 176189 w 11917986"/>
              <a:gd name="T37" fmla="*/ 43364 h 12292012"/>
              <a:gd name="T38" fmla="*/ 176189 w 11917986"/>
              <a:gd name="T39" fmla="*/ 31908 h 12292012"/>
              <a:gd name="T40" fmla="*/ 183414 w 11917986"/>
              <a:gd name="T41" fmla="*/ 25091 h 12292012"/>
              <a:gd name="T42" fmla="*/ 118284 w 11917986"/>
              <a:gd name="T43" fmla="*/ 0 h 12292012"/>
              <a:gd name="T44" fmla="*/ 127366 w 11917986"/>
              <a:gd name="T45" fmla="*/ 3865 h 12292012"/>
              <a:gd name="T46" fmla="*/ 233520 w 11917986"/>
              <a:gd name="T47" fmla="*/ 117859 h 12292012"/>
              <a:gd name="T48" fmla="*/ 232477 w 11917986"/>
              <a:gd name="T49" fmla="*/ 133883 h 12292012"/>
              <a:gd name="T50" fmla="*/ 224512 w 11917986"/>
              <a:gd name="T51" fmla="*/ 136765 h 12292012"/>
              <a:gd name="T52" fmla="*/ 215430 w 11917986"/>
              <a:gd name="T53" fmla="*/ 132899 h 12292012"/>
              <a:gd name="T54" fmla="*/ 118284 w 11917986"/>
              <a:gd name="T55" fmla="*/ 28674 h 12292012"/>
              <a:gd name="T56" fmla="*/ 21138 w 11917986"/>
              <a:gd name="T57" fmla="*/ 132899 h 12292012"/>
              <a:gd name="T58" fmla="*/ 4091 w 11917986"/>
              <a:gd name="T59" fmla="*/ 133883 h 12292012"/>
              <a:gd name="T60" fmla="*/ 3048 w 11917986"/>
              <a:gd name="T61" fmla="*/ 117859 h 12292012"/>
              <a:gd name="T62" fmla="*/ 109202 w 11917986"/>
              <a:gd name="T63" fmla="*/ 3865 h 12292012"/>
              <a:gd name="T64" fmla="*/ 118284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w="9525">
            <a:noFill/>
            <a:round/>
            <a:headEnd/>
            <a:tailEnd/>
          </a:ln>
        </p:spPr>
        <p:txBody>
          <a:bodyPr/>
          <a:lstStyle/>
          <a:p>
            <a:endParaRPr lang="zh-CN" altLang="en-US"/>
          </a:p>
        </p:txBody>
      </p:sp>
      <p:grpSp>
        <p:nvGrpSpPr>
          <p:cNvPr id="67589" name="组合 65"/>
          <p:cNvGrpSpPr>
            <a:grpSpLocks/>
          </p:cNvGrpSpPr>
          <p:nvPr/>
        </p:nvGrpSpPr>
        <p:grpSpPr bwMode="auto">
          <a:xfrm>
            <a:off x="1089025" y="1431925"/>
            <a:ext cx="6989763" cy="4156075"/>
            <a:chOff x="1752" y="2650"/>
            <a:chExt cx="11008" cy="6544"/>
          </a:xfrm>
        </p:grpSpPr>
        <p:cxnSp>
          <p:nvCxnSpPr>
            <p:cNvPr id="63" name="직선 연결선 14">
              <a:extLst>
                <a:ext uri="{FF2B5EF4-FFF2-40B4-BE49-F238E27FC236}">
                  <a16:creationId xmlns:a16="http://schemas.microsoft.com/office/drawing/2014/main" xmlns="" id="{85C7E18E-C409-497B-A1FE-81E5E6FBB296}"/>
                </a:ext>
              </a:extLst>
            </p:cNvPr>
            <p:cNvCxnSpPr/>
            <p:nvPr/>
          </p:nvCxnSpPr>
          <p:spPr>
            <a:xfrm>
              <a:off x="7257" y="3902"/>
              <a:ext cx="0" cy="288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7591" name="组合 6"/>
            <p:cNvGrpSpPr>
              <a:grpSpLocks/>
            </p:cNvGrpSpPr>
            <p:nvPr/>
          </p:nvGrpSpPr>
          <p:grpSpPr bwMode="auto">
            <a:xfrm>
              <a:off x="1752" y="2650"/>
              <a:ext cx="11008" cy="6544"/>
              <a:chOff x="2234" y="3474"/>
              <a:chExt cx="10164" cy="5008"/>
            </a:xfrm>
          </p:grpSpPr>
          <p:sp>
            <p:nvSpPr>
              <p:cNvPr id="85" name="직사각형 30">
                <a:extLst>
                  <a:ext uri="{FF2B5EF4-FFF2-40B4-BE49-F238E27FC236}">
                    <a16:creationId xmlns:a16="http://schemas.microsoft.com/office/drawing/2014/main" xmlns="" id="{1C37DEB3-7477-4AAE-905D-B3149F887E92}"/>
                  </a:ext>
                </a:extLst>
              </p:cNvPr>
              <p:cNvSpPr/>
              <p:nvPr/>
            </p:nvSpPr>
            <p:spPr>
              <a:xfrm>
                <a:off x="6532" y="4926"/>
                <a:ext cx="1565" cy="455"/>
              </a:xfrm>
              <a:prstGeom prst="rect">
                <a:avLst/>
              </a:prstGeom>
              <a:solidFill>
                <a:srgbClr val="3F8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grpSp>
            <p:nvGrpSpPr>
              <p:cNvPr id="67593" name="组合 8"/>
              <p:cNvGrpSpPr>
                <a:grpSpLocks/>
              </p:cNvGrpSpPr>
              <p:nvPr/>
            </p:nvGrpSpPr>
            <p:grpSpPr bwMode="auto">
              <a:xfrm>
                <a:off x="2234" y="3474"/>
                <a:ext cx="10164" cy="5008"/>
                <a:chOff x="2234" y="3474"/>
                <a:chExt cx="10164" cy="5008"/>
              </a:xfrm>
            </p:grpSpPr>
            <p:cxnSp>
              <p:nvCxnSpPr>
                <p:cNvPr id="93" name="직선 연결선 12">
                  <a:extLst>
                    <a:ext uri="{FF2B5EF4-FFF2-40B4-BE49-F238E27FC236}">
                      <a16:creationId xmlns:a16="http://schemas.microsoft.com/office/drawing/2014/main" xmlns="" id="{2E865E50-8019-4EA6-87AD-D6CF3300DA75}"/>
                    </a:ext>
                  </a:extLst>
                </p:cNvPr>
                <p:cNvCxnSpPr/>
                <p:nvPr/>
              </p:nvCxnSpPr>
              <p:spPr>
                <a:xfrm>
                  <a:off x="3481" y="7061"/>
                  <a:ext cx="5" cy="93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7595" name="그룹 7"/>
                <p:cNvGrpSpPr>
                  <a:grpSpLocks/>
                </p:cNvGrpSpPr>
                <p:nvPr/>
              </p:nvGrpSpPr>
              <p:grpSpPr bwMode="auto">
                <a:xfrm flipH="1">
                  <a:off x="8140" y="5208"/>
                  <a:ext cx="3007" cy="683"/>
                  <a:chOff x="1947334" y="3367554"/>
                  <a:chExt cx="2060268" cy="509121"/>
                </a:xfrm>
              </p:grpSpPr>
              <p:cxnSp>
                <p:nvCxnSpPr>
                  <p:cNvPr id="11" name="직선 연결선 8">
                    <a:extLst>
                      <a:ext uri="{FF2B5EF4-FFF2-40B4-BE49-F238E27FC236}">
                        <a16:creationId xmlns:a16="http://schemas.microsoft.com/office/drawing/2014/main" xmlns="" id="{9DEC9B4A-A82F-45BE-9364-36BADDF06E71}"/>
                      </a:ext>
                    </a:extLst>
                  </p:cNvPr>
                  <p:cNvCxnSpPr/>
                  <p:nvPr/>
                </p:nvCxnSpPr>
                <p:spPr>
                  <a:xfrm>
                    <a:off x="1947449" y="3366881"/>
                    <a:ext cx="2060871" cy="0"/>
                  </a:xfrm>
                  <a:prstGeom prst="line">
                    <a:avLst/>
                  </a:prstGeom>
                  <a:ln w="12700">
                    <a:solidFill>
                      <a:schemeClr val="tx1">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직선 연결선 9">
                    <a:extLst>
                      <a:ext uri="{FF2B5EF4-FFF2-40B4-BE49-F238E27FC236}">
                        <a16:creationId xmlns:a16="http://schemas.microsoft.com/office/drawing/2014/main" xmlns="" id="{6082F64C-3259-40D5-9DBD-649433FEA38E}"/>
                      </a:ext>
                    </a:extLst>
                  </p:cNvPr>
                  <p:cNvCxnSpPr/>
                  <p:nvPr/>
                </p:nvCxnSpPr>
                <p:spPr>
                  <a:xfrm flipH="1">
                    <a:off x="1947449" y="3366881"/>
                    <a:ext cx="0" cy="510479"/>
                  </a:xfrm>
                  <a:prstGeom prst="line">
                    <a:avLst/>
                  </a:prstGeom>
                  <a:ln w="12700">
                    <a:solidFill>
                      <a:schemeClr val="tx1">
                        <a:alpha val="7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27" name="직선 연결선 11">
                  <a:extLst>
                    <a:ext uri="{FF2B5EF4-FFF2-40B4-BE49-F238E27FC236}">
                      <a16:creationId xmlns:a16="http://schemas.microsoft.com/office/drawing/2014/main" xmlns="" id="{49938284-44F3-454F-ABEC-47078D3C8C50}"/>
                    </a:ext>
                  </a:extLst>
                </p:cNvPr>
                <p:cNvCxnSpPr/>
                <p:nvPr/>
              </p:nvCxnSpPr>
              <p:spPr>
                <a:xfrm>
                  <a:off x="3485" y="5207"/>
                  <a:ext cx="300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12">
                  <a:extLst>
                    <a:ext uri="{FF2B5EF4-FFF2-40B4-BE49-F238E27FC236}">
                      <a16:creationId xmlns:a16="http://schemas.microsoft.com/office/drawing/2014/main" xmlns="" id="{67D3114C-B449-41D0-8028-67A3F5E1481E}"/>
                    </a:ext>
                  </a:extLst>
                </p:cNvPr>
                <p:cNvCxnSpPr>
                  <a:endCxn id="54" idx="3"/>
                </p:cNvCxnSpPr>
                <p:nvPr/>
              </p:nvCxnSpPr>
              <p:spPr>
                <a:xfrm>
                  <a:off x="3485" y="5207"/>
                  <a:ext cx="5" cy="93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7598" name="그룹 15"/>
                <p:cNvGrpSpPr>
                  <a:grpSpLocks/>
                </p:cNvGrpSpPr>
                <p:nvPr/>
              </p:nvGrpSpPr>
              <p:grpSpPr bwMode="auto">
                <a:xfrm>
                  <a:off x="5286" y="3474"/>
                  <a:ext cx="4061" cy="958"/>
                  <a:chOff x="3158067" y="2060848"/>
                  <a:chExt cx="2827866" cy="792088"/>
                </a:xfrm>
              </p:grpSpPr>
              <p:sp>
                <p:nvSpPr>
                  <p:cNvPr id="30" name="한쪽 모서리가 잘린 사각형 16">
                    <a:extLst>
                      <a:ext uri="{FF2B5EF4-FFF2-40B4-BE49-F238E27FC236}">
                        <a16:creationId xmlns:a16="http://schemas.microsoft.com/office/drawing/2014/main" xmlns="" id="{C15ECA05-0384-42C9-8A6C-94EE4F73D0A9}"/>
                      </a:ext>
                    </a:extLst>
                  </p:cNvPr>
                  <p:cNvSpPr/>
                  <p:nvPr/>
                </p:nvSpPr>
                <p:spPr>
                  <a:xfrm>
                    <a:off x="3157886" y="2060848"/>
                    <a:ext cx="2827533" cy="792393"/>
                  </a:xfrm>
                  <a:prstGeom prst="snip1Rect">
                    <a:avLst/>
                  </a:prstGeom>
                  <a:solidFill>
                    <a:schemeClr val="bg1"/>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sp>
                <p:nvSpPr>
                  <p:cNvPr id="35" name="직각 삼각형 17">
                    <a:extLst>
                      <a:ext uri="{FF2B5EF4-FFF2-40B4-BE49-F238E27FC236}">
                        <a16:creationId xmlns:a16="http://schemas.microsoft.com/office/drawing/2014/main" xmlns="" id="{73A28977-A2E3-4259-AF49-59CE850ABDAE}"/>
                      </a:ext>
                    </a:extLst>
                  </p:cNvPr>
                  <p:cNvSpPr/>
                  <p:nvPr/>
                </p:nvSpPr>
                <p:spPr>
                  <a:xfrm>
                    <a:off x="5840747" y="2060848"/>
                    <a:ext cx="144672" cy="143928"/>
                  </a:xfrm>
                  <a:prstGeom prst="rtTriangl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grpSp>
            <p:sp>
              <p:nvSpPr>
                <p:cNvPr id="39" name="Rectangle 3">
                  <a:extLst>
                    <a:ext uri="{FF2B5EF4-FFF2-40B4-BE49-F238E27FC236}">
                      <a16:creationId xmlns:a16="http://schemas.microsoft.com/office/drawing/2014/main" xmlns="" id="{2C580A43-AB85-4E8A-9B61-BE5890CDCA17}"/>
                    </a:ext>
                  </a:extLst>
                </p:cNvPr>
                <p:cNvSpPr txBox="1">
                  <a:spLocks noChangeArrowheads="1"/>
                </p:cNvSpPr>
                <p:nvPr/>
              </p:nvSpPr>
              <p:spPr bwMode="auto">
                <a:xfrm>
                  <a:off x="5407" y="3690"/>
                  <a:ext cx="3473" cy="400"/>
                </a:xfrm>
                <a:prstGeom prst="rect">
                  <a:avLst/>
                </a:prstGeom>
                <a:noFill/>
                <a:ln>
                  <a:noFill/>
                </a:ln>
              </p:spPr>
              <p:txBody>
                <a:bodyPr lIns="0" tIns="0" rIns="0" bIns="0">
                  <a:spAutoFit/>
                  <a:scene3d>
                    <a:camera prst="orthographicFront"/>
                    <a:lightRig rig="threePt" dir="t"/>
                  </a:scene3d>
                  <a:sp3d>
                    <a:bevelT w="0" h="0"/>
                  </a:sp3d>
                </a:bodyPr>
                <a:lstStyle/>
                <a:p>
                  <a:pPr algn="ctr" eaLnBrk="1" fontAlgn="auto" hangingPunct="1">
                    <a:lnSpc>
                      <a:spcPct val="90000"/>
                    </a:lnSpc>
                    <a:buFont typeface="Arial" panose="020B0604020202020204" pitchFamily="34" charset="0"/>
                    <a:buNone/>
                    <a:defRPr/>
                  </a:pPr>
                  <a:r>
                    <a:rPr lang="zh-CN" altLang="en-US" sz="2400" noProof="1">
                      <a:latin typeface="微软雅黑" panose="020B0503020204020204" pitchFamily="34" charset="-122"/>
                      <a:ea typeface="微软雅黑" panose="020B0503020204020204" pitchFamily="34" charset="-122"/>
                      <a:cs typeface="Tahoma" panose="020B0604030504040204" pitchFamily="34" charset="0"/>
                      <a:sym typeface="+mn-ea"/>
                    </a:rPr>
                    <a:t>固定资产调拨</a:t>
                  </a:r>
                </a:p>
              </p:txBody>
            </p:sp>
            <p:grpSp>
              <p:nvGrpSpPr>
                <p:cNvPr id="67600" name="그룹 47"/>
                <p:cNvGrpSpPr>
                  <a:grpSpLocks/>
                </p:cNvGrpSpPr>
                <p:nvPr/>
              </p:nvGrpSpPr>
              <p:grpSpPr bwMode="auto">
                <a:xfrm>
                  <a:off x="6061" y="5875"/>
                  <a:ext cx="2510" cy="1439"/>
                  <a:chOff x="3775056" y="2924841"/>
                  <a:chExt cx="1593890" cy="913733"/>
                </a:xfrm>
              </p:grpSpPr>
              <p:grpSp>
                <p:nvGrpSpPr>
                  <p:cNvPr id="67613" name="그룹 21"/>
                  <p:cNvGrpSpPr>
                    <a:grpSpLocks/>
                  </p:cNvGrpSpPr>
                  <p:nvPr/>
                </p:nvGrpSpPr>
                <p:grpSpPr bwMode="auto">
                  <a:xfrm>
                    <a:off x="3775056" y="2924841"/>
                    <a:ext cx="1593890" cy="913733"/>
                    <a:chOff x="1259632" y="2708920"/>
                    <a:chExt cx="1872208" cy="1073286"/>
                  </a:xfrm>
                </p:grpSpPr>
                <p:sp>
                  <p:nvSpPr>
                    <p:cNvPr id="50" name="한쪽 모서리가 잘린 사각형 22">
                      <a:extLst>
                        <a:ext uri="{FF2B5EF4-FFF2-40B4-BE49-F238E27FC236}">
                          <a16:creationId xmlns:a16="http://schemas.microsoft.com/office/drawing/2014/main" xmlns="" id="{32F99EF7-AB25-4DCA-A109-FD643E27EB4A}"/>
                        </a:ext>
                      </a:extLst>
                    </p:cNvPr>
                    <p:cNvSpPr/>
                    <p:nvPr/>
                  </p:nvSpPr>
                  <p:spPr>
                    <a:xfrm>
                      <a:off x="1259909" y="2708699"/>
                      <a:ext cx="1871656" cy="1072919"/>
                    </a:xfrm>
                    <a:prstGeom prst="snip1Rect">
                      <a:avLst>
                        <a:gd name="adj" fmla="val 13042"/>
                      </a:avLst>
                    </a:prstGeom>
                    <a:solidFill>
                      <a:schemeClr val="bg1"/>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sp>
                  <p:nvSpPr>
                    <p:cNvPr id="51" name="직각 삼각형 23">
                      <a:extLst>
                        <a:ext uri="{FF2B5EF4-FFF2-40B4-BE49-F238E27FC236}">
                          <a16:creationId xmlns:a16="http://schemas.microsoft.com/office/drawing/2014/main" xmlns="" id="{14F6C304-C6F6-4A8F-A6BD-F3F0432E1196}"/>
                        </a:ext>
                      </a:extLst>
                    </p:cNvPr>
                    <p:cNvSpPr/>
                    <p:nvPr/>
                  </p:nvSpPr>
                  <p:spPr>
                    <a:xfrm>
                      <a:off x="2986929" y="2708699"/>
                      <a:ext cx="144636" cy="144102"/>
                    </a:xfrm>
                    <a:prstGeom prst="rtTriangl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grpSp>
              <p:sp>
                <p:nvSpPr>
                  <p:cNvPr id="52" name="Rectangle 3">
                    <a:extLst>
                      <a:ext uri="{FF2B5EF4-FFF2-40B4-BE49-F238E27FC236}">
                        <a16:creationId xmlns:a16="http://schemas.microsoft.com/office/drawing/2014/main" xmlns="" id="{8D8C4C18-FDDD-4E3C-A19F-1E83F1E85CF6}"/>
                      </a:ext>
                    </a:extLst>
                  </p:cNvPr>
                  <p:cNvSpPr txBox="1">
                    <a:spLocks noChangeArrowheads="1"/>
                  </p:cNvSpPr>
                  <p:nvPr/>
                </p:nvSpPr>
                <p:spPr bwMode="auto">
                  <a:xfrm>
                    <a:off x="3896173" y="3205629"/>
                    <a:ext cx="1350486" cy="38149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fontAlgn="auto">
                      <a:spcAft>
                        <a:spcPts val="0"/>
                      </a:spcAft>
                      <a:defRPr/>
                    </a:pPr>
                    <a:r>
                      <a:rPr lang="zh-CN" altLang="en-US" sz="1800" noProof="1">
                        <a:latin typeface="微软雅黑" panose="020B0503020204020204" pitchFamily="34" charset="-122"/>
                        <a:cs typeface="Tahoma" panose="020B0604030504040204" pitchFamily="34" charset="0"/>
                        <a:sym typeface="+mn-ea"/>
                      </a:rPr>
                      <a:t>归口调</a:t>
                    </a:r>
                    <a:r>
                      <a:rPr lang="zh-CN" altLang="en-US" sz="1800" noProof="1" smtClean="0">
                        <a:latin typeface="微软雅黑" panose="020B0503020204020204" pitchFamily="34" charset="-122"/>
                        <a:cs typeface="Tahoma" panose="020B0604030504040204" pitchFamily="34" charset="0"/>
                        <a:sym typeface="+mn-ea"/>
                      </a:rPr>
                      <a:t>拨</a:t>
                    </a:r>
                    <a:endParaRPr lang="en-US" altLang="zh-CN" sz="1800" noProof="1" smtClean="0">
                      <a:latin typeface="微软雅黑" panose="020B0503020204020204" pitchFamily="34" charset="-122"/>
                      <a:cs typeface="Tahoma" panose="020B0604030504040204" pitchFamily="34" charset="0"/>
                      <a:sym typeface="+mn-ea"/>
                    </a:endParaRPr>
                  </a:p>
                  <a:p>
                    <a:pPr marL="0" indent="0" algn="ctr" fontAlgn="auto">
                      <a:spcAft>
                        <a:spcPts val="0"/>
                      </a:spcAft>
                      <a:defRPr/>
                    </a:pPr>
                    <a:r>
                      <a:rPr lang="en-US" altLang="zh-CN" sz="1200" noProof="1" smtClean="0">
                        <a:latin typeface="微软雅黑" panose="020B0503020204020204" pitchFamily="34" charset="-122"/>
                        <a:cs typeface="Tahoma" panose="020B0604030504040204" pitchFamily="34" charset="0"/>
                        <a:sym typeface="+mn-ea"/>
                      </a:rPr>
                      <a:t>(</a:t>
                    </a:r>
                    <a:r>
                      <a:rPr lang="zh-CN" altLang="en-US" sz="1200" noProof="1" smtClean="0">
                        <a:latin typeface="微软雅黑" panose="020B0503020204020204" pitchFamily="34" charset="-122"/>
                        <a:cs typeface="Tahoma" panose="020B0604030504040204" pitchFamily="34" charset="0"/>
                        <a:sym typeface="+mn-ea"/>
                      </a:rPr>
                      <a:t>由归口管理员发起）</a:t>
                    </a:r>
                    <a:endParaRPr lang="zh-CN" altLang="en-US" sz="1200" noProof="1">
                      <a:latin typeface="微软雅黑" panose="020B0503020204020204" pitchFamily="34" charset="-122"/>
                      <a:cs typeface="Tahoma" panose="020B0604030504040204" pitchFamily="34" charset="0"/>
                      <a:sym typeface="+mn-ea"/>
                    </a:endParaRPr>
                  </a:p>
                </p:txBody>
              </p:sp>
            </p:grpSp>
            <p:grpSp>
              <p:nvGrpSpPr>
                <p:cNvPr id="67601" name="그룹 18"/>
                <p:cNvGrpSpPr>
                  <a:grpSpLocks/>
                </p:cNvGrpSpPr>
                <p:nvPr/>
              </p:nvGrpSpPr>
              <p:grpSpPr bwMode="auto">
                <a:xfrm>
                  <a:off x="2234" y="6147"/>
                  <a:ext cx="2510" cy="898"/>
                  <a:chOff x="1259632" y="2708920"/>
                  <a:chExt cx="1872208" cy="1073286"/>
                </a:xfrm>
              </p:grpSpPr>
              <p:sp>
                <p:nvSpPr>
                  <p:cNvPr id="54" name="한쪽 모서리가 잘린 사각형 19">
                    <a:extLst>
                      <a:ext uri="{FF2B5EF4-FFF2-40B4-BE49-F238E27FC236}">
                        <a16:creationId xmlns:a16="http://schemas.microsoft.com/office/drawing/2014/main" xmlns="" id="{9B49461F-3E8F-46E6-8C40-F67C69078169}"/>
                      </a:ext>
                    </a:extLst>
                  </p:cNvPr>
                  <p:cNvSpPr/>
                  <p:nvPr/>
                </p:nvSpPr>
                <p:spPr>
                  <a:xfrm>
                    <a:off x="1259632" y="2708128"/>
                    <a:ext cx="1871656" cy="1074562"/>
                  </a:xfrm>
                  <a:prstGeom prst="snip1Rect">
                    <a:avLst>
                      <a:gd name="adj" fmla="val 13042"/>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sp>
                <p:nvSpPr>
                  <p:cNvPr id="55" name="직각 삼각형 20">
                    <a:extLst>
                      <a:ext uri="{FF2B5EF4-FFF2-40B4-BE49-F238E27FC236}">
                        <a16:creationId xmlns:a16="http://schemas.microsoft.com/office/drawing/2014/main" xmlns="" id="{2C72F005-2BE3-4AC4-B128-A899470C85A0}"/>
                      </a:ext>
                    </a:extLst>
                  </p:cNvPr>
                  <p:cNvSpPr/>
                  <p:nvPr/>
                </p:nvSpPr>
                <p:spPr>
                  <a:xfrm rot="240000">
                    <a:off x="3000427" y="2712700"/>
                    <a:ext cx="129139" cy="141751"/>
                  </a:xfrm>
                  <a:prstGeom prst="rtTriangl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grpSp>
            <p:sp>
              <p:nvSpPr>
                <p:cNvPr id="56" name="Rectangle 3">
                  <a:extLst>
                    <a:ext uri="{FF2B5EF4-FFF2-40B4-BE49-F238E27FC236}">
                      <a16:creationId xmlns:a16="http://schemas.microsoft.com/office/drawing/2014/main" xmlns="" id="{0AAEC96C-9E0F-4B8F-BD55-D0D2EC3A832A}"/>
                    </a:ext>
                  </a:extLst>
                </p:cNvPr>
                <p:cNvSpPr txBox="1">
                  <a:spLocks noChangeArrowheads="1"/>
                </p:cNvSpPr>
                <p:nvPr/>
              </p:nvSpPr>
              <p:spPr bwMode="auto">
                <a:xfrm>
                  <a:off x="2273" y="6101"/>
                  <a:ext cx="2408" cy="868"/>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fontAlgn="auto">
                    <a:spcAft>
                      <a:spcPts val="0"/>
                    </a:spcAft>
                    <a:defRPr/>
                  </a:pPr>
                  <a:r>
                    <a:rPr lang="zh-CN" altLang="en-US" sz="1800" noProof="1">
                      <a:latin typeface="微软雅黑" panose="020B0503020204020204" pitchFamily="34" charset="-122"/>
                      <a:cs typeface="Tahoma" panose="020B0604030504040204" pitchFamily="34" charset="0"/>
                      <a:sym typeface="+mn-ea"/>
                    </a:rPr>
                    <a:t>部门调</a:t>
                  </a:r>
                  <a:r>
                    <a:rPr lang="zh-CN" altLang="en-US" sz="1800" noProof="1" smtClean="0">
                      <a:latin typeface="微软雅黑" panose="020B0503020204020204" pitchFamily="34" charset="-122"/>
                      <a:cs typeface="Tahoma" panose="020B0604030504040204" pitchFamily="34" charset="0"/>
                      <a:sym typeface="+mn-ea"/>
                    </a:rPr>
                    <a:t>拨</a:t>
                  </a:r>
                  <a:endParaRPr lang="en-US" altLang="zh-CN" sz="1800" noProof="1" smtClean="0">
                    <a:latin typeface="微软雅黑" panose="020B0503020204020204" pitchFamily="34" charset="-122"/>
                    <a:cs typeface="Tahoma" panose="020B0604030504040204" pitchFamily="34" charset="0"/>
                    <a:sym typeface="+mn-ea"/>
                  </a:endParaRPr>
                </a:p>
                <a:p>
                  <a:pPr marL="0" indent="0" algn="ctr" fontAlgn="auto">
                    <a:spcAft>
                      <a:spcPts val="0"/>
                    </a:spcAft>
                    <a:defRPr/>
                  </a:pPr>
                  <a:r>
                    <a:rPr lang="zh-CN" altLang="en-US" sz="1200" noProof="1" smtClean="0">
                      <a:latin typeface="微软雅黑" panose="020B0503020204020204" pitchFamily="34" charset="-122"/>
                      <a:cs typeface="Tahoma" panose="020B0604030504040204" pitchFamily="34" charset="0"/>
                      <a:sym typeface="+mn-ea"/>
                    </a:rPr>
                    <a:t>（由院系</a:t>
                  </a:r>
                  <a:r>
                    <a:rPr lang="en-US" altLang="zh-CN" sz="1200" noProof="1" smtClean="0">
                      <a:latin typeface="微软雅黑" panose="020B0503020204020204" pitchFamily="34" charset="-122"/>
                      <a:cs typeface="Tahoma" panose="020B0604030504040204" pitchFamily="34" charset="0"/>
                      <a:sym typeface="+mn-ea"/>
                    </a:rPr>
                    <a:t>/</a:t>
                  </a:r>
                  <a:r>
                    <a:rPr lang="zh-CN" altLang="en-US" sz="1200" noProof="1" smtClean="0">
                      <a:latin typeface="微软雅黑" panose="020B0503020204020204" pitchFamily="34" charset="-122"/>
                      <a:cs typeface="Tahoma" panose="020B0604030504040204" pitchFamily="34" charset="0"/>
                      <a:sym typeface="+mn-ea"/>
                    </a:rPr>
                    <a:t>部门管理员</a:t>
                  </a:r>
                  <a:endParaRPr lang="en-US" altLang="zh-CN" sz="1200" noProof="1" smtClean="0">
                    <a:latin typeface="微软雅黑" panose="020B0503020204020204" pitchFamily="34" charset="-122"/>
                    <a:cs typeface="Tahoma" panose="020B0604030504040204" pitchFamily="34" charset="0"/>
                    <a:sym typeface="+mn-ea"/>
                  </a:endParaRPr>
                </a:p>
                <a:p>
                  <a:pPr marL="0" indent="0" algn="ctr" fontAlgn="auto">
                    <a:spcAft>
                      <a:spcPts val="0"/>
                    </a:spcAft>
                    <a:defRPr/>
                  </a:pPr>
                  <a:r>
                    <a:rPr lang="zh-CN" altLang="en-US" sz="1200" noProof="1" smtClean="0">
                      <a:latin typeface="微软雅黑" panose="020B0503020204020204" pitchFamily="34" charset="-122"/>
                      <a:cs typeface="Tahoma" panose="020B0604030504040204" pitchFamily="34" charset="0"/>
                      <a:sym typeface="+mn-ea"/>
                    </a:rPr>
                    <a:t>发起）</a:t>
                  </a:r>
                  <a:endParaRPr lang="zh-CN" altLang="en-US" sz="1200" noProof="1">
                    <a:latin typeface="微软雅黑" panose="020B0503020204020204" pitchFamily="34" charset="-122"/>
                    <a:cs typeface="Tahoma" panose="020B0604030504040204" pitchFamily="34" charset="0"/>
                    <a:sym typeface="+mn-ea"/>
                  </a:endParaRPr>
                </a:p>
              </p:txBody>
            </p:sp>
            <p:grpSp>
              <p:nvGrpSpPr>
                <p:cNvPr id="67603" name="그룹 46"/>
                <p:cNvGrpSpPr>
                  <a:grpSpLocks/>
                </p:cNvGrpSpPr>
                <p:nvPr/>
              </p:nvGrpSpPr>
              <p:grpSpPr bwMode="auto">
                <a:xfrm>
                  <a:off x="9888" y="5875"/>
                  <a:ext cx="2510" cy="2607"/>
                  <a:chOff x="6009545" y="2924841"/>
                  <a:chExt cx="1593890" cy="1655192"/>
                </a:xfrm>
              </p:grpSpPr>
              <p:grpSp>
                <p:nvGrpSpPr>
                  <p:cNvPr id="67607" name="그룹 24"/>
                  <p:cNvGrpSpPr>
                    <a:grpSpLocks/>
                  </p:cNvGrpSpPr>
                  <p:nvPr/>
                </p:nvGrpSpPr>
                <p:grpSpPr bwMode="auto">
                  <a:xfrm>
                    <a:off x="6009545" y="2924841"/>
                    <a:ext cx="1593890" cy="1655192"/>
                    <a:chOff x="1259632" y="2708920"/>
                    <a:chExt cx="1872208" cy="1944216"/>
                  </a:xfrm>
                </p:grpSpPr>
                <p:sp>
                  <p:nvSpPr>
                    <p:cNvPr id="59" name="한쪽 모서리가 잘린 사각형 25">
                      <a:extLst>
                        <a:ext uri="{FF2B5EF4-FFF2-40B4-BE49-F238E27FC236}">
                          <a16:creationId xmlns:a16="http://schemas.microsoft.com/office/drawing/2014/main" xmlns="" id="{9E4BB62A-599B-4E1F-97DB-7DF6E9C2FA6B}"/>
                        </a:ext>
                      </a:extLst>
                    </p:cNvPr>
                    <p:cNvSpPr/>
                    <p:nvPr/>
                  </p:nvSpPr>
                  <p:spPr>
                    <a:xfrm>
                      <a:off x="1260184" y="2708699"/>
                      <a:ext cx="1871656" cy="1944437"/>
                    </a:xfrm>
                    <a:prstGeom prst="snip1Rect">
                      <a:avLst>
                        <a:gd name="adj" fmla="val 7615"/>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sp>
                  <p:nvSpPr>
                    <p:cNvPr id="60" name="직각 삼각형 26">
                      <a:extLst>
                        <a:ext uri="{FF2B5EF4-FFF2-40B4-BE49-F238E27FC236}">
                          <a16:creationId xmlns:a16="http://schemas.microsoft.com/office/drawing/2014/main" xmlns="" id="{38902890-089A-4D1A-BB66-B2B2DAC427F1}"/>
                        </a:ext>
                      </a:extLst>
                    </p:cNvPr>
                    <p:cNvSpPr/>
                    <p:nvPr/>
                  </p:nvSpPr>
                  <p:spPr>
                    <a:xfrm>
                      <a:off x="2987204" y="2708699"/>
                      <a:ext cx="144636" cy="144085"/>
                    </a:xfrm>
                    <a:prstGeom prst="rtTriangl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grpSp>
              <p:sp>
                <p:nvSpPr>
                  <p:cNvPr id="61" name="Rectangle 3">
                    <a:extLst>
                      <a:ext uri="{FF2B5EF4-FFF2-40B4-BE49-F238E27FC236}">
                        <a16:creationId xmlns:a16="http://schemas.microsoft.com/office/drawing/2014/main" xmlns="" id="{0DE574D5-7FF2-475F-B143-AAACCD08CE6A}"/>
                      </a:ext>
                    </a:extLst>
                  </p:cNvPr>
                  <p:cNvSpPr txBox="1">
                    <a:spLocks noChangeArrowheads="1"/>
                  </p:cNvSpPr>
                  <p:nvPr/>
                </p:nvSpPr>
                <p:spPr bwMode="auto">
                  <a:xfrm>
                    <a:off x="6093858" y="3479122"/>
                    <a:ext cx="1462635" cy="381451"/>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fontAlgn="auto">
                      <a:spcAft>
                        <a:spcPts val="0"/>
                      </a:spcAft>
                      <a:defRPr/>
                    </a:pPr>
                    <a:r>
                      <a:rPr lang="zh-CN" altLang="en-US" sz="1800" noProof="1">
                        <a:latin typeface="微软雅黑" panose="020B0503020204020204" pitchFamily="34" charset="-122"/>
                        <a:cs typeface="Tahoma" panose="020B0604030504040204" pitchFamily="34" charset="0"/>
                        <a:sym typeface="+mn-ea"/>
                      </a:rPr>
                      <a:t>超级调</a:t>
                    </a:r>
                    <a:r>
                      <a:rPr lang="zh-CN" altLang="en-US" sz="1800" noProof="1" smtClean="0">
                        <a:latin typeface="微软雅黑" panose="020B0503020204020204" pitchFamily="34" charset="-122"/>
                        <a:cs typeface="Tahoma" panose="020B0604030504040204" pitchFamily="34" charset="0"/>
                        <a:sym typeface="+mn-ea"/>
                      </a:rPr>
                      <a:t>拨</a:t>
                    </a:r>
                    <a:endParaRPr lang="en-US" altLang="zh-CN" sz="1800" noProof="1" smtClean="0">
                      <a:latin typeface="微软雅黑" panose="020B0503020204020204" pitchFamily="34" charset="-122"/>
                      <a:cs typeface="Tahoma" panose="020B0604030504040204" pitchFamily="34" charset="0"/>
                      <a:sym typeface="+mn-ea"/>
                    </a:endParaRPr>
                  </a:p>
                  <a:p>
                    <a:pPr marL="0" indent="0" algn="ctr" fontAlgn="auto">
                      <a:spcAft>
                        <a:spcPts val="0"/>
                      </a:spcAft>
                      <a:defRPr/>
                    </a:pPr>
                    <a:r>
                      <a:rPr lang="zh-CN" altLang="en-US" sz="1200" noProof="1" smtClean="0">
                        <a:latin typeface="微软雅黑" panose="020B0503020204020204" pitchFamily="34" charset="-122"/>
                        <a:cs typeface="Tahoma" panose="020B0604030504040204" pitchFamily="34" charset="0"/>
                        <a:sym typeface="+mn-ea"/>
                      </a:rPr>
                      <a:t>（由学校管理员发起）</a:t>
                    </a:r>
                    <a:endParaRPr lang="zh-CN" altLang="en-US" sz="1200" noProof="1">
                      <a:latin typeface="微软雅黑" panose="020B0503020204020204" pitchFamily="34" charset="-122"/>
                      <a:cs typeface="Tahoma" panose="020B0604030504040204" pitchFamily="34" charset="0"/>
                      <a:sym typeface="+mn-ea"/>
                    </a:endParaRPr>
                  </a:p>
                </p:txBody>
              </p:sp>
            </p:grpSp>
            <p:sp>
              <p:nvSpPr>
                <p:cNvPr id="62" name="Rectangle 3">
                  <a:extLst>
                    <a:ext uri="{FF2B5EF4-FFF2-40B4-BE49-F238E27FC236}">
                      <a16:creationId xmlns:a16="http://schemas.microsoft.com/office/drawing/2014/main" xmlns="" id="{9459295B-6A1F-4F2B-A8BD-0768F1F45B40}"/>
                    </a:ext>
                  </a:extLst>
                </p:cNvPr>
                <p:cNvSpPr txBox="1">
                  <a:spLocks noChangeArrowheads="1"/>
                </p:cNvSpPr>
                <p:nvPr/>
              </p:nvSpPr>
              <p:spPr bwMode="auto">
                <a:xfrm>
                  <a:off x="6663" y="5024"/>
                  <a:ext cx="1303" cy="259"/>
                </a:xfrm>
                <a:prstGeom prst="rect">
                  <a:avLst/>
                </a:prstGeom>
              </p:spPr>
              <p:txBody>
                <a:bodyPr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fontAlgn="auto">
                    <a:spcAft>
                      <a:spcPts val="0"/>
                    </a:spcAft>
                    <a:defRPr/>
                  </a:pPr>
                  <a:r>
                    <a:rPr lang="zh-CN" altLang="en-US" sz="1400" b="1" noProof="1">
                      <a:solidFill>
                        <a:schemeClr val="bg1"/>
                      </a:solidFill>
                      <a:latin typeface="微软雅黑" panose="020B0503020204020204" pitchFamily="34" charset="-122"/>
                      <a:cs typeface="Tahoma" panose="020B0604030504040204" pitchFamily="34" charset="0"/>
                      <a:sym typeface="+mn-ea"/>
                    </a:rPr>
                    <a:t>角色</a:t>
                  </a:r>
                </a:p>
              </p:txBody>
            </p:sp>
            <p:sp>
              <p:nvSpPr>
                <p:cNvPr id="91" name="한쪽 모서리가 잘린 사각형 32">
                  <a:extLst>
                    <a:ext uri="{FF2B5EF4-FFF2-40B4-BE49-F238E27FC236}">
                      <a16:creationId xmlns:a16="http://schemas.microsoft.com/office/drawing/2014/main" xmlns="" id="{AF8E6026-B710-4B56-8F78-100AD47CCCD3}"/>
                    </a:ext>
                  </a:extLst>
                </p:cNvPr>
                <p:cNvSpPr/>
                <p:nvPr/>
              </p:nvSpPr>
              <p:spPr>
                <a:xfrm>
                  <a:off x="2234" y="7577"/>
                  <a:ext cx="2512" cy="905"/>
                </a:xfrm>
                <a:prstGeom prst="snip1Rect">
                  <a:avLst>
                    <a:gd name="adj" fmla="val 20577"/>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ko-KR" altLang="en-US" sz="1400" noProof="1"/>
                </a:p>
              </p:txBody>
            </p:sp>
            <p:sp>
              <p:nvSpPr>
                <p:cNvPr id="92" name="Rectangle 3">
                  <a:extLst>
                    <a:ext uri="{FF2B5EF4-FFF2-40B4-BE49-F238E27FC236}">
                      <a16:creationId xmlns:a16="http://schemas.microsoft.com/office/drawing/2014/main" xmlns="" id="{A0747A0F-E1C7-4D96-8580-13687412C5AB}"/>
                    </a:ext>
                  </a:extLst>
                </p:cNvPr>
                <p:cNvSpPr txBox="1">
                  <a:spLocks noChangeArrowheads="1"/>
                </p:cNvSpPr>
                <p:nvPr/>
              </p:nvSpPr>
              <p:spPr bwMode="auto">
                <a:xfrm>
                  <a:off x="2544" y="7733"/>
                  <a:ext cx="1893" cy="593"/>
                </a:xfrm>
                <a:prstGeom prst="rect">
                  <a:avLst/>
                </a:prstGeom>
              </p:spPr>
              <p:txBody>
                <a:bodyPr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Bef>
                      <a:spcPts val="0"/>
                    </a:spcBef>
                    <a:spcAft>
                      <a:spcPts val="0"/>
                    </a:spcAft>
                    <a:defRPr/>
                  </a:pPr>
                  <a:r>
                    <a:rPr lang="zh-CN" altLang="en-US" sz="1600" b="1" noProof="1">
                      <a:solidFill>
                        <a:schemeClr val="bg1"/>
                      </a:solidFill>
                      <a:latin typeface="微软雅黑" panose="020B0503020204020204" pitchFamily="34" charset="-122"/>
                      <a:cs typeface="Tahoma" panose="020B0604030504040204" pitchFamily="34" charset="0"/>
                      <a:sym typeface="+mn-ea"/>
                    </a:rPr>
                    <a:t>内部调拨</a:t>
                  </a:r>
                </a:p>
                <a:p>
                  <a:pPr marL="0" indent="0" fontAlgn="auto">
                    <a:spcBef>
                      <a:spcPts val="0"/>
                    </a:spcBef>
                    <a:spcAft>
                      <a:spcPts val="0"/>
                    </a:spcAft>
                    <a:defRPr/>
                  </a:pPr>
                  <a:r>
                    <a:rPr lang="zh-CN" altLang="en-US" sz="1600" b="1" noProof="1">
                      <a:solidFill>
                        <a:schemeClr val="bg1"/>
                      </a:solidFill>
                      <a:latin typeface="微软雅黑" panose="020B0503020204020204" pitchFamily="34" charset="-122"/>
                      <a:cs typeface="Tahoma" panose="020B0604030504040204" pitchFamily="34" charset="0"/>
                      <a:sym typeface="+mn-ea"/>
                    </a:rPr>
                    <a:t>院系间调拨</a:t>
                  </a:r>
                </a:p>
              </p:txBody>
            </p:sp>
          </p:grpSp>
        </p:grpSp>
      </p:gr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组合 59"/>
          <p:cNvGrpSpPr>
            <a:grpSpLocks/>
          </p:cNvGrpSpPr>
          <p:nvPr/>
        </p:nvGrpSpPr>
        <p:grpSpPr bwMode="auto">
          <a:xfrm>
            <a:off x="5943600" y="1558925"/>
            <a:ext cx="2057400" cy="3832225"/>
            <a:chOff x="10560" y="2943"/>
            <a:chExt cx="3027" cy="5415"/>
          </a:xfrm>
        </p:grpSpPr>
        <p:grpSp>
          <p:nvGrpSpPr>
            <p:cNvPr id="68623" name="组合 20"/>
            <p:cNvGrpSpPr>
              <a:grpSpLocks/>
            </p:cNvGrpSpPr>
            <p:nvPr/>
          </p:nvGrpSpPr>
          <p:grpSpPr bwMode="auto">
            <a:xfrm>
              <a:off x="10560" y="3301"/>
              <a:ext cx="3027" cy="5057"/>
              <a:chOff x="6259" y="592"/>
              <a:chExt cx="2937" cy="4047"/>
            </a:xfrm>
          </p:grpSpPr>
          <p:grpSp>
            <p:nvGrpSpPr>
              <p:cNvPr id="68625" name="组合 58"/>
              <p:cNvGrpSpPr>
                <a:grpSpLocks/>
              </p:cNvGrpSpPr>
              <p:nvPr/>
            </p:nvGrpSpPr>
            <p:grpSpPr bwMode="auto">
              <a:xfrm>
                <a:off x="6259" y="592"/>
                <a:ext cx="1889" cy="4047"/>
                <a:chOff x="6259" y="604"/>
                <a:chExt cx="1889" cy="4133"/>
              </a:xfrm>
            </p:grpSpPr>
            <p:grpSp>
              <p:nvGrpSpPr>
                <p:cNvPr id="68627" name="组合 52"/>
                <p:cNvGrpSpPr>
                  <a:grpSpLocks/>
                </p:cNvGrpSpPr>
                <p:nvPr/>
              </p:nvGrpSpPr>
              <p:grpSpPr bwMode="auto">
                <a:xfrm>
                  <a:off x="6259" y="603"/>
                  <a:ext cx="1889" cy="3961"/>
                  <a:chOff x="6231" y="699"/>
                  <a:chExt cx="1889" cy="4042"/>
                </a:xfrm>
              </p:grpSpPr>
              <p:grpSp>
                <p:nvGrpSpPr>
                  <p:cNvPr id="68629" name="组合 7"/>
                  <p:cNvGrpSpPr>
                    <a:grpSpLocks/>
                  </p:cNvGrpSpPr>
                  <p:nvPr/>
                </p:nvGrpSpPr>
                <p:grpSpPr bwMode="auto">
                  <a:xfrm>
                    <a:off x="6231" y="699"/>
                    <a:ext cx="1889" cy="920"/>
                    <a:chOff x="6256" y="672"/>
                    <a:chExt cx="1889" cy="920"/>
                  </a:xfrm>
                </p:grpSpPr>
                <p:cxnSp>
                  <p:nvCxnSpPr>
                    <p:cNvPr id="63" name="直接箭头连接符 62">
                      <a:extLst>
                        <a:ext uri="{FF2B5EF4-FFF2-40B4-BE49-F238E27FC236}">
                          <a16:creationId xmlns:a16="http://schemas.microsoft.com/office/drawing/2014/main" xmlns="" id="{412F5272-6B51-4B67-8C67-D294FCD96062}"/>
                        </a:ext>
                      </a:extLst>
                    </p:cNvPr>
                    <p:cNvCxnSpPr/>
                    <p:nvPr/>
                  </p:nvCxnSpPr>
                  <p:spPr>
                    <a:xfrm>
                      <a:off x="7165" y="672"/>
                      <a:ext cx="0" cy="299"/>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xmlns="" id="{2C6BE014-396D-4552-98B0-BCE4E734651E}"/>
                        </a:ext>
                      </a:extLst>
                    </p:cNvPr>
                    <p:cNvSpPr/>
                    <p:nvPr/>
                  </p:nvSpPr>
                  <p:spPr>
                    <a:xfrm>
                      <a:off x="6256" y="971"/>
                      <a:ext cx="1890" cy="6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部门资产管理员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登记</a:t>
                      </a:r>
                    </a:p>
                  </p:txBody>
                </p:sp>
              </p:grpSp>
              <p:grpSp>
                <p:nvGrpSpPr>
                  <p:cNvPr id="68630" name="组合 28"/>
                  <p:cNvGrpSpPr>
                    <a:grpSpLocks/>
                  </p:cNvGrpSpPr>
                  <p:nvPr/>
                </p:nvGrpSpPr>
                <p:grpSpPr bwMode="auto">
                  <a:xfrm>
                    <a:off x="6771" y="1628"/>
                    <a:ext cx="771" cy="766"/>
                    <a:chOff x="6771" y="1306"/>
                    <a:chExt cx="771" cy="1039"/>
                  </a:xfrm>
                </p:grpSpPr>
                <p:sp>
                  <p:nvSpPr>
                    <p:cNvPr id="56" name="菱形 55">
                      <a:extLst>
                        <a:ext uri="{FF2B5EF4-FFF2-40B4-BE49-F238E27FC236}">
                          <a16:creationId xmlns:a16="http://schemas.microsoft.com/office/drawing/2014/main" xmlns="" id="{D5C7C465-67B6-43DF-956D-073986565B93}"/>
                        </a:ext>
                      </a:extLst>
                    </p:cNvPr>
                    <p:cNvSpPr/>
                    <p:nvPr/>
                  </p:nvSpPr>
                  <p:spPr>
                    <a:xfrm>
                      <a:off x="6770" y="1946"/>
                      <a:ext cx="773"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28" name="直接箭头连接符 27">
                      <a:extLst>
                        <a:ext uri="{FF2B5EF4-FFF2-40B4-BE49-F238E27FC236}">
                          <a16:creationId xmlns:a16="http://schemas.microsoft.com/office/drawing/2014/main" xmlns="" id="{1AF63004-A4D1-4690-A70E-5ED3D8FC362B}"/>
                        </a:ext>
                      </a:extLst>
                    </p:cNvPr>
                    <p:cNvCxnSpPr/>
                    <p:nvPr/>
                  </p:nvCxnSpPr>
                  <p:spPr>
                    <a:xfrm flipH="1">
                      <a:off x="7158" y="1307"/>
                      <a:ext cx="2" cy="68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0" name="肘形连接符 49">
                    <a:extLst>
                      <a:ext uri="{FF2B5EF4-FFF2-40B4-BE49-F238E27FC236}">
                        <a16:creationId xmlns:a16="http://schemas.microsoft.com/office/drawing/2014/main" xmlns="" id="{EA0A48BA-704A-45A5-AF98-4A160F9E5558}"/>
                      </a:ext>
                    </a:extLst>
                  </p:cNvPr>
                  <p:cNvCxnSpPr>
                    <a:stCxn id="56" idx="3"/>
                    <a:endCxn id="185" idx="6"/>
                  </p:cNvCxnSpPr>
                  <p:nvPr/>
                </p:nvCxnSpPr>
                <p:spPr>
                  <a:xfrm flipH="1">
                    <a:off x="7303" y="2250"/>
                    <a:ext cx="238" cy="2496"/>
                  </a:xfrm>
                  <a:prstGeom prst="bentConnector3">
                    <a:avLst>
                      <a:gd name="adj1" fmla="val -546943"/>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185" name=" 185">
                  <a:extLst>
                    <a:ext uri="{FF2B5EF4-FFF2-40B4-BE49-F238E27FC236}">
                      <a16:creationId xmlns:a16="http://schemas.microsoft.com/office/drawing/2014/main" xmlns="" id="{E50612B4-0E24-43DE-B2CB-B7479CCFFBB1}"/>
                    </a:ext>
                  </a:extLst>
                </p:cNvPr>
                <p:cNvSpPr/>
                <p:nvPr/>
              </p:nvSpPr>
              <p:spPr>
                <a:xfrm>
                  <a:off x="6984" y="4392"/>
                  <a:ext cx="347"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68626" name="文本框 44"/>
              <p:cNvSpPr txBox="1">
                <a:spLocks noChangeArrowheads="1"/>
              </p:cNvSpPr>
              <p:nvPr/>
            </p:nvSpPr>
            <p:spPr bwMode="auto">
              <a:xfrm>
                <a:off x="7998" y="2343"/>
                <a:ext cx="1198" cy="330"/>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grpSp>
        <p:sp>
          <p:nvSpPr>
            <p:cNvPr id="59" name="椭圆 58">
              <a:extLst>
                <a:ext uri="{FF2B5EF4-FFF2-40B4-BE49-F238E27FC236}">
                  <a16:creationId xmlns:a16="http://schemas.microsoft.com/office/drawing/2014/main" xmlns="" id="{3BB7B030-F1D6-40A4-8AD4-5D42593029E8}"/>
                </a:ext>
              </a:extLst>
            </p:cNvPr>
            <p:cNvSpPr/>
            <p:nvPr/>
          </p:nvSpPr>
          <p:spPr>
            <a:xfrm>
              <a:off x="11321" y="2943"/>
              <a:ext cx="339" cy="357"/>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grpSp>
        <p:nvGrpSpPr>
          <p:cNvPr id="68611" name="组合 1"/>
          <p:cNvGrpSpPr>
            <a:grpSpLocks/>
          </p:cNvGrpSpPr>
          <p:nvPr/>
        </p:nvGrpSpPr>
        <p:grpSpPr bwMode="auto">
          <a:xfrm>
            <a:off x="260350" y="550863"/>
            <a:ext cx="2881313" cy="484187"/>
            <a:chOff x="409" y="868"/>
            <a:chExt cx="4538" cy="762"/>
          </a:xfrm>
        </p:grpSpPr>
        <p:grpSp>
          <p:nvGrpSpPr>
            <p:cNvPr id="68613" name="组合 7"/>
            <p:cNvGrpSpPr>
              <a:grpSpLocks/>
            </p:cNvGrpSpPr>
            <p:nvPr/>
          </p:nvGrpSpPr>
          <p:grpSpPr bwMode="auto">
            <a:xfrm>
              <a:off x="409" y="868"/>
              <a:ext cx="4537" cy="762"/>
              <a:chOff x="472" y="1581"/>
              <a:chExt cx="4539" cy="763"/>
            </a:xfrm>
          </p:grpSpPr>
          <p:sp>
            <p:nvSpPr>
              <p:cNvPr id="68615" name="文本框 5"/>
              <p:cNvSpPr txBox="1">
                <a:spLocks noChangeArrowheads="1"/>
              </p:cNvSpPr>
              <p:nvPr/>
            </p:nvSpPr>
            <p:spPr bwMode="auto">
              <a:xfrm>
                <a:off x="1304" y="1586"/>
                <a:ext cx="3707" cy="629"/>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部门调拨</a:t>
                </a:r>
                <a:r>
                  <a:rPr lang="en-US" altLang="zh-CN" sz="2000" b="1">
                    <a:solidFill>
                      <a:srgbClr val="4490B9"/>
                    </a:solidFill>
                    <a:latin typeface="方正兰亭黑_GBK"/>
                    <a:ea typeface="方正兰亭黑_GBK"/>
                    <a:cs typeface="方正兰亭黑_GBK"/>
                  </a:rPr>
                  <a:t>-</a:t>
                </a:r>
                <a:r>
                  <a:rPr lang="zh-CN" altLang="en-US" sz="2000" b="1">
                    <a:solidFill>
                      <a:srgbClr val="4490B9"/>
                    </a:solidFill>
                    <a:latin typeface="方正兰亭黑_GBK"/>
                    <a:ea typeface="方正兰亭黑_GBK"/>
                    <a:cs typeface="方正兰亭黑_GBK"/>
                  </a:rPr>
                  <a:t>内部调拨</a:t>
                </a:r>
              </a:p>
            </p:txBody>
          </p:sp>
          <p:grpSp>
            <p:nvGrpSpPr>
              <p:cNvPr id="68616"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ADE998A0-FAC2-4234-B8FD-702D37407EBC}"/>
                    </a:ext>
                  </a:extLst>
                </p:cNvPr>
                <p:cNvSpPr/>
                <p:nvPr/>
              </p:nvSpPr>
              <p:spPr>
                <a:xfrm>
                  <a:off x="1494031" y="1933669"/>
                  <a:ext cx="1675781"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4A5D6E8E-B5CF-4B00-A5A9-EC6646A04105}"/>
                    </a:ext>
                  </a:extLst>
                </p:cNvPr>
                <p:cNvSpPr/>
                <p:nvPr/>
              </p:nvSpPr>
              <p:spPr>
                <a:xfrm>
                  <a:off x="1686335" y="2120586"/>
                  <a:ext cx="130765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30BEFE6B-4F47-4483-93DC-9989868E882D}"/>
                    </a:ext>
                  </a:extLst>
                </p:cNvPr>
                <p:cNvSpPr/>
                <p:nvPr/>
              </p:nvSpPr>
              <p:spPr>
                <a:xfrm>
                  <a:off x="2774218" y="1944664"/>
                  <a:ext cx="39009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1180CA5E-38EB-4853-9E54-25A12991AF6F}"/>
                    </a:ext>
                  </a:extLst>
                </p:cNvPr>
                <p:cNvSpPr/>
                <p:nvPr/>
              </p:nvSpPr>
              <p:spPr>
                <a:xfrm>
                  <a:off x="1417110" y="2263523"/>
                  <a:ext cx="285707"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0E650AEB-E59F-478D-9E3E-4299844E04C8}"/>
                    </a:ext>
                  </a:extLst>
                </p:cNvPr>
                <p:cNvSpPr/>
                <p:nvPr/>
              </p:nvSpPr>
              <p:spPr>
                <a:xfrm>
                  <a:off x="1686335" y="3308061"/>
                  <a:ext cx="21977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35EB5BAF-CF62-4B65-BF96-B101C3311E43}"/>
                    </a:ext>
                  </a:extLst>
                </p:cNvPr>
                <p:cNvSpPr/>
                <p:nvPr/>
              </p:nvSpPr>
              <p:spPr>
                <a:xfrm>
                  <a:off x="3015970" y="2978207"/>
                  <a:ext cx="230763"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1" name=" 161">
              <a:extLst>
                <a:ext uri="{FF2B5EF4-FFF2-40B4-BE49-F238E27FC236}">
                  <a16:creationId xmlns:a16="http://schemas.microsoft.com/office/drawing/2014/main" xmlns="" id="{A31982FF-E6E0-4B52-9E2E-E198DABC9470}"/>
                </a:ext>
              </a:extLst>
            </p:cNvPr>
            <p:cNvSpPr/>
            <p:nvPr/>
          </p:nvSpPr>
          <p:spPr>
            <a:xfrm rot="420000">
              <a:off x="629" y="1058"/>
              <a:ext cx="375" cy="372"/>
            </a:xfrm>
            <a:custGeom>
              <a:avLst/>
              <a:gdLst>
                <a:gd name="connsiteX0" fmla="*/ 84274 w 494050"/>
                <a:gd name="connsiteY0" fmla="*/ 98107 h 531069"/>
                <a:gd name="connsiteX1" fmla="*/ 84423 w 494050"/>
                <a:gd name="connsiteY1" fmla="*/ 98165 h 531069"/>
                <a:gd name="connsiteX2" fmla="*/ 83683 w 494050"/>
                <a:gd name="connsiteY2" fmla="*/ 98867 h 531069"/>
                <a:gd name="connsiteX3" fmla="*/ 423146 w 494050"/>
                <a:gd name="connsiteY3" fmla="*/ 0 h 531069"/>
                <a:gd name="connsiteX4" fmla="*/ 395440 w 494050"/>
                <a:gd name="connsiteY4" fmla="*/ 62229 h 531069"/>
                <a:gd name="connsiteX5" fmla="*/ 406255 w 494050"/>
                <a:gd name="connsiteY5" fmla="*/ 71591 h 531069"/>
                <a:gd name="connsiteX6" fmla="*/ 494044 w 494050"/>
                <a:gd name="connsiteY6" fmla="*/ 276386 h 531069"/>
                <a:gd name="connsiteX7" fmla="*/ 493844 w 494050"/>
                <a:gd name="connsiteY7" fmla="*/ 291720 h 531069"/>
                <a:gd name="connsiteX8" fmla="*/ 489376 w 494050"/>
                <a:gd name="connsiteY8" fmla="*/ 331393 h 531069"/>
                <a:gd name="connsiteX9" fmla="*/ 274337 w 494050"/>
                <a:gd name="connsiteY9" fmla="*/ 529541 h 531069"/>
                <a:gd name="connsiteX10" fmla="*/ 20946 w 494050"/>
                <a:gd name="connsiteY10" fmla="*/ 383604 h 531069"/>
                <a:gd name="connsiteX11" fmla="*/ 69840 w 494050"/>
                <a:gd name="connsiteY11" fmla="*/ 111994 h 531069"/>
                <a:gd name="connsiteX12" fmla="*/ 83683 w 494050"/>
                <a:gd name="connsiteY12" fmla="*/ 98867 h 531069"/>
                <a:gd name="connsiteX13" fmla="*/ 82441 w 494050"/>
                <a:gd name="connsiteY13" fmla="*/ 100464 h 531069"/>
                <a:gd name="connsiteX14" fmla="*/ 46275 w 494050"/>
                <a:gd name="connsiteY14" fmla="*/ 342257 h 531069"/>
                <a:gd name="connsiteX15" fmla="*/ 231312 w 494050"/>
                <a:gd name="connsiteY15" fmla="*/ 478390 h 531069"/>
                <a:gd name="connsiteX16" fmla="*/ 425060 w 494050"/>
                <a:gd name="connsiteY16" fmla="*/ 284642 h 531069"/>
                <a:gd name="connsiteX17" fmla="*/ 362655 w 494050"/>
                <a:gd name="connsiteY17" fmla="*/ 142208 h 531069"/>
                <a:gd name="connsiteX18" fmla="*/ 360587 w 494050"/>
                <a:gd name="connsiteY18" fmla="*/ 140509 h 531069"/>
                <a:gd name="connsiteX19" fmla="*/ 336426 w 494050"/>
                <a:gd name="connsiteY19" fmla="*/ 194776 h 531069"/>
                <a:gd name="connsiteX20" fmla="*/ 214880 w 494050"/>
                <a:gd name="connsiteY20" fmla="*/ 23967 h 5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050" h="531069">
                  <a:moveTo>
                    <a:pt x="84274" y="98107"/>
                  </a:moveTo>
                  <a:cubicBezTo>
                    <a:pt x="84621" y="97719"/>
                    <a:pt x="84687" y="97734"/>
                    <a:pt x="84423" y="98165"/>
                  </a:cubicBezTo>
                  <a:lnTo>
                    <a:pt x="83683" y="98867"/>
                  </a:lnTo>
                  <a:close/>
                  <a:moveTo>
                    <a:pt x="423146" y="0"/>
                  </a:moveTo>
                  <a:lnTo>
                    <a:pt x="395440" y="62229"/>
                  </a:lnTo>
                  <a:lnTo>
                    <a:pt x="406255" y="71591"/>
                  </a:lnTo>
                  <a:cubicBezTo>
                    <a:pt x="473633" y="133566"/>
                    <a:pt x="493625" y="204832"/>
                    <a:pt x="494044" y="276386"/>
                  </a:cubicBezTo>
                  <a:cubicBezTo>
                    <a:pt x="494073" y="281497"/>
                    <a:pt x="494003" y="286610"/>
                    <a:pt x="493844" y="291720"/>
                  </a:cubicBezTo>
                  <a:cubicBezTo>
                    <a:pt x="493432" y="304888"/>
                    <a:pt x="491960" y="318150"/>
                    <a:pt x="489376" y="331393"/>
                  </a:cubicBezTo>
                  <a:cubicBezTo>
                    <a:pt x="468702" y="437339"/>
                    <a:pt x="381617" y="517584"/>
                    <a:pt x="274337" y="529541"/>
                  </a:cubicBezTo>
                  <a:cubicBezTo>
                    <a:pt x="167057" y="541499"/>
                    <a:pt x="64440" y="482398"/>
                    <a:pt x="20946" y="383604"/>
                  </a:cubicBezTo>
                  <a:cubicBezTo>
                    <a:pt x="-19829" y="290984"/>
                    <a:pt x="215" y="183599"/>
                    <a:pt x="69840" y="111994"/>
                  </a:cubicBezTo>
                  <a:lnTo>
                    <a:pt x="83683" y="98867"/>
                  </a:lnTo>
                  <a:lnTo>
                    <a:pt x="82441" y="100464"/>
                  </a:lnTo>
                  <a:cubicBezTo>
                    <a:pt x="70421" y="116975"/>
                    <a:pt x="13101" y="209765"/>
                    <a:pt x="46275" y="342257"/>
                  </a:cubicBezTo>
                  <a:cubicBezTo>
                    <a:pt x="70805" y="421126"/>
                    <a:pt x="144371" y="478390"/>
                    <a:pt x="231312" y="478390"/>
                  </a:cubicBezTo>
                  <a:cubicBezTo>
                    <a:pt x="338316" y="478390"/>
                    <a:pt x="425060" y="391646"/>
                    <a:pt x="425060" y="284642"/>
                  </a:cubicBezTo>
                  <a:cubicBezTo>
                    <a:pt x="425060" y="228319"/>
                    <a:pt x="401027" y="177609"/>
                    <a:pt x="362655" y="142208"/>
                  </a:cubicBezTo>
                  <a:lnTo>
                    <a:pt x="360587" y="140509"/>
                  </a:lnTo>
                  <a:lnTo>
                    <a:pt x="336426" y="194776"/>
                  </a:lnTo>
                  <a:lnTo>
                    <a:pt x="214880" y="23967"/>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68612" name="矩形 10"/>
          <p:cNvSpPr>
            <a:spLocks noChangeArrowheads="1"/>
          </p:cNvSpPr>
          <p:nvPr/>
        </p:nvSpPr>
        <p:spPr bwMode="auto">
          <a:xfrm>
            <a:off x="500063" y="1617663"/>
            <a:ext cx="5389562" cy="1198562"/>
          </a:xfrm>
          <a:prstGeom prst="rect">
            <a:avLst/>
          </a:prstGeom>
          <a:noFill/>
          <a:ln w="9525">
            <a:noFill/>
            <a:miter lim="800000"/>
            <a:headEnd/>
            <a:tailEnd/>
          </a:ln>
        </p:spPr>
        <p:txBody>
          <a:bodyPr>
            <a:spAutoFit/>
          </a:bodyPr>
          <a:lstStyle/>
          <a:p>
            <a:pPr marL="285750" indent="-285750" eaLnBrk="1" hangingPunct="1">
              <a:lnSpc>
                <a:spcPct val="200000"/>
              </a:lnSpc>
              <a:buFont typeface="Wingdings" pitchFamily="2" charset="2"/>
              <a:buChar char=""/>
            </a:pPr>
            <a:r>
              <a:rPr lang="zh-CN" altLang="zh-CN" sz="1800">
                <a:latin typeface="微软雅黑" pitchFamily="34" charset="-122"/>
                <a:ea typeface="微软雅黑" pitchFamily="34" charset="-122"/>
              </a:rPr>
              <a:t>在本院系内保管人、使用部门变化，登记后直接生效完成流程。</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组合 1"/>
          <p:cNvGrpSpPr>
            <a:grpSpLocks/>
          </p:cNvGrpSpPr>
          <p:nvPr/>
        </p:nvGrpSpPr>
        <p:grpSpPr bwMode="auto">
          <a:xfrm>
            <a:off x="260350" y="550863"/>
            <a:ext cx="2881313" cy="484187"/>
            <a:chOff x="409" y="868"/>
            <a:chExt cx="4538" cy="762"/>
          </a:xfrm>
        </p:grpSpPr>
        <p:grpSp>
          <p:nvGrpSpPr>
            <p:cNvPr id="69640" name="组合 7"/>
            <p:cNvGrpSpPr>
              <a:grpSpLocks/>
            </p:cNvGrpSpPr>
            <p:nvPr/>
          </p:nvGrpSpPr>
          <p:grpSpPr bwMode="auto">
            <a:xfrm>
              <a:off x="409" y="868"/>
              <a:ext cx="4537" cy="762"/>
              <a:chOff x="472" y="1581"/>
              <a:chExt cx="4539" cy="763"/>
            </a:xfrm>
          </p:grpSpPr>
          <p:sp>
            <p:nvSpPr>
              <p:cNvPr id="69642" name="文本框 5"/>
              <p:cNvSpPr txBox="1">
                <a:spLocks noChangeArrowheads="1"/>
              </p:cNvSpPr>
              <p:nvPr/>
            </p:nvSpPr>
            <p:spPr bwMode="auto">
              <a:xfrm>
                <a:off x="1304" y="1586"/>
                <a:ext cx="3707" cy="629"/>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部门调拨</a:t>
                </a:r>
                <a:r>
                  <a:rPr lang="en-US" altLang="zh-CN" sz="2000" b="1">
                    <a:solidFill>
                      <a:srgbClr val="4490B9"/>
                    </a:solidFill>
                    <a:latin typeface="方正兰亭黑_GBK"/>
                    <a:ea typeface="方正兰亭黑_GBK"/>
                    <a:cs typeface="方正兰亭黑_GBK"/>
                  </a:rPr>
                  <a:t>-</a:t>
                </a:r>
                <a:r>
                  <a:rPr lang="zh-CN" altLang="en-US" sz="2000" b="1">
                    <a:solidFill>
                      <a:srgbClr val="4490B9"/>
                    </a:solidFill>
                    <a:latin typeface="方正兰亭黑_GBK"/>
                    <a:ea typeface="方正兰亭黑_GBK"/>
                    <a:cs typeface="方正兰亭黑_GBK"/>
                  </a:rPr>
                  <a:t>内部调拨</a:t>
                </a:r>
              </a:p>
            </p:txBody>
          </p:sp>
          <p:grpSp>
            <p:nvGrpSpPr>
              <p:cNvPr id="69643"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D7920466-7A4F-42F4-B9F0-3992C6FB220A}"/>
                    </a:ext>
                  </a:extLst>
                </p:cNvPr>
                <p:cNvSpPr/>
                <p:nvPr/>
              </p:nvSpPr>
              <p:spPr>
                <a:xfrm>
                  <a:off x="1494031" y="1933669"/>
                  <a:ext cx="1675781"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7C778085-B83D-4CBF-A891-1A567F4F655C}"/>
                    </a:ext>
                  </a:extLst>
                </p:cNvPr>
                <p:cNvSpPr/>
                <p:nvPr/>
              </p:nvSpPr>
              <p:spPr>
                <a:xfrm>
                  <a:off x="1686335" y="2120586"/>
                  <a:ext cx="130765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D32B0B7E-29D0-4585-ACDC-928EDBD9FCB7}"/>
                    </a:ext>
                  </a:extLst>
                </p:cNvPr>
                <p:cNvSpPr/>
                <p:nvPr/>
              </p:nvSpPr>
              <p:spPr>
                <a:xfrm>
                  <a:off x="2774218" y="1944664"/>
                  <a:ext cx="39009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B86AA45F-1680-49F1-B76C-0CD0A1FC6A84}"/>
                    </a:ext>
                  </a:extLst>
                </p:cNvPr>
                <p:cNvSpPr/>
                <p:nvPr/>
              </p:nvSpPr>
              <p:spPr>
                <a:xfrm>
                  <a:off x="1417110" y="2263523"/>
                  <a:ext cx="285707"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57A92994-8BEF-4E87-8B77-5D545FCADA38}"/>
                    </a:ext>
                  </a:extLst>
                </p:cNvPr>
                <p:cNvSpPr/>
                <p:nvPr/>
              </p:nvSpPr>
              <p:spPr>
                <a:xfrm>
                  <a:off x="1686335" y="3308061"/>
                  <a:ext cx="21977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6489F66D-7650-4ECC-90B5-8D98CFC381AD}"/>
                    </a:ext>
                  </a:extLst>
                </p:cNvPr>
                <p:cNvSpPr/>
                <p:nvPr/>
              </p:nvSpPr>
              <p:spPr>
                <a:xfrm>
                  <a:off x="3015970" y="2978207"/>
                  <a:ext cx="230763"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1" name=" 161">
              <a:extLst>
                <a:ext uri="{FF2B5EF4-FFF2-40B4-BE49-F238E27FC236}">
                  <a16:creationId xmlns:a16="http://schemas.microsoft.com/office/drawing/2014/main" xmlns="" id="{DB294071-D95A-4746-B662-8EC906C5A334}"/>
                </a:ext>
              </a:extLst>
            </p:cNvPr>
            <p:cNvSpPr/>
            <p:nvPr/>
          </p:nvSpPr>
          <p:spPr>
            <a:xfrm rot="420000">
              <a:off x="629" y="1058"/>
              <a:ext cx="375" cy="372"/>
            </a:xfrm>
            <a:custGeom>
              <a:avLst/>
              <a:gdLst>
                <a:gd name="connsiteX0" fmla="*/ 84274 w 494050"/>
                <a:gd name="connsiteY0" fmla="*/ 98107 h 531069"/>
                <a:gd name="connsiteX1" fmla="*/ 84423 w 494050"/>
                <a:gd name="connsiteY1" fmla="*/ 98165 h 531069"/>
                <a:gd name="connsiteX2" fmla="*/ 83683 w 494050"/>
                <a:gd name="connsiteY2" fmla="*/ 98867 h 531069"/>
                <a:gd name="connsiteX3" fmla="*/ 423146 w 494050"/>
                <a:gd name="connsiteY3" fmla="*/ 0 h 531069"/>
                <a:gd name="connsiteX4" fmla="*/ 395440 w 494050"/>
                <a:gd name="connsiteY4" fmla="*/ 62229 h 531069"/>
                <a:gd name="connsiteX5" fmla="*/ 406255 w 494050"/>
                <a:gd name="connsiteY5" fmla="*/ 71591 h 531069"/>
                <a:gd name="connsiteX6" fmla="*/ 494044 w 494050"/>
                <a:gd name="connsiteY6" fmla="*/ 276386 h 531069"/>
                <a:gd name="connsiteX7" fmla="*/ 493844 w 494050"/>
                <a:gd name="connsiteY7" fmla="*/ 291720 h 531069"/>
                <a:gd name="connsiteX8" fmla="*/ 489376 w 494050"/>
                <a:gd name="connsiteY8" fmla="*/ 331393 h 531069"/>
                <a:gd name="connsiteX9" fmla="*/ 274337 w 494050"/>
                <a:gd name="connsiteY9" fmla="*/ 529541 h 531069"/>
                <a:gd name="connsiteX10" fmla="*/ 20946 w 494050"/>
                <a:gd name="connsiteY10" fmla="*/ 383604 h 531069"/>
                <a:gd name="connsiteX11" fmla="*/ 69840 w 494050"/>
                <a:gd name="connsiteY11" fmla="*/ 111994 h 531069"/>
                <a:gd name="connsiteX12" fmla="*/ 83683 w 494050"/>
                <a:gd name="connsiteY12" fmla="*/ 98867 h 531069"/>
                <a:gd name="connsiteX13" fmla="*/ 82441 w 494050"/>
                <a:gd name="connsiteY13" fmla="*/ 100464 h 531069"/>
                <a:gd name="connsiteX14" fmla="*/ 46275 w 494050"/>
                <a:gd name="connsiteY14" fmla="*/ 342257 h 531069"/>
                <a:gd name="connsiteX15" fmla="*/ 231312 w 494050"/>
                <a:gd name="connsiteY15" fmla="*/ 478390 h 531069"/>
                <a:gd name="connsiteX16" fmla="*/ 425060 w 494050"/>
                <a:gd name="connsiteY16" fmla="*/ 284642 h 531069"/>
                <a:gd name="connsiteX17" fmla="*/ 362655 w 494050"/>
                <a:gd name="connsiteY17" fmla="*/ 142208 h 531069"/>
                <a:gd name="connsiteX18" fmla="*/ 360587 w 494050"/>
                <a:gd name="connsiteY18" fmla="*/ 140509 h 531069"/>
                <a:gd name="connsiteX19" fmla="*/ 336426 w 494050"/>
                <a:gd name="connsiteY19" fmla="*/ 194776 h 531069"/>
                <a:gd name="connsiteX20" fmla="*/ 214880 w 494050"/>
                <a:gd name="connsiteY20" fmla="*/ 23967 h 5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050" h="531069">
                  <a:moveTo>
                    <a:pt x="84274" y="98107"/>
                  </a:moveTo>
                  <a:cubicBezTo>
                    <a:pt x="84621" y="97719"/>
                    <a:pt x="84687" y="97734"/>
                    <a:pt x="84423" y="98165"/>
                  </a:cubicBezTo>
                  <a:lnTo>
                    <a:pt x="83683" y="98867"/>
                  </a:lnTo>
                  <a:close/>
                  <a:moveTo>
                    <a:pt x="423146" y="0"/>
                  </a:moveTo>
                  <a:lnTo>
                    <a:pt x="395440" y="62229"/>
                  </a:lnTo>
                  <a:lnTo>
                    <a:pt x="406255" y="71591"/>
                  </a:lnTo>
                  <a:cubicBezTo>
                    <a:pt x="473633" y="133566"/>
                    <a:pt x="493625" y="204832"/>
                    <a:pt x="494044" y="276386"/>
                  </a:cubicBezTo>
                  <a:cubicBezTo>
                    <a:pt x="494073" y="281497"/>
                    <a:pt x="494003" y="286610"/>
                    <a:pt x="493844" y="291720"/>
                  </a:cubicBezTo>
                  <a:cubicBezTo>
                    <a:pt x="493432" y="304888"/>
                    <a:pt x="491960" y="318150"/>
                    <a:pt x="489376" y="331393"/>
                  </a:cubicBezTo>
                  <a:cubicBezTo>
                    <a:pt x="468702" y="437339"/>
                    <a:pt x="381617" y="517584"/>
                    <a:pt x="274337" y="529541"/>
                  </a:cubicBezTo>
                  <a:cubicBezTo>
                    <a:pt x="167057" y="541499"/>
                    <a:pt x="64440" y="482398"/>
                    <a:pt x="20946" y="383604"/>
                  </a:cubicBezTo>
                  <a:cubicBezTo>
                    <a:pt x="-19829" y="290984"/>
                    <a:pt x="215" y="183599"/>
                    <a:pt x="69840" y="111994"/>
                  </a:cubicBezTo>
                  <a:lnTo>
                    <a:pt x="83683" y="98867"/>
                  </a:lnTo>
                  <a:lnTo>
                    <a:pt x="82441" y="100464"/>
                  </a:lnTo>
                  <a:cubicBezTo>
                    <a:pt x="70421" y="116975"/>
                    <a:pt x="13101" y="209765"/>
                    <a:pt x="46275" y="342257"/>
                  </a:cubicBezTo>
                  <a:cubicBezTo>
                    <a:pt x="70805" y="421126"/>
                    <a:pt x="144371" y="478390"/>
                    <a:pt x="231312" y="478390"/>
                  </a:cubicBezTo>
                  <a:cubicBezTo>
                    <a:pt x="338316" y="478390"/>
                    <a:pt x="425060" y="391646"/>
                    <a:pt x="425060" y="284642"/>
                  </a:cubicBezTo>
                  <a:cubicBezTo>
                    <a:pt x="425060" y="228319"/>
                    <a:pt x="401027" y="177609"/>
                    <a:pt x="362655" y="142208"/>
                  </a:cubicBezTo>
                  <a:lnTo>
                    <a:pt x="360587" y="140509"/>
                  </a:lnTo>
                  <a:lnTo>
                    <a:pt x="336426" y="194776"/>
                  </a:lnTo>
                  <a:lnTo>
                    <a:pt x="214880" y="23967"/>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pic>
        <p:nvPicPr>
          <p:cNvPr id="2" name="图片 1">
            <a:extLst>
              <a:ext uri="{FF2B5EF4-FFF2-40B4-BE49-F238E27FC236}">
                <a16:creationId xmlns:a16="http://schemas.microsoft.com/office/drawing/2014/main" xmlns="" id="{8A27DC09-9831-40A3-A73C-E00446631305}"/>
              </a:ext>
            </a:extLst>
          </p:cNvPr>
          <p:cNvPicPr>
            <a:picLocks noChangeAspect="1"/>
          </p:cNvPicPr>
          <p:nvPr/>
        </p:nvPicPr>
        <p:blipFill>
          <a:blip r:embed="rId2" cstate="print"/>
          <a:srcRect b="6333"/>
          <a:stretch>
            <a:fillRect/>
          </a:stretch>
        </p:blipFill>
        <p:spPr>
          <a:xfrm>
            <a:off x="337819" y="1161415"/>
            <a:ext cx="8585835" cy="5484495"/>
          </a:xfrm>
          <a:prstGeom prst="roundRect">
            <a:avLst/>
          </a:prstGeom>
          <a:ln>
            <a:solidFill>
              <a:schemeClr val="accent6"/>
            </a:solidFill>
          </a:ln>
        </p:spPr>
      </p:pic>
      <p:sp>
        <p:nvSpPr>
          <p:cNvPr id="5" name="云形标注 4">
            <a:extLst>
              <a:ext uri="{FF2B5EF4-FFF2-40B4-BE49-F238E27FC236}">
                <a16:creationId xmlns:a16="http://schemas.microsoft.com/office/drawing/2014/main" xmlns="" id="{E47ADC97-A93D-4E42-A41D-23EE6569D2D3}"/>
              </a:ext>
            </a:extLst>
          </p:cNvPr>
          <p:cNvSpPr/>
          <p:nvPr/>
        </p:nvSpPr>
        <p:spPr>
          <a:xfrm>
            <a:off x="2581275" y="3951288"/>
            <a:ext cx="2128838" cy="949325"/>
          </a:xfrm>
          <a:prstGeom prst="cloudCallou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400" b="1" noProof="1">
                <a:solidFill>
                  <a:srgbClr val="4490B9"/>
                </a:solidFill>
                <a:latin typeface="微软雅黑" panose="020B0503020204020204" pitchFamily="34" charset="-122"/>
                <a:ea typeface="微软雅黑" panose="020B0503020204020204" pitchFamily="34" charset="-122"/>
                <a:sym typeface="+mn-ea"/>
              </a:rPr>
              <a:t>仅变更保管人，调入方部门不需选择</a:t>
            </a:r>
          </a:p>
        </p:txBody>
      </p:sp>
      <p:grpSp>
        <p:nvGrpSpPr>
          <p:cNvPr id="12" name="组合 11"/>
          <p:cNvGrpSpPr>
            <a:grpSpLocks/>
          </p:cNvGrpSpPr>
          <p:nvPr/>
        </p:nvGrpSpPr>
        <p:grpSpPr bwMode="auto">
          <a:xfrm>
            <a:off x="766763" y="4900613"/>
            <a:ext cx="1501775" cy="276225"/>
            <a:chOff x="1208" y="7718"/>
            <a:chExt cx="2365" cy="434"/>
          </a:xfrm>
        </p:grpSpPr>
        <p:sp>
          <p:nvSpPr>
            <p:cNvPr id="9" name="椭圆 8">
              <a:extLst>
                <a:ext uri="{FF2B5EF4-FFF2-40B4-BE49-F238E27FC236}">
                  <a16:creationId xmlns:a16="http://schemas.microsoft.com/office/drawing/2014/main" xmlns="" id="{7DC617DD-DCFD-48A4-9653-EE7DDE547E98}"/>
                </a:ext>
              </a:extLst>
            </p:cNvPr>
            <p:cNvSpPr/>
            <p:nvPr/>
          </p:nvSpPr>
          <p:spPr>
            <a:xfrm>
              <a:off x="1208" y="7718"/>
              <a:ext cx="1910" cy="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电子">
              <a:extLst>
                <a:ext uri="{FF2B5EF4-FFF2-40B4-BE49-F238E27FC236}">
                  <a16:creationId xmlns:a16="http://schemas.microsoft.com/office/drawing/2014/main" xmlns="" id="{64E4ED85-946B-48D9-A98B-768844E53979}"/>
                </a:ext>
              </a:extLst>
            </p:cNvPr>
            <p:cNvSpPr/>
            <p:nvPr/>
          </p:nvSpPr>
          <p:spPr>
            <a:xfrm>
              <a:off x="3120" y="7765"/>
              <a:ext cx="453" cy="342"/>
            </a:xfrm>
            <a:custGeom>
              <a:avLst/>
              <a:gdLst>
                <a:gd name="connsiteX0" fmla="*/ 0 w 1592173"/>
                <a:gd name="connsiteY0" fmla="*/ 0 h 1393423"/>
                <a:gd name="connsiteX1" fmla="*/ 422953 w 1592173"/>
                <a:gd name="connsiteY1" fmla="*/ 0 h 1393423"/>
                <a:gd name="connsiteX2" fmla="*/ 796086 w 1592173"/>
                <a:gd name="connsiteY2" fmla="*/ 444684 h 1393423"/>
                <a:gd name="connsiteX3" fmla="*/ 1169220 w 1592173"/>
                <a:gd name="connsiteY3" fmla="*/ 0 h 1393423"/>
                <a:gd name="connsiteX4" fmla="*/ 1592172 w 1592173"/>
                <a:gd name="connsiteY4" fmla="*/ 0 h 1393423"/>
                <a:gd name="connsiteX5" fmla="*/ 1007562 w 1592173"/>
                <a:gd name="connsiteY5" fmla="*/ 696711 h 1393423"/>
                <a:gd name="connsiteX6" fmla="*/ 1592173 w 1592173"/>
                <a:gd name="connsiteY6" fmla="*/ 1393423 h 1393423"/>
                <a:gd name="connsiteX7" fmla="*/ 1169221 w 1592173"/>
                <a:gd name="connsiteY7" fmla="*/ 1393423 h 1393423"/>
                <a:gd name="connsiteX8" fmla="*/ 796086 w 1592173"/>
                <a:gd name="connsiteY8" fmla="*/ 948738 h 1393423"/>
                <a:gd name="connsiteX9" fmla="*/ 422951 w 1592173"/>
                <a:gd name="connsiteY9" fmla="*/ 1393423 h 1393423"/>
                <a:gd name="connsiteX10" fmla="*/ 0 w 1592173"/>
                <a:gd name="connsiteY10" fmla="*/ 1393423 h 1393423"/>
                <a:gd name="connsiteX11" fmla="*/ 584610 w 1592173"/>
                <a:gd name="connsiteY11" fmla="*/ 696711 h 139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173" h="1393423">
                  <a:moveTo>
                    <a:pt x="0" y="0"/>
                  </a:moveTo>
                  <a:lnTo>
                    <a:pt x="422953" y="0"/>
                  </a:lnTo>
                  <a:lnTo>
                    <a:pt x="796086" y="444684"/>
                  </a:lnTo>
                  <a:lnTo>
                    <a:pt x="1169220" y="0"/>
                  </a:lnTo>
                  <a:lnTo>
                    <a:pt x="1592172" y="0"/>
                  </a:lnTo>
                  <a:lnTo>
                    <a:pt x="1007562" y="696711"/>
                  </a:lnTo>
                  <a:lnTo>
                    <a:pt x="1592173" y="1393423"/>
                  </a:lnTo>
                  <a:lnTo>
                    <a:pt x="1169221" y="1393423"/>
                  </a:lnTo>
                  <a:lnTo>
                    <a:pt x="796086" y="948738"/>
                  </a:lnTo>
                  <a:lnTo>
                    <a:pt x="422951" y="1393423"/>
                  </a:lnTo>
                  <a:lnTo>
                    <a:pt x="0" y="1393423"/>
                  </a:lnTo>
                  <a:lnTo>
                    <a:pt x="584610" y="69671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18" name="矩形 17"/>
          <p:cNvSpPr/>
          <p:nvPr/>
        </p:nvSpPr>
        <p:spPr>
          <a:xfrm>
            <a:off x="3924009" y="5732968"/>
            <a:ext cx="2663963" cy="431994"/>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tx1"/>
                </a:solidFill>
              </a:rPr>
              <a:t>注意：</a:t>
            </a:r>
            <a:r>
              <a:rPr lang="zh-CN" altLang="zh-CN" dirty="0" smtClean="0">
                <a:solidFill>
                  <a:schemeClr val="tx1"/>
                </a:solidFill>
              </a:rPr>
              <a:t>调拨</a:t>
            </a:r>
            <a:r>
              <a:rPr lang="zh-CN" altLang="zh-CN" dirty="0" smtClean="0">
                <a:solidFill>
                  <a:schemeClr val="tx1"/>
                </a:solidFill>
              </a:rPr>
              <a:t>时请详细阐述调拨原因</a:t>
            </a:r>
            <a:endParaRPr lang="zh-CN" altLang="en-US" dirty="0">
              <a:solidFill>
                <a:schemeClr val="tx1"/>
              </a:solidFill>
            </a:endParaRPr>
          </a:p>
        </p:txBody>
      </p:sp>
      <p:cxnSp>
        <p:nvCxnSpPr>
          <p:cNvPr id="22" name="直接箭头连接符 21"/>
          <p:cNvCxnSpPr>
            <a:stCxn id="18" idx="1"/>
          </p:cNvCxnSpPr>
          <p:nvPr/>
        </p:nvCxnSpPr>
        <p:spPr>
          <a:xfrm flipH="1">
            <a:off x="3204019" y="5948965"/>
            <a:ext cx="7199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组合 1"/>
          <p:cNvGrpSpPr>
            <a:grpSpLocks/>
          </p:cNvGrpSpPr>
          <p:nvPr/>
        </p:nvGrpSpPr>
        <p:grpSpPr bwMode="auto">
          <a:xfrm>
            <a:off x="260350" y="550863"/>
            <a:ext cx="3136900" cy="484187"/>
            <a:chOff x="410" y="868"/>
            <a:chExt cx="4939" cy="762"/>
          </a:xfrm>
        </p:grpSpPr>
        <p:grpSp>
          <p:nvGrpSpPr>
            <p:cNvPr id="70696" name="组合 7"/>
            <p:cNvGrpSpPr>
              <a:grpSpLocks/>
            </p:cNvGrpSpPr>
            <p:nvPr/>
          </p:nvGrpSpPr>
          <p:grpSpPr bwMode="auto">
            <a:xfrm>
              <a:off x="410" y="868"/>
              <a:ext cx="4939" cy="762"/>
              <a:chOff x="472" y="1581"/>
              <a:chExt cx="4941" cy="763"/>
            </a:xfrm>
          </p:grpSpPr>
          <p:sp>
            <p:nvSpPr>
              <p:cNvPr id="70698" name="文本框 5"/>
              <p:cNvSpPr txBox="1">
                <a:spLocks noChangeArrowheads="1"/>
              </p:cNvSpPr>
              <p:nvPr/>
            </p:nvSpPr>
            <p:spPr bwMode="auto">
              <a:xfrm>
                <a:off x="1304" y="1586"/>
                <a:ext cx="4109" cy="629"/>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部门调拨</a:t>
                </a:r>
                <a:r>
                  <a:rPr lang="en-US" altLang="zh-CN" sz="2000" b="1">
                    <a:solidFill>
                      <a:srgbClr val="4490B9"/>
                    </a:solidFill>
                    <a:latin typeface="方正兰亭黑_GBK"/>
                    <a:ea typeface="方正兰亭黑_GBK"/>
                    <a:cs typeface="方正兰亭黑_GBK"/>
                  </a:rPr>
                  <a:t>-</a:t>
                </a:r>
                <a:r>
                  <a:rPr lang="zh-CN" altLang="en-US" sz="2000" b="1">
                    <a:solidFill>
                      <a:srgbClr val="4490B9"/>
                    </a:solidFill>
                    <a:latin typeface="方正兰亭黑_GBK"/>
                    <a:ea typeface="方正兰亭黑_GBK"/>
                    <a:cs typeface="方正兰亭黑_GBK"/>
                  </a:rPr>
                  <a:t>院系间调拨</a:t>
                </a:r>
              </a:p>
            </p:txBody>
          </p:sp>
          <p:grpSp>
            <p:nvGrpSpPr>
              <p:cNvPr id="70699"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F1BF98CE-021B-4B9C-80FD-B16C8449CA38}"/>
                    </a:ext>
                  </a:extLst>
                </p:cNvPr>
                <p:cNvSpPr/>
                <p:nvPr/>
              </p:nvSpPr>
              <p:spPr>
                <a:xfrm>
                  <a:off x="1494004" y="1933669"/>
                  <a:ext cx="167519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ED134C7E-A546-46B0-BED9-21FC1B6D773E}"/>
                    </a:ext>
                  </a:extLst>
                </p:cNvPr>
                <p:cNvSpPr/>
                <p:nvPr/>
              </p:nvSpPr>
              <p:spPr>
                <a:xfrm>
                  <a:off x="1686241" y="2120586"/>
                  <a:ext cx="1307202"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C18E9E2B-3C9A-4204-8218-637501E1D1DF}"/>
                    </a:ext>
                  </a:extLst>
                </p:cNvPr>
                <p:cNvSpPr/>
                <p:nvPr/>
              </p:nvSpPr>
              <p:spPr>
                <a:xfrm>
                  <a:off x="2773745" y="1944664"/>
                  <a:ext cx="389962"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11066BDD-8478-4747-9BF1-B878B7367EAE}"/>
                    </a:ext>
                  </a:extLst>
                </p:cNvPr>
                <p:cNvSpPr/>
                <p:nvPr/>
              </p:nvSpPr>
              <p:spPr>
                <a:xfrm>
                  <a:off x="1417110" y="2263523"/>
                  <a:ext cx="285607"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5A4C4F5F-33E2-43D9-9A23-EBD30B1ADCB7}"/>
                    </a:ext>
                  </a:extLst>
                </p:cNvPr>
                <p:cNvSpPr/>
                <p:nvPr/>
              </p:nvSpPr>
              <p:spPr>
                <a:xfrm>
                  <a:off x="1686241" y="3308061"/>
                  <a:ext cx="219698"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7A517DA3-813F-4B11-82C9-5731384C3BE9}"/>
                    </a:ext>
                  </a:extLst>
                </p:cNvPr>
                <p:cNvSpPr/>
                <p:nvPr/>
              </p:nvSpPr>
              <p:spPr>
                <a:xfrm>
                  <a:off x="3015413" y="2978207"/>
                  <a:ext cx="230683"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1" name=" 161">
              <a:extLst>
                <a:ext uri="{FF2B5EF4-FFF2-40B4-BE49-F238E27FC236}">
                  <a16:creationId xmlns:a16="http://schemas.microsoft.com/office/drawing/2014/main" xmlns="" id="{2ECE8F53-F333-4D1D-BD53-5F30FDE683E0}"/>
                </a:ext>
              </a:extLst>
            </p:cNvPr>
            <p:cNvSpPr/>
            <p:nvPr/>
          </p:nvSpPr>
          <p:spPr>
            <a:xfrm rot="420000">
              <a:off x="630" y="1058"/>
              <a:ext cx="375" cy="372"/>
            </a:xfrm>
            <a:custGeom>
              <a:avLst/>
              <a:gdLst>
                <a:gd name="connsiteX0" fmla="*/ 84274 w 494050"/>
                <a:gd name="connsiteY0" fmla="*/ 98107 h 531069"/>
                <a:gd name="connsiteX1" fmla="*/ 84423 w 494050"/>
                <a:gd name="connsiteY1" fmla="*/ 98165 h 531069"/>
                <a:gd name="connsiteX2" fmla="*/ 83683 w 494050"/>
                <a:gd name="connsiteY2" fmla="*/ 98867 h 531069"/>
                <a:gd name="connsiteX3" fmla="*/ 423146 w 494050"/>
                <a:gd name="connsiteY3" fmla="*/ 0 h 531069"/>
                <a:gd name="connsiteX4" fmla="*/ 395440 w 494050"/>
                <a:gd name="connsiteY4" fmla="*/ 62229 h 531069"/>
                <a:gd name="connsiteX5" fmla="*/ 406255 w 494050"/>
                <a:gd name="connsiteY5" fmla="*/ 71591 h 531069"/>
                <a:gd name="connsiteX6" fmla="*/ 494044 w 494050"/>
                <a:gd name="connsiteY6" fmla="*/ 276386 h 531069"/>
                <a:gd name="connsiteX7" fmla="*/ 493844 w 494050"/>
                <a:gd name="connsiteY7" fmla="*/ 291720 h 531069"/>
                <a:gd name="connsiteX8" fmla="*/ 489376 w 494050"/>
                <a:gd name="connsiteY8" fmla="*/ 331393 h 531069"/>
                <a:gd name="connsiteX9" fmla="*/ 274337 w 494050"/>
                <a:gd name="connsiteY9" fmla="*/ 529541 h 531069"/>
                <a:gd name="connsiteX10" fmla="*/ 20946 w 494050"/>
                <a:gd name="connsiteY10" fmla="*/ 383604 h 531069"/>
                <a:gd name="connsiteX11" fmla="*/ 69840 w 494050"/>
                <a:gd name="connsiteY11" fmla="*/ 111994 h 531069"/>
                <a:gd name="connsiteX12" fmla="*/ 83683 w 494050"/>
                <a:gd name="connsiteY12" fmla="*/ 98867 h 531069"/>
                <a:gd name="connsiteX13" fmla="*/ 82441 w 494050"/>
                <a:gd name="connsiteY13" fmla="*/ 100464 h 531069"/>
                <a:gd name="connsiteX14" fmla="*/ 46275 w 494050"/>
                <a:gd name="connsiteY14" fmla="*/ 342257 h 531069"/>
                <a:gd name="connsiteX15" fmla="*/ 231312 w 494050"/>
                <a:gd name="connsiteY15" fmla="*/ 478390 h 531069"/>
                <a:gd name="connsiteX16" fmla="*/ 425060 w 494050"/>
                <a:gd name="connsiteY16" fmla="*/ 284642 h 531069"/>
                <a:gd name="connsiteX17" fmla="*/ 362655 w 494050"/>
                <a:gd name="connsiteY17" fmla="*/ 142208 h 531069"/>
                <a:gd name="connsiteX18" fmla="*/ 360587 w 494050"/>
                <a:gd name="connsiteY18" fmla="*/ 140509 h 531069"/>
                <a:gd name="connsiteX19" fmla="*/ 336426 w 494050"/>
                <a:gd name="connsiteY19" fmla="*/ 194776 h 531069"/>
                <a:gd name="connsiteX20" fmla="*/ 214880 w 494050"/>
                <a:gd name="connsiteY20" fmla="*/ 23967 h 5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050" h="531069">
                  <a:moveTo>
                    <a:pt x="84274" y="98107"/>
                  </a:moveTo>
                  <a:cubicBezTo>
                    <a:pt x="84621" y="97719"/>
                    <a:pt x="84687" y="97734"/>
                    <a:pt x="84423" y="98165"/>
                  </a:cubicBezTo>
                  <a:lnTo>
                    <a:pt x="83683" y="98867"/>
                  </a:lnTo>
                  <a:close/>
                  <a:moveTo>
                    <a:pt x="423146" y="0"/>
                  </a:moveTo>
                  <a:lnTo>
                    <a:pt x="395440" y="62229"/>
                  </a:lnTo>
                  <a:lnTo>
                    <a:pt x="406255" y="71591"/>
                  </a:lnTo>
                  <a:cubicBezTo>
                    <a:pt x="473633" y="133566"/>
                    <a:pt x="493625" y="204832"/>
                    <a:pt x="494044" y="276386"/>
                  </a:cubicBezTo>
                  <a:cubicBezTo>
                    <a:pt x="494073" y="281497"/>
                    <a:pt x="494003" y="286610"/>
                    <a:pt x="493844" y="291720"/>
                  </a:cubicBezTo>
                  <a:cubicBezTo>
                    <a:pt x="493432" y="304888"/>
                    <a:pt x="491960" y="318150"/>
                    <a:pt x="489376" y="331393"/>
                  </a:cubicBezTo>
                  <a:cubicBezTo>
                    <a:pt x="468702" y="437339"/>
                    <a:pt x="381617" y="517584"/>
                    <a:pt x="274337" y="529541"/>
                  </a:cubicBezTo>
                  <a:cubicBezTo>
                    <a:pt x="167057" y="541499"/>
                    <a:pt x="64440" y="482398"/>
                    <a:pt x="20946" y="383604"/>
                  </a:cubicBezTo>
                  <a:cubicBezTo>
                    <a:pt x="-19829" y="290984"/>
                    <a:pt x="215" y="183599"/>
                    <a:pt x="69840" y="111994"/>
                  </a:cubicBezTo>
                  <a:lnTo>
                    <a:pt x="83683" y="98867"/>
                  </a:lnTo>
                  <a:lnTo>
                    <a:pt x="82441" y="100464"/>
                  </a:lnTo>
                  <a:cubicBezTo>
                    <a:pt x="70421" y="116975"/>
                    <a:pt x="13101" y="209765"/>
                    <a:pt x="46275" y="342257"/>
                  </a:cubicBezTo>
                  <a:cubicBezTo>
                    <a:pt x="70805" y="421126"/>
                    <a:pt x="144371" y="478390"/>
                    <a:pt x="231312" y="478390"/>
                  </a:cubicBezTo>
                  <a:cubicBezTo>
                    <a:pt x="338316" y="478390"/>
                    <a:pt x="425060" y="391646"/>
                    <a:pt x="425060" y="284642"/>
                  </a:cubicBezTo>
                  <a:cubicBezTo>
                    <a:pt x="425060" y="228319"/>
                    <a:pt x="401027" y="177609"/>
                    <a:pt x="362655" y="142208"/>
                  </a:cubicBezTo>
                  <a:lnTo>
                    <a:pt x="360587" y="140509"/>
                  </a:lnTo>
                  <a:lnTo>
                    <a:pt x="336426" y="194776"/>
                  </a:lnTo>
                  <a:lnTo>
                    <a:pt x="214880" y="23967"/>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70659" name="矩形 10"/>
          <p:cNvSpPr>
            <a:spLocks noChangeArrowheads="1"/>
          </p:cNvSpPr>
          <p:nvPr/>
        </p:nvSpPr>
        <p:spPr bwMode="auto">
          <a:xfrm>
            <a:off x="500063" y="1617663"/>
            <a:ext cx="5389562" cy="1198562"/>
          </a:xfrm>
          <a:prstGeom prst="rect">
            <a:avLst/>
          </a:prstGeom>
          <a:noFill/>
          <a:ln w="9525">
            <a:noFill/>
            <a:miter lim="800000"/>
            <a:headEnd/>
            <a:tailEnd/>
          </a:ln>
        </p:spPr>
        <p:txBody>
          <a:bodyPr>
            <a:spAutoFit/>
          </a:bodyPr>
          <a:lstStyle/>
          <a:p>
            <a:pPr marL="285750" indent="-285750" eaLnBrk="1" hangingPunct="1">
              <a:lnSpc>
                <a:spcPct val="200000"/>
              </a:lnSpc>
              <a:buFont typeface="Wingdings" pitchFamily="2" charset="2"/>
              <a:buChar char=""/>
            </a:pPr>
            <a:r>
              <a:rPr lang="zh-CN" altLang="zh-CN" sz="1800">
                <a:latin typeface="微软雅黑" pitchFamily="34" charset="-122"/>
                <a:ea typeface="微软雅黑" pitchFamily="34" charset="-122"/>
              </a:rPr>
              <a:t>需要双方的资产管理员、院系领导确认，并需要归口管理员核实。</a:t>
            </a:r>
          </a:p>
        </p:txBody>
      </p:sp>
      <p:grpSp>
        <p:nvGrpSpPr>
          <p:cNvPr id="70660" name="组合 89"/>
          <p:cNvGrpSpPr>
            <a:grpSpLocks/>
          </p:cNvGrpSpPr>
          <p:nvPr/>
        </p:nvGrpSpPr>
        <p:grpSpPr bwMode="auto">
          <a:xfrm>
            <a:off x="5680075" y="773113"/>
            <a:ext cx="2673350" cy="5470525"/>
            <a:chOff x="8925" y="918"/>
            <a:chExt cx="4210" cy="8614"/>
          </a:xfrm>
        </p:grpSpPr>
        <p:sp>
          <p:nvSpPr>
            <p:cNvPr id="39" name="菱形 38">
              <a:extLst>
                <a:ext uri="{FF2B5EF4-FFF2-40B4-BE49-F238E27FC236}">
                  <a16:creationId xmlns:a16="http://schemas.microsoft.com/office/drawing/2014/main" xmlns="" id="{2AEFD333-DDEC-4808-A16F-A8BD19EABB4F}"/>
                </a:ext>
              </a:extLst>
            </p:cNvPr>
            <p:cNvSpPr/>
            <p:nvPr/>
          </p:nvSpPr>
          <p:spPr>
            <a:xfrm>
              <a:off x="10733" y="6860"/>
              <a:ext cx="795" cy="295"/>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70662" name="组合 88"/>
            <p:cNvGrpSpPr>
              <a:grpSpLocks/>
            </p:cNvGrpSpPr>
            <p:nvPr/>
          </p:nvGrpSpPr>
          <p:grpSpPr bwMode="auto">
            <a:xfrm>
              <a:off x="8925" y="918"/>
              <a:ext cx="4210" cy="8614"/>
              <a:chOff x="8925" y="918"/>
              <a:chExt cx="4210" cy="8614"/>
            </a:xfrm>
          </p:grpSpPr>
          <p:grpSp>
            <p:nvGrpSpPr>
              <p:cNvPr id="70663" name="组合 20"/>
              <p:cNvGrpSpPr>
                <a:grpSpLocks/>
              </p:cNvGrpSpPr>
              <p:nvPr/>
            </p:nvGrpSpPr>
            <p:grpSpPr bwMode="auto">
              <a:xfrm>
                <a:off x="8925" y="1616"/>
                <a:ext cx="4160" cy="7917"/>
                <a:chOff x="5055" y="879"/>
                <a:chExt cx="4036" cy="6336"/>
              </a:xfrm>
            </p:grpSpPr>
            <p:grpSp>
              <p:nvGrpSpPr>
                <p:cNvPr id="70675" name="组合 58"/>
                <p:cNvGrpSpPr>
                  <a:grpSpLocks/>
                </p:cNvGrpSpPr>
                <p:nvPr/>
              </p:nvGrpSpPr>
              <p:grpSpPr bwMode="auto">
                <a:xfrm>
                  <a:off x="5890" y="879"/>
                  <a:ext cx="2654" cy="6336"/>
                  <a:chOff x="5890" y="897"/>
                  <a:chExt cx="2654" cy="6472"/>
                </a:xfrm>
              </p:grpSpPr>
              <p:grpSp>
                <p:nvGrpSpPr>
                  <p:cNvPr id="70679" name="组合 52"/>
                  <p:cNvGrpSpPr>
                    <a:grpSpLocks/>
                  </p:cNvGrpSpPr>
                  <p:nvPr/>
                </p:nvGrpSpPr>
                <p:grpSpPr bwMode="auto">
                  <a:xfrm>
                    <a:off x="5890" y="897"/>
                    <a:ext cx="2654" cy="5931"/>
                    <a:chOff x="5862" y="999"/>
                    <a:chExt cx="2654" cy="6052"/>
                  </a:xfrm>
                </p:grpSpPr>
                <p:grpSp>
                  <p:nvGrpSpPr>
                    <p:cNvPr id="70683" name="组合 44"/>
                    <p:cNvGrpSpPr>
                      <a:grpSpLocks/>
                    </p:cNvGrpSpPr>
                    <p:nvPr/>
                  </p:nvGrpSpPr>
                  <p:grpSpPr bwMode="auto">
                    <a:xfrm>
                      <a:off x="6780" y="6469"/>
                      <a:ext cx="771" cy="581"/>
                      <a:chOff x="6741" y="1663"/>
                      <a:chExt cx="771" cy="788"/>
                    </a:xfrm>
                  </p:grpSpPr>
                  <p:sp>
                    <p:nvSpPr>
                      <p:cNvPr id="46" name="菱形 45">
                        <a:extLst>
                          <a:ext uri="{FF2B5EF4-FFF2-40B4-BE49-F238E27FC236}">
                            <a16:creationId xmlns:a16="http://schemas.microsoft.com/office/drawing/2014/main" xmlns="" id="{60F50053-1A63-4F37-B299-07A6298738DA}"/>
                          </a:ext>
                        </a:extLst>
                      </p:cNvPr>
                      <p:cNvSpPr/>
                      <p:nvPr/>
                    </p:nvSpPr>
                    <p:spPr>
                      <a:xfrm>
                        <a:off x="6734" y="2052"/>
                        <a:ext cx="771" cy="399"/>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47" name="直接箭头连接符 46">
                        <a:extLst>
                          <a:ext uri="{FF2B5EF4-FFF2-40B4-BE49-F238E27FC236}">
                            <a16:creationId xmlns:a16="http://schemas.microsoft.com/office/drawing/2014/main" xmlns="" id="{5E150AA1-C8A5-4828-9286-B3689BF79305}"/>
                          </a:ext>
                        </a:extLst>
                      </p:cNvPr>
                      <p:cNvCxnSpPr/>
                      <p:nvPr/>
                    </p:nvCxnSpPr>
                    <p:spPr>
                      <a:xfrm flipH="1">
                        <a:off x="7122" y="1659"/>
                        <a:ext cx="2" cy="441"/>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xmlns="" id="{912E7241-1309-4E8C-BE99-EE9781808B82}"/>
                        </a:ext>
                      </a:extLst>
                    </p:cNvPr>
                    <p:cNvSpPr/>
                    <p:nvPr/>
                  </p:nvSpPr>
                  <p:spPr>
                    <a:xfrm>
                      <a:off x="6230" y="999"/>
                      <a:ext cx="1887" cy="6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院系、部门管理员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登记</a:t>
                      </a:r>
                    </a:p>
                  </p:txBody>
                </p:sp>
                <p:sp>
                  <p:nvSpPr>
                    <p:cNvPr id="17" name="矩形 16">
                      <a:extLst>
                        <a:ext uri="{FF2B5EF4-FFF2-40B4-BE49-F238E27FC236}">
                          <a16:creationId xmlns:a16="http://schemas.microsoft.com/office/drawing/2014/main" xmlns="" id="{280709CE-7089-40D3-BB2F-DFC636482090}"/>
                        </a:ext>
                      </a:extLst>
                    </p:cNvPr>
                    <p:cNvSpPr/>
                    <p:nvPr/>
                  </p:nvSpPr>
                  <p:spPr>
                    <a:xfrm>
                      <a:off x="6232" y="3267"/>
                      <a:ext cx="1885" cy="6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审核</a:t>
                      </a:r>
                    </a:p>
                  </p:txBody>
                </p:sp>
                <p:sp>
                  <p:nvSpPr>
                    <p:cNvPr id="18" name="矩形 17">
                      <a:extLst>
                        <a:ext uri="{FF2B5EF4-FFF2-40B4-BE49-F238E27FC236}">
                          <a16:creationId xmlns:a16="http://schemas.microsoft.com/office/drawing/2014/main" xmlns="" id="{6F9D5FBD-4FBE-474B-9556-8E23F4C2A695}"/>
                        </a:ext>
                      </a:extLst>
                    </p:cNvPr>
                    <p:cNvSpPr/>
                    <p:nvPr/>
                  </p:nvSpPr>
                  <p:spPr>
                    <a:xfrm>
                      <a:off x="6230" y="1918"/>
                      <a:ext cx="1887" cy="6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调出方审批</a:t>
                      </a:r>
                    </a:p>
                  </p:txBody>
                </p:sp>
                <p:sp>
                  <p:nvSpPr>
                    <p:cNvPr id="20" name="菱形 19">
                      <a:extLst>
                        <a:ext uri="{FF2B5EF4-FFF2-40B4-BE49-F238E27FC236}">
                          <a16:creationId xmlns:a16="http://schemas.microsoft.com/office/drawing/2014/main" xmlns="" id="{40466B88-F046-4259-93F9-AA977A43E2B6}"/>
                        </a:ext>
                      </a:extLst>
                    </p:cNvPr>
                    <p:cNvSpPr/>
                    <p:nvPr/>
                  </p:nvSpPr>
                  <p:spPr>
                    <a:xfrm>
                      <a:off x="6798" y="2798"/>
                      <a:ext cx="771" cy="294"/>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5" name="矩形 24">
                      <a:extLst>
                        <a:ext uri="{FF2B5EF4-FFF2-40B4-BE49-F238E27FC236}">
                          <a16:creationId xmlns:a16="http://schemas.microsoft.com/office/drawing/2014/main" xmlns="" id="{45EE19F4-47CB-4BA4-9FC2-1CB40783873E}"/>
                        </a:ext>
                      </a:extLst>
                    </p:cNvPr>
                    <p:cNvSpPr/>
                    <p:nvPr/>
                  </p:nvSpPr>
                  <p:spPr>
                    <a:xfrm>
                      <a:off x="6199" y="4604"/>
                      <a:ext cx="1969" cy="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调入方审核</a:t>
                      </a:r>
                    </a:p>
                  </p:txBody>
                </p:sp>
                <p:sp>
                  <p:nvSpPr>
                    <p:cNvPr id="43" name="矩形 42">
                      <a:extLst>
                        <a:ext uri="{FF2B5EF4-FFF2-40B4-BE49-F238E27FC236}">
                          <a16:creationId xmlns:a16="http://schemas.microsoft.com/office/drawing/2014/main" xmlns="" id="{E6A57B72-627D-46EA-9F2E-C5AAC775BD06}"/>
                        </a:ext>
                      </a:extLst>
                    </p:cNvPr>
                    <p:cNvSpPr/>
                    <p:nvPr/>
                  </p:nvSpPr>
                  <p:spPr>
                    <a:xfrm>
                      <a:off x="5861" y="5878"/>
                      <a:ext cx="2649" cy="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调入方审批</a:t>
                      </a:r>
                    </a:p>
                  </p:txBody>
                </p:sp>
                <p:sp>
                  <p:nvSpPr>
                    <p:cNvPr id="31" name="菱形 30">
                      <a:extLst>
                        <a:ext uri="{FF2B5EF4-FFF2-40B4-BE49-F238E27FC236}">
                          <a16:creationId xmlns:a16="http://schemas.microsoft.com/office/drawing/2014/main" xmlns="" id="{86754270-11D2-4DD4-A2E0-697E9970396B}"/>
                        </a:ext>
                      </a:extLst>
                    </p:cNvPr>
                    <p:cNvSpPr/>
                    <p:nvPr/>
                  </p:nvSpPr>
                  <p:spPr>
                    <a:xfrm>
                      <a:off x="6795" y="4143"/>
                      <a:ext cx="769" cy="246"/>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48" name="肘形连接符 47">
                      <a:extLst>
                        <a:ext uri="{FF2B5EF4-FFF2-40B4-BE49-F238E27FC236}">
                          <a16:creationId xmlns:a16="http://schemas.microsoft.com/office/drawing/2014/main" xmlns="" id="{2C335929-EA98-4D03-85D0-B0F7EA641D70}"/>
                        </a:ext>
                      </a:extLst>
                    </p:cNvPr>
                    <p:cNvCxnSpPr>
                      <a:stCxn id="31" idx="3"/>
                      <a:endCxn id="15" idx="3"/>
                    </p:cNvCxnSpPr>
                    <p:nvPr/>
                  </p:nvCxnSpPr>
                  <p:spPr>
                    <a:xfrm flipV="1">
                      <a:off x="7564" y="1307"/>
                      <a:ext cx="553" cy="2959"/>
                    </a:xfrm>
                    <a:prstGeom prst="bentConnector3">
                      <a:avLst>
                        <a:gd name="adj1" fmla="val 247317"/>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a:extLst>
                        <a:ext uri="{FF2B5EF4-FFF2-40B4-BE49-F238E27FC236}">
                          <a16:creationId xmlns:a16="http://schemas.microsoft.com/office/drawing/2014/main" xmlns="" id="{11FDD80C-0579-4B90-B368-80621E74AD1C}"/>
                        </a:ext>
                      </a:extLst>
                    </p:cNvPr>
                    <p:cNvCxnSpPr>
                      <a:stCxn id="31" idx="3"/>
                      <a:endCxn id="15" idx="3"/>
                    </p:cNvCxnSpPr>
                    <p:nvPr/>
                  </p:nvCxnSpPr>
                  <p:spPr>
                    <a:xfrm rot="16200000">
                      <a:off x="7011" y="1848"/>
                      <a:ext cx="1651" cy="536"/>
                    </a:xfrm>
                    <a:prstGeom prst="bentConnector4">
                      <a:avLst>
                        <a:gd name="adj1" fmla="val 475"/>
                        <a:gd name="adj2" fmla="val 252823"/>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肘形连接符 50">
                      <a:extLst>
                        <a:ext uri="{FF2B5EF4-FFF2-40B4-BE49-F238E27FC236}">
                          <a16:creationId xmlns:a16="http://schemas.microsoft.com/office/drawing/2014/main" xmlns="" id="{AB42B6A0-FBB4-4E20-90C1-B6D0C691639C}"/>
                        </a:ext>
                      </a:extLst>
                    </p:cNvPr>
                    <p:cNvCxnSpPr>
                      <a:stCxn id="46" idx="1"/>
                      <a:endCxn id="25" idx="1"/>
                    </p:cNvCxnSpPr>
                    <p:nvPr/>
                  </p:nvCxnSpPr>
                  <p:spPr>
                    <a:xfrm rot="10800000">
                      <a:off x="6199" y="4885"/>
                      <a:ext cx="580" cy="2014"/>
                    </a:xfrm>
                    <a:prstGeom prst="bentConnector3">
                      <a:avLst>
                        <a:gd name="adj1" fmla="val 297563"/>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680" name="组合 57"/>
                  <p:cNvGrpSpPr>
                    <a:grpSpLocks/>
                  </p:cNvGrpSpPr>
                  <p:nvPr/>
                </p:nvGrpSpPr>
                <p:grpSpPr bwMode="auto">
                  <a:xfrm>
                    <a:off x="7026" y="6839"/>
                    <a:ext cx="347" cy="530"/>
                    <a:chOff x="7026" y="6839"/>
                    <a:chExt cx="347" cy="530"/>
                  </a:xfrm>
                </p:grpSpPr>
                <p:cxnSp>
                  <p:nvCxnSpPr>
                    <p:cNvPr id="54" name="直接箭头连接符 53">
                      <a:extLst>
                        <a:ext uri="{FF2B5EF4-FFF2-40B4-BE49-F238E27FC236}">
                          <a16:creationId xmlns:a16="http://schemas.microsoft.com/office/drawing/2014/main" xmlns="" id="{CBBEEA4A-B981-423A-917F-0B9CD3B870B4}"/>
                        </a:ext>
                      </a:extLst>
                    </p:cNvPr>
                    <p:cNvCxnSpPr>
                      <a:stCxn id="46" idx="1"/>
                      <a:endCxn id="25" idx="1"/>
                    </p:cNvCxnSpPr>
                    <p:nvPr/>
                  </p:nvCxnSpPr>
                  <p:spPr>
                    <a:xfrm>
                      <a:off x="7189" y="6839"/>
                      <a:ext cx="0" cy="2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 185">
                      <a:extLst>
                        <a:ext uri="{FF2B5EF4-FFF2-40B4-BE49-F238E27FC236}">
                          <a16:creationId xmlns:a16="http://schemas.microsoft.com/office/drawing/2014/main" xmlns="" id="{86122FA4-9F58-4333-954A-590421CF1BC2}"/>
                        </a:ext>
                      </a:extLst>
                    </p:cNvPr>
                    <p:cNvSpPr/>
                    <p:nvPr/>
                  </p:nvSpPr>
                  <p:spPr>
                    <a:xfrm>
                      <a:off x="7020" y="7023"/>
                      <a:ext cx="347"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grpSp>
            <p:sp>
              <p:nvSpPr>
                <p:cNvPr id="24" name="文本框 23">
                  <a:extLst>
                    <a:ext uri="{FF2B5EF4-FFF2-40B4-BE49-F238E27FC236}">
                      <a16:creationId xmlns:a16="http://schemas.microsoft.com/office/drawing/2014/main" xmlns="" id="{8B3A47AB-2A01-4EED-8CAA-2038C126ABE6}"/>
                    </a:ext>
                  </a:extLst>
                </p:cNvPr>
                <p:cNvSpPr txBox="1"/>
                <p:nvPr/>
              </p:nvSpPr>
              <p:spPr>
                <a:xfrm>
                  <a:off x="7893" y="2361"/>
                  <a:ext cx="1198" cy="376"/>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70677" name="文本框 28"/>
                <p:cNvSpPr txBox="1">
                  <a:spLocks noChangeArrowheads="1"/>
                </p:cNvSpPr>
                <p:nvPr/>
              </p:nvSpPr>
              <p:spPr bwMode="auto">
                <a:xfrm>
                  <a:off x="7893" y="3629"/>
                  <a:ext cx="1140" cy="367"/>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sp>
              <p:nvSpPr>
                <p:cNvPr id="30" name="文本框 29">
                  <a:extLst>
                    <a:ext uri="{FF2B5EF4-FFF2-40B4-BE49-F238E27FC236}">
                      <a16:creationId xmlns:a16="http://schemas.microsoft.com/office/drawing/2014/main" xmlns="" id="{91E5CD19-A7EF-4E0E-B8A1-01D470CBB62B}"/>
                    </a:ext>
                  </a:extLst>
                </p:cNvPr>
                <p:cNvSpPr txBox="1"/>
                <p:nvPr/>
              </p:nvSpPr>
              <p:spPr>
                <a:xfrm>
                  <a:off x="5055" y="6154"/>
                  <a:ext cx="1198" cy="378"/>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grpSp>
          <p:cxnSp>
            <p:nvCxnSpPr>
              <p:cNvPr id="38" name="直接箭头连接符 37">
                <a:extLst>
                  <a:ext uri="{FF2B5EF4-FFF2-40B4-BE49-F238E27FC236}">
                    <a16:creationId xmlns:a16="http://schemas.microsoft.com/office/drawing/2014/main" xmlns="" id="{21536070-AF57-4324-B2EF-37B68D459D58}"/>
                  </a:ext>
                </a:extLst>
              </p:cNvPr>
              <p:cNvCxnSpPr>
                <a:stCxn id="46" idx="1"/>
                <a:endCxn id="25" idx="1"/>
              </p:cNvCxnSpPr>
              <p:nvPr/>
            </p:nvCxnSpPr>
            <p:spPr>
              <a:xfrm>
                <a:off x="11133" y="7155"/>
                <a:ext cx="7" cy="33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xmlns="" id="{000E996A-366F-4C30-8CA5-FFB9EA55EE3D}"/>
                  </a:ext>
                </a:extLst>
              </p:cNvPr>
              <p:cNvCxnSpPr>
                <a:stCxn id="46" idx="1"/>
                <a:endCxn id="25" idx="1"/>
              </p:cNvCxnSpPr>
              <p:nvPr/>
            </p:nvCxnSpPr>
            <p:spPr>
              <a:xfrm>
                <a:off x="11135" y="6635"/>
                <a:ext cx="0" cy="22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xmlns="" id="{872871B6-382D-4685-89B9-68D74D8703F4}"/>
                  </a:ext>
                </a:extLst>
              </p:cNvPr>
              <p:cNvCxnSpPr>
                <a:stCxn id="46" idx="1"/>
                <a:endCxn id="15" idx="0"/>
              </p:cNvCxnSpPr>
              <p:nvPr/>
            </p:nvCxnSpPr>
            <p:spPr>
              <a:xfrm>
                <a:off x="11130" y="1258"/>
                <a:ext cx="10" cy="357"/>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xmlns="" id="{7C6B24CF-4FD7-41D9-91E0-FCB6089BB8EC}"/>
                  </a:ext>
                </a:extLst>
              </p:cNvPr>
              <p:cNvCxnSpPr>
                <a:stCxn id="15" idx="2"/>
                <a:endCxn id="18" idx="0"/>
              </p:cNvCxnSpPr>
              <p:nvPr/>
            </p:nvCxnSpPr>
            <p:spPr>
              <a:xfrm>
                <a:off x="11140" y="2358"/>
                <a:ext cx="0" cy="36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xmlns="" id="{F4EE14A4-55AE-4BE9-9BD8-D2ED2EBE2F01}"/>
                  </a:ext>
                </a:extLst>
              </p:cNvPr>
              <p:cNvCxnSpPr>
                <a:stCxn id="15" idx="2"/>
                <a:endCxn id="18" idx="0"/>
              </p:cNvCxnSpPr>
              <p:nvPr/>
            </p:nvCxnSpPr>
            <p:spPr>
              <a:xfrm>
                <a:off x="11153" y="3470"/>
                <a:ext cx="7" cy="33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xmlns="" id="{7000CF10-932A-438E-9463-28678907AA19}"/>
                  </a:ext>
                </a:extLst>
              </p:cNvPr>
              <p:cNvCxnSpPr>
                <a:stCxn id="15" idx="2"/>
                <a:endCxn id="18" idx="0"/>
              </p:cNvCxnSpPr>
              <p:nvPr/>
            </p:nvCxnSpPr>
            <p:spPr>
              <a:xfrm flipH="1">
                <a:off x="11133" y="4115"/>
                <a:ext cx="7" cy="22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xmlns="" id="{6299B157-09F3-424B-B5A4-42C162322DB3}"/>
                  </a:ext>
                </a:extLst>
              </p:cNvPr>
              <p:cNvCxnSpPr>
                <a:stCxn id="15" idx="2"/>
                <a:endCxn id="18" idx="0"/>
              </p:cNvCxnSpPr>
              <p:nvPr/>
            </p:nvCxnSpPr>
            <p:spPr>
              <a:xfrm>
                <a:off x="11153" y="5075"/>
                <a:ext cx="7" cy="33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xmlns="" id="{3C49E713-00A0-4293-B9F0-08260615B589}"/>
                  </a:ext>
                </a:extLst>
              </p:cNvPr>
              <p:cNvCxnSpPr>
                <a:stCxn id="15" idx="2"/>
                <a:endCxn id="25" idx="0"/>
              </p:cNvCxnSpPr>
              <p:nvPr/>
            </p:nvCxnSpPr>
            <p:spPr>
              <a:xfrm flipH="1">
                <a:off x="11148" y="5675"/>
                <a:ext cx="7" cy="26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肘形连接符 60">
                <a:extLst>
                  <a:ext uri="{FF2B5EF4-FFF2-40B4-BE49-F238E27FC236}">
                    <a16:creationId xmlns:a16="http://schemas.microsoft.com/office/drawing/2014/main" xmlns="" id="{68BC142A-A5D2-455F-889B-B02C6C5469FF}"/>
                  </a:ext>
                </a:extLst>
              </p:cNvPr>
              <p:cNvCxnSpPr>
                <a:stCxn id="15" idx="2"/>
                <a:endCxn id="15" idx="3"/>
              </p:cNvCxnSpPr>
              <p:nvPr/>
            </p:nvCxnSpPr>
            <p:spPr>
              <a:xfrm rot="16200000">
                <a:off x="9302" y="4216"/>
                <a:ext cx="5042" cy="560"/>
              </a:xfrm>
              <a:prstGeom prst="bentConnector4">
                <a:avLst>
                  <a:gd name="adj1" fmla="val 188"/>
                  <a:gd name="adj2" fmla="val 250089"/>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73" name="文本框 61"/>
              <p:cNvSpPr txBox="1">
                <a:spLocks noChangeArrowheads="1"/>
              </p:cNvSpPr>
              <p:nvPr/>
            </p:nvSpPr>
            <p:spPr bwMode="auto">
              <a:xfrm>
                <a:off x="11900" y="6571"/>
                <a:ext cx="1234" cy="458"/>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sp>
            <p:nvSpPr>
              <p:cNvPr id="64" name="椭圆 63">
                <a:extLst>
                  <a:ext uri="{FF2B5EF4-FFF2-40B4-BE49-F238E27FC236}">
                    <a16:creationId xmlns:a16="http://schemas.microsoft.com/office/drawing/2014/main" xmlns="" id="{F4997986-493F-46D4-8248-9D15D9CC91CE}"/>
                  </a:ext>
                </a:extLst>
              </p:cNvPr>
              <p:cNvSpPr/>
              <p:nvPr/>
            </p:nvSpPr>
            <p:spPr>
              <a:xfrm>
                <a:off x="10943" y="918"/>
                <a:ext cx="360" cy="395"/>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gr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组合 1"/>
          <p:cNvGrpSpPr>
            <a:grpSpLocks/>
          </p:cNvGrpSpPr>
          <p:nvPr/>
        </p:nvGrpSpPr>
        <p:grpSpPr bwMode="auto">
          <a:xfrm>
            <a:off x="260350" y="550863"/>
            <a:ext cx="1731963" cy="484187"/>
            <a:chOff x="410" y="868"/>
            <a:chExt cx="2727" cy="762"/>
          </a:xfrm>
        </p:grpSpPr>
        <p:grpSp>
          <p:nvGrpSpPr>
            <p:cNvPr id="71702" name="组合 7"/>
            <p:cNvGrpSpPr>
              <a:grpSpLocks/>
            </p:cNvGrpSpPr>
            <p:nvPr/>
          </p:nvGrpSpPr>
          <p:grpSpPr bwMode="auto">
            <a:xfrm>
              <a:off x="410" y="868"/>
              <a:ext cx="2727" cy="762"/>
              <a:chOff x="472" y="1581"/>
              <a:chExt cx="2728" cy="763"/>
            </a:xfrm>
          </p:grpSpPr>
          <p:sp>
            <p:nvSpPr>
              <p:cNvPr id="71704" name="文本框 5"/>
              <p:cNvSpPr txBox="1">
                <a:spLocks noChangeArrowheads="1"/>
              </p:cNvSpPr>
              <p:nvPr/>
            </p:nvSpPr>
            <p:spPr bwMode="auto">
              <a:xfrm>
                <a:off x="1304" y="1586"/>
                <a:ext cx="1896" cy="629"/>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归口调拨</a:t>
                </a:r>
              </a:p>
            </p:txBody>
          </p:sp>
          <p:grpSp>
            <p:nvGrpSpPr>
              <p:cNvPr id="71705"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BD2F1498-AACD-40E5-885D-4327254DFA20}"/>
                    </a:ext>
                  </a:extLst>
                </p:cNvPr>
                <p:cNvSpPr/>
                <p:nvPr/>
              </p:nvSpPr>
              <p:spPr>
                <a:xfrm>
                  <a:off x="1494003" y="1933669"/>
                  <a:ext cx="1675165"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BC50AD71-C0C8-4D10-AF1D-81909B095095}"/>
                    </a:ext>
                  </a:extLst>
                </p:cNvPr>
                <p:cNvSpPr/>
                <p:nvPr/>
              </p:nvSpPr>
              <p:spPr>
                <a:xfrm>
                  <a:off x="1686236" y="2120586"/>
                  <a:ext cx="130717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98EC8A7F-B429-426E-8657-A4F0B04573F9}"/>
                    </a:ext>
                  </a:extLst>
                </p:cNvPr>
                <p:cNvSpPr/>
                <p:nvPr/>
              </p:nvSpPr>
              <p:spPr>
                <a:xfrm>
                  <a:off x="2773720" y="1944664"/>
                  <a:ext cx="38995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EC09D2A4-545E-4A0A-9465-157A9720230B}"/>
                    </a:ext>
                  </a:extLst>
                </p:cNvPr>
                <p:cNvSpPr/>
                <p:nvPr/>
              </p:nvSpPr>
              <p:spPr>
                <a:xfrm>
                  <a:off x="1417110" y="2263523"/>
                  <a:ext cx="285602"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11709D63-972E-4F44-B31E-0DA5DE8FD868}"/>
                    </a:ext>
                  </a:extLst>
                </p:cNvPr>
                <p:cNvSpPr/>
                <p:nvPr/>
              </p:nvSpPr>
              <p:spPr>
                <a:xfrm>
                  <a:off x="1686236" y="3308061"/>
                  <a:ext cx="21969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E4390EEE-E1BA-4FE4-AAB3-291D93F58D71}"/>
                    </a:ext>
                  </a:extLst>
                </p:cNvPr>
                <p:cNvSpPr/>
                <p:nvPr/>
              </p:nvSpPr>
              <p:spPr>
                <a:xfrm>
                  <a:off x="3015383" y="2978207"/>
                  <a:ext cx="230678"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1" name=" 161">
              <a:extLst>
                <a:ext uri="{FF2B5EF4-FFF2-40B4-BE49-F238E27FC236}">
                  <a16:creationId xmlns:a16="http://schemas.microsoft.com/office/drawing/2014/main" xmlns="" id="{C1A703F2-5AA8-4BCA-A88C-C618B4ADF8C6}"/>
                </a:ext>
              </a:extLst>
            </p:cNvPr>
            <p:cNvSpPr/>
            <p:nvPr/>
          </p:nvSpPr>
          <p:spPr>
            <a:xfrm rot="420000">
              <a:off x="630" y="1058"/>
              <a:ext cx="375" cy="372"/>
            </a:xfrm>
            <a:custGeom>
              <a:avLst/>
              <a:gdLst>
                <a:gd name="connsiteX0" fmla="*/ 84274 w 494050"/>
                <a:gd name="connsiteY0" fmla="*/ 98107 h 531069"/>
                <a:gd name="connsiteX1" fmla="*/ 84423 w 494050"/>
                <a:gd name="connsiteY1" fmla="*/ 98165 h 531069"/>
                <a:gd name="connsiteX2" fmla="*/ 83683 w 494050"/>
                <a:gd name="connsiteY2" fmla="*/ 98867 h 531069"/>
                <a:gd name="connsiteX3" fmla="*/ 423146 w 494050"/>
                <a:gd name="connsiteY3" fmla="*/ 0 h 531069"/>
                <a:gd name="connsiteX4" fmla="*/ 395440 w 494050"/>
                <a:gd name="connsiteY4" fmla="*/ 62229 h 531069"/>
                <a:gd name="connsiteX5" fmla="*/ 406255 w 494050"/>
                <a:gd name="connsiteY5" fmla="*/ 71591 h 531069"/>
                <a:gd name="connsiteX6" fmla="*/ 494044 w 494050"/>
                <a:gd name="connsiteY6" fmla="*/ 276386 h 531069"/>
                <a:gd name="connsiteX7" fmla="*/ 493844 w 494050"/>
                <a:gd name="connsiteY7" fmla="*/ 291720 h 531069"/>
                <a:gd name="connsiteX8" fmla="*/ 489376 w 494050"/>
                <a:gd name="connsiteY8" fmla="*/ 331393 h 531069"/>
                <a:gd name="connsiteX9" fmla="*/ 274337 w 494050"/>
                <a:gd name="connsiteY9" fmla="*/ 529541 h 531069"/>
                <a:gd name="connsiteX10" fmla="*/ 20946 w 494050"/>
                <a:gd name="connsiteY10" fmla="*/ 383604 h 531069"/>
                <a:gd name="connsiteX11" fmla="*/ 69840 w 494050"/>
                <a:gd name="connsiteY11" fmla="*/ 111994 h 531069"/>
                <a:gd name="connsiteX12" fmla="*/ 83683 w 494050"/>
                <a:gd name="connsiteY12" fmla="*/ 98867 h 531069"/>
                <a:gd name="connsiteX13" fmla="*/ 82441 w 494050"/>
                <a:gd name="connsiteY13" fmla="*/ 100464 h 531069"/>
                <a:gd name="connsiteX14" fmla="*/ 46275 w 494050"/>
                <a:gd name="connsiteY14" fmla="*/ 342257 h 531069"/>
                <a:gd name="connsiteX15" fmla="*/ 231312 w 494050"/>
                <a:gd name="connsiteY15" fmla="*/ 478390 h 531069"/>
                <a:gd name="connsiteX16" fmla="*/ 425060 w 494050"/>
                <a:gd name="connsiteY16" fmla="*/ 284642 h 531069"/>
                <a:gd name="connsiteX17" fmla="*/ 362655 w 494050"/>
                <a:gd name="connsiteY17" fmla="*/ 142208 h 531069"/>
                <a:gd name="connsiteX18" fmla="*/ 360587 w 494050"/>
                <a:gd name="connsiteY18" fmla="*/ 140509 h 531069"/>
                <a:gd name="connsiteX19" fmla="*/ 336426 w 494050"/>
                <a:gd name="connsiteY19" fmla="*/ 194776 h 531069"/>
                <a:gd name="connsiteX20" fmla="*/ 214880 w 494050"/>
                <a:gd name="connsiteY20" fmla="*/ 23967 h 5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050" h="531069">
                  <a:moveTo>
                    <a:pt x="84274" y="98107"/>
                  </a:moveTo>
                  <a:cubicBezTo>
                    <a:pt x="84621" y="97719"/>
                    <a:pt x="84687" y="97734"/>
                    <a:pt x="84423" y="98165"/>
                  </a:cubicBezTo>
                  <a:lnTo>
                    <a:pt x="83683" y="98867"/>
                  </a:lnTo>
                  <a:close/>
                  <a:moveTo>
                    <a:pt x="423146" y="0"/>
                  </a:moveTo>
                  <a:lnTo>
                    <a:pt x="395440" y="62229"/>
                  </a:lnTo>
                  <a:lnTo>
                    <a:pt x="406255" y="71591"/>
                  </a:lnTo>
                  <a:cubicBezTo>
                    <a:pt x="473633" y="133566"/>
                    <a:pt x="493625" y="204832"/>
                    <a:pt x="494044" y="276386"/>
                  </a:cubicBezTo>
                  <a:cubicBezTo>
                    <a:pt x="494073" y="281497"/>
                    <a:pt x="494003" y="286610"/>
                    <a:pt x="493844" y="291720"/>
                  </a:cubicBezTo>
                  <a:cubicBezTo>
                    <a:pt x="493432" y="304888"/>
                    <a:pt x="491960" y="318150"/>
                    <a:pt x="489376" y="331393"/>
                  </a:cubicBezTo>
                  <a:cubicBezTo>
                    <a:pt x="468702" y="437339"/>
                    <a:pt x="381617" y="517584"/>
                    <a:pt x="274337" y="529541"/>
                  </a:cubicBezTo>
                  <a:cubicBezTo>
                    <a:pt x="167057" y="541499"/>
                    <a:pt x="64440" y="482398"/>
                    <a:pt x="20946" y="383604"/>
                  </a:cubicBezTo>
                  <a:cubicBezTo>
                    <a:pt x="-19829" y="290984"/>
                    <a:pt x="215" y="183599"/>
                    <a:pt x="69840" y="111994"/>
                  </a:cubicBezTo>
                  <a:lnTo>
                    <a:pt x="83683" y="98867"/>
                  </a:lnTo>
                  <a:lnTo>
                    <a:pt x="82441" y="100464"/>
                  </a:lnTo>
                  <a:cubicBezTo>
                    <a:pt x="70421" y="116975"/>
                    <a:pt x="13101" y="209765"/>
                    <a:pt x="46275" y="342257"/>
                  </a:cubicBezTo>
                  <a:cubicBezTo>
                    <a:pt x="70805" y="421126"/>
                    <a:pt x="144371" y="478390"/>
                    <a:pt x="231312" y="478390"/>
                  </a:cubicBezTo>
                  <a:cubicBezTo>
                    <a:pt x="338316" y="478390"/>
                    <a:pt x="425060" y="391646"/>
                    <a:pt x="425060" y="284642"/>
                  </a:cubicBezTo>
                  <a:cubicBezTo>
                    <a:pt x="425060" y="228319"/>
                    <a:pt x="401027" y="177609"/>
                    <a:pt x="362655" y="142208"/>
                  </a:cubicBezTo>
                  <a:lnTo>
                    <a:pt x="360587" y="140509"/>
                  </a:lnTo>
                  <a:lnTo>
                    <a:pt x="336426" y="194776"/>
                  </a:lnTo>
                  <a:lnTo>
                    <a:pt x="214880" y="23967"/>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71683" name="矩形 10"/>
          <p:cNvSpPr>
            <a:spLocks noChangeArrowheads="1"/>
          </p:cNvSpPr>
          <p:nvPr/>
        </p:nvSpPr>
        <p:spPr bwMode="auto">
          <a:xfrm>
            <a:off x="500063" y="1617663"/>
            <a:ext cx="5389562" cy="646112"/>
          </a:xfrm>
          <a:prstGeom prst="rect">
            <a:avLst/>
          </a:prstGeom>
          <a:noFill/>
          <a:ln w="9525">
            <a:noFill/>
            <a:miter lim="800000"/>
            <a:headEnd/>
            <a:tailEnd/>
          </a:ln>
        </p:spPr>
        <p:txBody>
          <a:bodyPr>
            <a:spAutoFit/>
          </a:bodyPr>
          <a:lstStyle/>
          <a:p>
            <a:pPr marL="285750" indent="-285750" eaLnBrk="1" hangingPunct="1">
              <a:lnSpc>
                <a:spcPct val="200000"/>
              </a:lnSpc>
              <a:buFont typeface="Wingdings" pitchFamily="2" charset="2"/>
              <a:buChar char=""/>
            </a:pPr>
            <a:r>
              <a:rPr lang="zh-CN" altLang="zh-CN" sz="1800">
                <a:latin typeface="微软雅黑" pitchFamily="34" charset="-122"/>
                <a:ea typeface="微软雅黑" pitchFamily="34" charset="-122"/>
              </a:rPr>
              <a:t>需调出、接收归口管理员参与并确认。</a:t>
            </a:r>
          </a:p>
        </p:txBody>
      </p:sp>
      <p:grpSp>
        <p:nvGrpSpPr>
          <p:cNvPr id="71684" name="组合 4"/>
          <p:cNvGrpSpPr>
            <a:grpSpLocks/>
          </p:cNvGrpSpPr>
          <p:nvPr/>
        </p:nvGrpSpPr>
        <p:grpSpPr bwMode="auto">
          <a:xfrm>
            <a:off x="6015038" y="1844675"/>
            <a:ext cx="2239962" cy="3582988"/>
            <a:chOff x="9645" y="2943"/>
            <a:chExt cx="2989" cy="3918"/>
          </a:xfrm>
        </p:grpSpPr>
        <p:grpSp>
          <p:nvGrpSpPr>
            <p:cNvPr id="71685" name="组合 20"/>
            <p:cNvGrpSpPr>
              <a:grpSpLocks/>
            </p:cNvGrpSpPr>
            <p:nvPr/>
          </p:nvGrpSpPr>
          <p:grpSpPr bwMode="auto">
            <a:xfrm>
              <a:off x="9645" y="3301"/>
              <a:ext cx="2989" cy="3560"/>
              <a:chOff x="5371" y="592"/>
              <a:chExt cx="2900" cy="2849"/>
            </a:xfrm>
          </p:grpSpPr>
          <p:grpSp>
            <p:nvGrpSpPr>
              <p:cNvPr id="71687" name="组合 58"/>
              <p:cNvGrpSpPr>
                <a:grpSpLocks/>
              </p:cNvGrpSpPr>
              <p:nvPr/>
            </p:nvGrpSpPr>
            <p:grpSpPr bwMode="auto">
              <a:xfrm>
                <a:off x="6258" y="592"/>
                <a:ext cx="2013" cy="2849"/>
                <a:chOff x="6258" y="604"/>
                <a:chExt cx="2013" cy="2910"/>
              </a:xfrm>
            </p:grpSpPr>
            <p:grpSp>
              <p:nvGrpSpPr>
                <p:cNvPr id="71689" name="组合 52"/>
                <p:cNvGrpSpPr>
                  <a:grpSpLocks/>
                </p:cNvGrpSpPr>
                <p:nvPr/>
              </p:nvGrpSpPr>
              <p:grpSpPr bwMode="auto">
                <a:xfrm>
                  <a:off x="6258" y="604"/>
                  <a:ext cx="2013" cy="2575"/>
                  <a:chOff x="6230" y="699"/>
                  <a:chExt cx="2013" cy="2628"/>
                </a:xfrm>
              </p:grpSpPr>
              <p:grpSp>
                <p:nvGrpSpPr>
                  <p:cNvPr id="71691" name="组合 7"/>
                  <p:cNvGrpSpPr>
                    <a:grpSpLocks/>
                  </p:cNvGrpSpPr>
                  <p:nvPr/>
                </p:nvGrpSpPr>
                <p:grpSpPr bwMode="auto">
                  <a:xfrm>
                    <a:off x="6230" y="699"/>
                    <a:ext cx="1998" cy="919"/>
                    <a:chOff x="6255" y="672"/>
                    <a:chExt cx="1998" cy="919"/>
                  </a:xfrm>
                </p:grpSpPr>
                <p:cxnSp>
                  <p:nvCxnSpPr>
                    <p:cNvPr id="14" name="直接箭头连接符 13">
                      <a:extLst>
                        <a:ext uri="{FF2B5EF4-FFF2-40B4-BE49-F238E27FC236}">
                          <a16:creationId xmlns:a16="http://schemas.microsoft.com/office/drawing/2014/main" xmlns="" id="{0A02CC9F-5CD8-4E5F-A434-C81EFB7065AD}"/>
                        </a:ext>
                      </a:extLst>
                    </p:cNvPr>
                    <p:cNvCxnSpPr/>
                    <p:nvPr/>
                  </p:nvCxnSpPr>
                  <p:spPr>
                    <a:xfrm>
                      <a:off x="7166" y="672"/>
                      <a:ext cx="0" cy="3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E334F778-8AD0-48EC-BA5B-014CB458B700}"/>
                        </a:ext>
                      </a:extLst>
                    </p:cNvPr>
                    <p:cNvSpPr/>
                    <p:nvPr/>
                  </p:nvSpPr>
                  <p:spPr>
                    <a:xfrm>
                      <a:off x="6256" y="971"/>
                      <a:ext cx="1998" cy="6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登记归口调拨单</a:t>
                      </a:r>
                    </a:p>
                  </p:txBody>
                </p:sp>
              </p:grpSp>
              <p:grpSp>
                <p:nvGrpSpPr>
                  <p:cNvPr id="71692" name="组合 51"/>
                  <p:cNvGrpSpPr>
                    <a:grpSpLocks/>
                  </p:cNvGrpSpPr>
                  <p:nvPr/>
                </p:nvGrpSpPr>
                <p:grpSpPr bwMode="auto">
                  <a:xfrm>
                    <a:off x="6230" y="1619"/>
                    <a:ext cx="2013" cy="919"/>
                    <a:chOff x="6230" y="1619"/>
                    <a:chExt cx="2013" cy="919"/>
                  </a:xfrm>
                </p:grpSpPr>
                <p:sp>
                  <p:nvSpPr>
                    <p:cNvPr id="26" name="矩形 25">
                      <a:extLst>
                        <a:ext uri="{FF2B5EF4-FFF2-40B4-BE49-F238E27FC236}">
                          <a16:creationId xmlns:a16="http://schemas.microsoft.com/office/drawing/2014/main" xmlns="" id="{FE840AC4-DEC0-46DF-B6B1-4E983F818E9F}"/>
                        </a:ext>
                      </a:extLst>
                    </p:cNvPr>
                    <p:cNvSpPr/>
                    <p:nvPr/>
                  </p:nvSpPr>
                  <p:spPr>
                    <a:xfrm>
                      <a:off x="6231" y="1918"/>
                      <a:ext cx="2012" cy="6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调入方审核</a:t>
                      </a:r>
                    </a:p>
                  </p:txBody>
                </p:sp>
                <p:cxnSp>
                  <p:nvCxnSpPr>
                    <p:cNvPr id="27" name="直接箭头连接符 26">
                      <a:extLst>
                        <a:ext uri="{FF2B5EF4-FFF2-40B4-BE49-F238E27FC236}">
                          <a16:creationId xmlns:a16="http://schemas.microsoft.com/office/drawing/2014/main" xmlns="" id="{2E0855EC-04E7-41EA-BF0D-FF38C3094FCC}"/>
                        </a:ext>
                      </a:extLst>
                    </p:cNvPr>
                    <p:cNvCxnSpPr/>
                    <p:nvPr/>
                  </p:nvCxnSpPr>
                  <p:spPr>
                    <a:xfrm>
                      <a:off x="7141" y="1617"/>
                      <a:ext cx="0" cy="301"/>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1693" name="组合 28"/>
                  <p:cNvGrpSpPr>
                    <a:grpSpLocks/>
                  </p:cNvGrpSpPr>
                  <p:nvPr/>
                </p:nvGrpSpPr>
                <p:grpSpPr bwMode="auto">
                  <a:xfrm>
                    <a:off x="6755" y="2539"/>
                    <a:ext cx="771" cy="516"/>
                    <a:chOff x="6755" y="2539"/>
                    <a:chExt cx="771" cy="699"/>
                  </a:xfrm>
                </p:grpSpPr>
                <p:sp>
                  <p:nvSpPr>
                    <p:cNvPr id="17" name="菱形 16">
                      <a:extLst>
                        <a:ext uri="{FF2B5EF4-FFF2-40B4-BE49-F238E27FC236}">
                          <a16:creationId xmlns:a16="http://schemas.microsoft.com/office/drawing/2014/main" xmlns="" id="{4047FCBC-AF95-43AF-827C-DC2839A48196}"/>
                        </a:ext>
                      </a:extLst>
                    </p:cNvPr>
                    <p:cNvSpPr/>
                    <p:nvPr/>
                  </p:nvSpPr>
                  <p:spPr>
                    <a:xfrm>
                      <a:off x="6755" y="2840"/>
                      <a:ext cx="771"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18" name="直接箭头连接符 17">
                      <a:extLst>
                        <a:ext uri="{FF2B5EF4-FFF2-40B4-BE49-F238E27FC236}">
                          <a16:creationId xmlns:a16="http://schemas.microsoft.com/office/drawing/2014/main" xmlns="" id="{D5D9091B-1DC4-47C9-A1CC-38986A311507}"/>
                        </a:ext>
                      </a:extLst>
                    </p:cNvPr>
                    <p:cNvCxnSpPr/>
                    <p:nvPr/>
                  </p:nvCxnSpPr>
                  <p:spPr>
                    <a:xfrm>
                      <a:off x="7139" y="2537"/>
                      <a:ext cx="0"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直接箭头连接符 28">
                    <a:extLst>
                      <a:ext uri="{FF2B5EF4-FFF2-40B4-BE49-F238E27FC236}">
                        <a16:creationId xmlns:a16="http://schemas.microsoft.com/office/drawing/2014/main" xmlns="" id="{32041ED3-192B-4873-9AF6-FF3ADB82161C}"/>
                      </a:ext>
                    </a:extLst>
                  </p:cNvPr>
                  <p:cNvCxnSpPr/>
                  <p:nvPr/>
                </p:nvCxnSpPr>
                <p:spPr>
                  <a:xfrm>
                    <a:off x="7141" y="3048"/>
                    <a:ext cx="6" cy="281"/>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肘形连接符 47">
                    <a:extLst>
                      <a:ext uri="{FF2B5EF4-FFF2-40B4-BE49-F238E27FC236}">
                        <a16:creationId xmlns:a16="http://schemas.microsoft.com/office/drawing/2014/main" xmlns="" id="{E1E77BE2-EEF6-482D-A7B7-0330C5EC9FFD}"/>
                      </a:ext>
                    </a:extLst>
                  </p:cNvPr>
                  <p:cNvCxnSpPr>
                    <a:stCxn id="17" idx="1"/>
                    <a:endCxn id="15" idx="1"/>
                  </p:cNvCxnSpPr>
                  <p:nvPr/>
                </p:nvCxnSpPr>
                <p:spPr>
                  <a:xfrm rot="10800000">
                    <a:off x="6231" y="1308"/>
                    <a:ext cx="524" cy="1600"/>
                  </a:xfrm>
                  <a:prstGeom prst="bentConnector3">
                    <a:avLst>
                      <a:gd name="adj1" fmla="val 258535"/>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 185">
                  <a:extLst>
                    <a:ext uri="{FF2B5EF4-FFF2-40B4-BE49-F238E27FC236}">
                      <a16:creationId xmlns:a16="http://schemas.microsoft.com/office/drawing/2014/main" xmlns="" id="{721F7552-8696-4455-9DB6-DAA08CBA7C51}"/>
                    </a:ext>
                  </a:extLst>
                </p:cNvPr>
                <p:cNvSpPr/>
                <p:nvPr/>
              </p:nvSpPr>
              <p:spPr>
                <a:xfrm>
                  <a:off x="7017" y="3169"/>
                  <a:ext cx="347"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71688" name="文本框 48"/>
              <p:cNvSpPr txBox="1">
                <a:spLocks noChangeArrowheads="1"/>
              </p:cNvSpPr>
              <p:nvPr/>
            </p:nvSpPr>
            <p:spPr bwMode="auto">
              <a:xfrm>
                <a:off x="5371" y="2424"/>
                <a:ext cx="1198" cy="255"/>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grpSp>
        <p:sp>
          <p:nvSpPr>
            <p:cNvPr id="22" name="椭圆 21">
              <a:extLst>
                <a:ext uri="{FF2B5EF4-FFF2-40B4-BE49-F238E27FC236}">
                  <a16:creationId xmlns:a16="http://schemas.microsoft.com/office/drawing/2014/main" xmlns="" id="{C1E7FB97-BCE8-4474-AB88-73D538BF1264}"/>
                </a:ext>
              </a:extLst>
            </p:cNvPr>
            <p:cNvSpPr/>
            <p:nvPr/>
          </p:nvSpPr>
          <p:spPr>
            <a:xfrm>
              <a:off x="11321" y="2943"/>
              <a:ext cx="339" cy="356"/>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59"/>
          <p:cNvGrpSpPr>
            <a:grpSpLocks/>
          </p:cNvGrpSpPr>
          <p:nvPr/>
        </p:nvGrpSpPr>
        <p:grpSpPr bwMode="auto">
          <a:xfrm>
            <a:off x="5848350" y="1582738"/>
            <a:ext cx="2795588" cy="3832225"/>
            <a:chOff x="9474" y="2943"/>
            <a:chExt cx="4113" cy="5415"/>
          </a:xfrm>
        </p:grpSpPr>
        <p:grpSp>
          <p:nvGrpSpPr>
            <p:cNvPr id="72719" name="组合 20"/>
            <p:cNvGrpSpPr>
              <a:grpSpLocks/>
            </p:cNvGrpSpPr>
            <p:nvPr/>
          </p:nvGrpSpPr>
          <p:grpSpPr bwMode="auto">
            <a:xfrm>
              <a:off x="9474" y="3301"/>
              <a:ext cx="4113" cy="5057"/>
              <a:chOff x="5205" y="592"/>
              <a:chExt cx="3991" cy="4047"/>
            </a:xfrm>
          </p:grpSpPr>
          <p:grpSp>
            <p:nvGrpSpPr>
              <p:cNvPr id="72721" name="组合 58"/>
              <p:cNvGrpSpPr>
                <a:grpSpLocks/>
              </p:cNvGrpSpPr>
              <p:nvPr/>
            </p:nvGrpSpPr>
            <p:grpSpPr bwMode="auto">
              <a:xfrm>
                <a:off x="6257" y="592"/>
                <a:ext cx="1892" cy="4047"/>
                <a:chOff x="6257" y="604"/>
                <a:chExt cx="1892" cy="4133"/>
              </a:xfrm>
            </p:grpSpPr>
            <p:grpSp>
              <p:nvGrpSpPr>
                <p:cNvPr id="72724" name="组合 52"/>
                <p:cNvGrpSpPr>
                  <a:grpSpLocks/>
                </p:cNvGrpSpPr>
                <p:nvPr/>
              </p:nvGrpSpPr>
              <p:grpSpPr bwMode="auto">
                <a:xfrm>
                  <a:off x="6257" y="604"/>
                  <a:ext cx="1892" cy="3827"/>
                  <a:chOff x="6229" y="699"/>
                  <a:chExt cx="1892" cy="3905"/>
                </a:xfrm>
              </p:grpSpPr>
              <p:grpSp>
                <p:nvGrpSpPr>
                  <p:cNvPr id="72726" name="组合 7"/>
                  <p:cNvGrpSpPr>
                    <a:grpSpLocks/>
                  </p:cNvGrpSpPr>
                  <p:nvPr/>
                </p:nvGrpSpPr>
                <p:grpSpPr bwMode="auto">
                  <a:xfrm>
                    <a:off x="6231" y="699"/>
                    <a:ext cx="1889" cy="920"/>
                    <a:chOff x="6256" y="672"/>
                    <a:chExt cx="1889" cy="920"/>
                  </a:xfrm>
                </p:grpSpPr>
                <p:cxnSp>
                  <p:nvCxnSpPr>
                    <p:cNvPr id="63" name="直接箭头连接符 62">
                      <a:extLst>
                        <a:ext uri="{FF2B5EF4-FFF2-40B4-BE49-F238E27FC236}">
                          <a16:creationId xmlns:a16="http://schemas.microsoft.com/office/drawing/2014/main" xmlns="" id="{AE0DEDFB-3671-4B44-8487-A3C011A29CF1}"/>
                        </a:ext>
                      </a:extLst>
                    </p:cNvPr>
                    <p:cNvCxnSpPr/>
                    <p:nvPr/>
                  </p:nvCxnSpPr>
                  <p:spPr>
                    <a:xfrm>
                      <a:off x="7165" y="676"/>
                      <a:ext cx="0" cy="296"/>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xmlns="" id="{A4E07015-7431-4507-9740-147E6B9073D8}"/>
                        </a:ext>
                      </a:extLst>
                    </p:cNvPr>
                    <p:cNvSpPr/>
                    <p:nvPr/>
                  </p:nvSpPr>
                  <p:spPr>
                    <a:xfrm>
                      <a:off x="6256" y="972"/>
                      <a:ext cx="1890" cy="6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院系、归口、部门管理员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登记</a:t>
                      </a:r>
                    </a:p>
                  </p:txBody>
                </p:sp>
              </p:grpSp>
              <p:grpSp>
                <p:nvGrpSpPr>
                  <p:cNvPr id="72727" name="组合 33"/>
                  <p:cNvGrpSpPr>
                    <a:grpSpLocks/>
                  </p:cNvGrpSpPr>
                  <p:nvPr/>
                </p:nvGrpSpPr>
                <p:grpSpPr bwMode="auto">
                  <a:xfrm>
                    <a:off x="6232" y="3055"/>
                    <a:ext cx="1889" cy="836"/>
                    <a:chOff x="6231" y="3238"/>
                    <a:chExt cx="1889" cy="836"/>
                  </a:xfrm>
                </p:grpSpPr>
                <p:cxnSp>
                  <p:nvCxnSpPr>
                    <p:cNvPr id="24" name="直接箭头连接符 23">
                      <a:extLst>
                        <a:ext uri="{FF2B5EF4-FFF2-40B4-BE49-F238E27FC236}">
                          <a16:creationId xmlns:a16="http://schemas.microsoft.com/office/drawing/2014/main" xmlns="" id="{D5147449-0F99-443D-BA2B-DC6FD8B76D4A}"/>
                        </a:ext>
                      </a:extLst>
                    </p:cNvPr>
                    <p:cNvCxnSpPr/>
                    <p:nvPr/>
                  </p:nvCxnSpPr>
                  <p:spPr>
                    <a:xfrm flipH="1">
                      <a:off x="7134" y="3240"/>
                      <a:ext cx="7" cy="217"/>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xmlns="" id="{90593823-501B-4253-8569-E3D7738EC67B}"/>
                        </a:ext>
                      </a:extLst>
                    </p:cNvPr>
                    <p:cNvSpPr/>
                    <p:nvPr/>
                  </p:nvSpPr>
                  <p:spPr>
                    <a:xfrm>
                      <a:off x="6230" y="3455"/>
                      <a:ext cx="1890" cy="6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记账员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记账</a:t>
                      </a:r>
                    </a:p>
                  </p:txBody>
                </p:sp>
              </p:grpSp>
              <p:grpSp>
                <p:nvGrpSpPr>
                  <p:cNvPr id="72728" name="组合 51"/>
                  <p:cNvGrpSpPr>
                    <a:grpSpLocks/>
                  </p:cNvGrpSpPr>
                  <p:nvPr/>
                </p:nvGrpSpPr>
                <p:grpSpPr bwMode="auto">
                  <a:xfrm>
                    <a:off x="6231" y="1619"/>
                    <a:ext cx="1889" cy="919"/>
                    <a:chOff x="6231" y="1619"/>
                    <a:chExt cx="1889" cy="919"/>
                  </a:xfrm>
                </p:grpSpPr>
                <p:sp>
                  <p:nvSpPr>
                    <p:cNvPr id="26" name="矩形 25">
                      <a:extLst>
                        <a:ext uri="{FF2B5EF4-FFF2-40B4-BE49-F238E27FC236}">
                          <a16:creationId xmlns:a16="http://schemas.microsoft.com/office/drawing/2014/main" xmlns="" id="{937B25FF-7472-48DB-A099-1C9C862D9A47}"/>
                        </a:ext>
                      </a:extLst>
                    </p:cNvPr>
                    <p:cNvSpPr/>
                    <p:nvPr/>
                  </p:nvSpPr>
                  <p:spPr>
                    <a:xfrm>
                      <a:off x="6231" y="1919"/>
                      <a:ext cx="1890" cy="6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审核</a:t>
                      </a:r>
                    </a:p>
                  </p:txBody>
                </p:sp>
                <p:cxnSp>
                  <p:nvCxnSpPr>
                    <p:cNvPr id="27" name="直接箭头连接符 26">
                      <a:extLst>
                        <a:ext uri="{FF2B5EF4-FFF2-40B4-BE49-F238E27FC236}">
                          <a16:creationId xmlns:a16="http://schemas.microsoft.com/office/drawing/2014/main" xmlns="" id="{19C8ABA2-B0E8-49D7-AB24-5A5F29076F24}"/>
                        </a:ext>
                      </a:extLst>
                    </p:cNvPr>
                    <p:cNvCxnSpPr/>
                    <p:nvPr/>
                  </p:nvCxnSpPr>
                  <p:spPr>
                    <a:xfrm>
                      <a:off x="7140" y="1624"/>
                      <a:ext cx="0" cy="296"/>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2729" name="组合 28"/>
                  <p:cNvGrpSpPr>
                    <a:grpSpLocks/>
                  </p:cNvGrpSpPr>
                  <p:nvPr/>
                </p:nvGrpSpPr>
                <p:grpSpPr bwMode="auto">
                  <a:xfrm>
                    <a:off x="6755" y="2539"/>
                    <a:ext cx="771" cy="516"/>
                    <a:chOff x="6755" y="2539"/>
                    <a:chExt cx="771" cy="699"/>
                  </a:xfrm>
                </p:grpSpPr>
                <p:sp>
                  <p:nvSpPr>
                    <p:cNvPr id="56" name="菱形 55">
                      <a:extLst>
                        <a:ext uri="{FF2B5EF4-FFF2-40B4-BE49-F238E27FC236}">
                          <a16:creationId xmlns:a16="http://schemas.microsoft.com/office/drawing/2014/main" xmlns="" id="{0DA4AFE5-1AD8-4253-A9D3-C70FABE8E5C5}"/>
                        </a:ext>
                      </a:extLst>
                    </p:cNvPr>
                    <p:cNvSpPr/>
                    <p:nvPr/>
                  </p:nvSpPr>
                  <p:spPr>
                    <a:xfrm>
                      <a:off x="6754" y="2840"/>
                      <a:ext cx="771"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28" name="直接箭头连接符 27">
                      <a:extLst>
                        <a:ext uri="{FF2B5EF4-FFF2-40B4-BE49-F238E27FC236}">
                          <a16:creationId xmlns:a16="http://schemas.microsoft.com/office/drawing/2014/main" xmlns="" id="{8DFCE428-B4A9-4E35-96F1-CBF7D1DF4509}"/>
                        </a:ext>
                      </a:extLst>
                    </p:cNvPr>
                    <p:cNvCxnSpPr/>
                    <p:nvPr/>
                  </p:nvCxnSpPr>
                  <p:spPr>
                    <a:xfrm>
                      <a:off x="7140" y="2538"/>
                      <a:ext cx="0"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直接箭头连接符 28">
                    <a:extLst>
                      <a:ext uri="{FF2B5EF4-FFF2-40B4-BE49-F238E27FC236}">
                        <a16:creationId xmlns:a16="http://schemas.microsoft.com/office/drawing/2014/main" xmlns="" id="{B4F6465C-784F-4D95-9739-0589F022B18D}"/>
                      </a:ext>
                    </a:extLst>
                  </p:cNvPr>
                  <p:cNvCxnSpPr/>
                  <p:nvPr/>
                </p:nvCxnSpPr>
                <p:spPr>
                  <a:xfrm>
                    <a:off x="7140" y="4325"/>
                    <a:ext cx="7" cy="279"/>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2731" name="组合 29"/>
                  <p:cNvGrpSpPr>
                    <a:grpSpLocks/>
                  </p:cNvGrpSpPr>
                  <p:nvPr/>
                </p:nvGrpSpPr>
                <p:grpSpPr bwMode="auto">
                  <a:xfrm>
                    <a:off x="6751" y="3892"/>
                    <a:ext cx="771" cy="433"/>
                    <a:chOff x="6727" y="2539"/>
                    <a:chExt cx="771" cy="699"/>
                  </a:xfrm>
                </p:grpSpPr>
                <p:sp>
                  <p:nvSpPr>
                    <p:cNvPr id="35" name="菱形 34">
                      <a:extLst>
                        <a:ext uri="{FF2B5EF4-FFF2-40B4-BE49-F238E27FC236}">
                          <a16:creationId xmlns:a16="http://schemas.microsoft.com/office/drawing/2014/main" xmlns="" id="{351C8436-00EF-4416-B96B-19B1ABD71BA3}"/>
                        </a:ext>
                      </a:extLst>
                    </p:cNvPr>
                    <p:cNvSpPr/>
                    <p:nvPr/>
                  </p:nvSpPr>
                  <p:spPr>
                    <a:xfrm>
                      <a:off x="6726" y="2843"/>
                      <a:ext cx="773" cy="396"/>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42" name="直接箭头连接符 41">
                      <a:extLst>
                        <a:ext uri="{FF2B5EF4-FFF2-40B4-BE49-F238E27FC236}">
                          <a16:creationId xmlns:a16="http://schemas.microsoft.com/office/drawing/2014/main" xmlns="" id="{E22F80AB-9ACA-45CC-8378-87D9A7B0B3CF}"/>
                        </a:ext>
                      </a:extLst>
                    </p:cNvPr>
                    <p:cNvCxnSpPr/>
                    <p:nvPr/>
                  </p:nvCxnSpPr>
                  <p:spPr>
                    <a:xfrm>
                      <a:off x="7118" y="2538"/>
                      <a:ext cx="0" cy="30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8" name="肘形连接符 47">
                    <a:extLst>
                      <a:ext uri="{FF2B5EF4-FFF2-40B4-BE49-F238E27FC236}">
                        <a16:creationId xmlns:a16="http://schemas.microsoft.com/office/drawing/2014/main" xmlns="" id="{FA357A0C-CBB1-4227-8AD8-034B4C62E7BD}"/>
                      </a:ext>
                    </a:extLst>
                  </p:cNvPr>
                  <p:cNvCxnSpPr>
                    <a:stCxn id="35" idx="1"/>
                    <a:endCxn id="23" idx="1"/>
                  </p:cNvCxnSpPr>
                  <p:nvPr/>
                </p:nvCxnSpPr>
                <p:spPr>
                  <a:xfrm rot="10800000">
                    <a:off x="6229" y="1308"/>
                    <a:ext cx="521" cy="2894"/>
                  </a:xfrm>
                  <a:prstGeom prst="bentConnector3">
                    <a:avLst>
                      <a:gd name="adj1" fmla="val 295828"/>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a:extLst>
                      <a:ext uri="{FF2B5EF4-FFF2-40B4-BE49-F238E27FC236}">
                        <a16:creationId xmlns:a16="http://schemas.microsoft.com/office/drawing/2014/main" xmlns="" id="{A574678B-6675-4260-9CA7-E6A8B7C6D919}"/>
                      </a:ext>
                    </a:extLst>
                  </p:cNvPr>
                  <p:cNvCxnSpPr>
                    <a:stCxn id="35" idx="1"/>
                    <a:endCxn id="23" idx="3"/>
                  </p:cNvCxnSpPr>
                  <p:nvPr/>
                </p:nvCxnSpPr>
                <p:spPr>
                  <a:xfrm rot="16200000">
                    <a:off x="6996" y="1794"/>
                    <a:ext cx="1611" cy="607"/>
                  </a:xfrm>
                  <a:prstGeom prst="bentConnector4">
                    <a:avLst>
                      <a:gd name="adj1" fmla="val -349"/>
                      <a:gd name="adj2" fmla="val 234753"/>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185" name=" 185">
                  <a:extLst>
                    <a:ext uri="{FF2B5EF4-FFF2-40B4-BE49-F238E27FC236}">
                      <a16:creationId xmlns:a16="http://schemas.microsoft.com/office/drawing/2014/main" xmlns="" id="{E4D76A14-841F-4EC7-83A6-AC60C8F15061}"/>
                    </a:ext>
                  </a:extLst>
                </p:cNvPr>
                <p:cNvSpPr/>
                <p:nvPr/>
              </p:nvSpPr>
              <p:spPr>
                <a:xfrm>
                  <a:off x="6982" y="4392"/>
                  <a:ext cx="349"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72722" name="文本框 44"/>
              <p:cNvSpPr txBox="1">
                <a:spLocks noChangeArrowheads="1"/>
              </p:cNvSpPr>
              <p:nvPr/>
            </p:nvSpPr>
            <p:spPr bwMode="auto">
              <a:xfrm>
                <a:off x="7998" y="2343"/>
                <a:ext cx="1198" cy="330"/>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sp>
            <p:nvSpPr>
              <p:cNvPr id="72723" name="文本框 48"/>
              <p:cNvSpPr txBox="1">
                <a:spLocks noChangeArrowheads="1"/>
              </p:cNvSpPr>
              <p:nvPr/>
            </p:nvSpPr>
            <p:spPr bwMode="auto">
              <a:xfrm>
                <a:off x="5205" y="3559"/>
                <a:ext cx="1198" cy="330"/>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grpSp>
        <p:sp>
          <p:nvSpPr>
            <p:cNvPr id="59" name="椭圆 58">
              <a:extLst>
                <a:ext uri="{FF2B5EF4-FFF2-40B4-BE49-F238E27FC236}">
                  <a16:creationId xmlns:a16="http://schemas.microsoft.com/office/drawing/2014/main" xmlns="" id="{897CF903-A1CA-47E7-9D92-C519AAB820E1}"/>
                </a:ext>
              </a:extLst>
            </p:cNvPr>
            <p:cNvSpPr/>
            <p:nvPr/>
          </p:nvSpPr>
          <p:spPr>
            <a:xfrm>
              <a:off x="11321" y="2943"/>
              <a:ext cx="339" cy="357"/>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grpSp>
        <p:nvGrpSpPr>
          <p:cNvPr id="72707" name="组合 1"/>
          <p:cNvGrpSpPr>
            <a:grpSpLocks/>
          </p:cNvGrpSpPr>
          <p:nvPr/>
        </p:nvGrpSpPr>
        <p:grpSpPr bwMode="auto">
          <a:xfrm>
            <a:off x="260350" y="550863"/>
            <a:ext cx="2752725" cy="484187"/>
            <a:chOff x="410" y="868"/>
            <a:chExt cx="4334" cy="762"/>
          </a:xfrm>
        </p:grpSpPr>
        <p:grpSp>
          <p:nvGrpSpPr>
            <p:cNvPr id="72709" name="组合 7"/>
            <p:cNvGrpSpPr>
              <a:grpSpLocks/>
            </p:cNvGrpSpPr>
            <p:nvPr/>
          </p:nvGrpSpPr>
          <p:grpSpPr bwMode="auto">
            <a:xfrm>
              <a:off x="410" y="867"/>
              <a:ext cx="4335" cy="762"/>
              <a:chOff x="472" y="1581"/>
              <a:chExt cx="4336" cy="763"/>
            </a:xfrm>
          </p:grpSpPr>
          <p:sp>
            <p:nvSpPr>
              <p:cNvPr id="72711" name="文本框 5"/>
              <p:cNvSpPr txBox="1">
                <a:spLocks noChangeArrowheads="1"/>
              </p:cNvSpPr>
              <p:nvPr/>
            </p:nvSpPr>
            <p:spPr bwMode="auto">
              <a:xfrm>
                <a:off x="1304" y="1586"/>
                <a:ext cx="3504"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固定资产原值变动</a:t>
                </a:r>
              </a:p>
            </p:txBody>
          </p:sp>
          <p:grpSp>
            <p:nvGrpSpPr>
              <p:cNvPr id="72712"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D6C06662-3A7C-4444-BE28-7B5EEE8EC9F8}"/>
                    </a:ext>
                  </a:extLst>
                </p:cNvPr>
                <p:cNvSpPr/>
                <p:nvPr/>
              </p:nvSpPr>
              <p:spPr>
                <a:xfrm>
                  <a:off x="1493989" y="1935868"/>
                  <a:ext cx="1674858"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4D19AC6B-B25E-4C3C-AE93-52899B93B50B}"/>
                    </a:ext>
                  </a:extLst>
                </p:cNvPr>
                <p:cNvSpPr/>
                <p:nvPr/>
              </p:nvSpPr>
              <p:spPr>
                <a:xfrm>
                  <a:off x="1686187" y="2122785"/>
                  <a:ext cx="130693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7A20B5C6-1DBF-4217-9386-7E5F33C526E3}"/>
                    </a:ext>
                  </a:extLst>
                </p:cNvPr>
                <p:cNvSpPr/>
                <p:nvPr/>
              </p:nvSpPr>
              <p:spPr>
                <a:xfrm>
                  <a:off x="2773471" y="1946863"/>
                  <a:ext cx="389883"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F92BACC3-1107-47FC-8ADA-44B194B26109}"/>
                    </a:ext>
                  </a:extLst>
                </p:cNvPr>
                <p:cNvSpPr/>
                <p:nvPr/>
              </p:nvSpPr>
              <p:spPr>
                <a:xfrm>
                  <a:off x="1417110" y="2265722"/>
                  <a:ext cx="28554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A444EF2E-E37F-4CD8-8D12-62EF1112FA30}"/>
                    </a:ext>
                  </a:extLst>
                </p:cNvPr>
                <p:cNvSpPr/>
                <p:nvPr/>
              </p:nvSpPr>
              <p:spPr>
                <a:xfrm>
                  <a:off x="1686187" y="3310260"/>
                  <a:ext cx="219653"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63BD9DC3-67AD-41C2-8426-BAA5DAC702E7}"/>
                    </a:ext>
                  </a:extLst>
                </p:cNvPr>
                <p:cNvSpPr/>
                <p:nvPr/>
              </p:nvSpPr>
              <p:spPr>
                <a:xfrm>
                  <a:off x="3015089" y="2980406"/>
                  <a:ext cx="230636"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1" name=" 161">
              <a:extLst>
                <a:ext uri="{FF2B5EF4-FFF2-40B4-BE49-F238E27FC236}">
                  <a16:creationId xmlns:a16="http://schemas.microsoft.com/office/drawing/2014/main" xmlns="" id="{22915D30-F773-4837-9589-889DC8FA85FB}"/>
                </a:ext>
              </a:extLst>
            </p:cNvPr>
            <p:cNvSpPr/>
            <p:nvPr/>
          </p:nvSpPr>
          <p:spPr>
            <a:xfrm rot="420000">
              <a:off x="630" y="1058"/>
              <a:ext cx="375" cy="372"/>
            </a:xfrm>
            <a:custGeom>
              <a:avLst/>
              <a:gdLst>
                <a:gd name="connsiteX0" fmla="*/ 84274 w 494050"/>
                <a:gd name="connsiteY0" fmla="*/ 98107 h 531069"/>
                <a:gd name="connsiteX1" fmla="*/ 84423 w 494050"/>
                <a:gd name="connsiteY1" fmla="*/ 98165 h 531069"/>
                <a:gd name="connsiteX2" fmla="*/ 83683 w 494050"/>
                <a:gd name="connsiteY2" fmla="*/ 98867 h 531069"/>
                <a:gd name="connsiteX3" fmla="*/ 423146 w 494050"/>
                <a:gd name="connsiteY3" fmla="*/ 0 h 531069"/>
                <a:gd name="connsiteX4" fmla="*/ 395440 w 494050"/>
                <a:gd name="connsiteY4" fmla="*/ 62229 h 531069"/>
                <a:gd name="connsiteX5" fmla="*/ 406255 w 494050"/>
                <a:gd name="connsiteY5" fmla="*/ 71591 h 531069"/>
                <a:gd name="connsiteX6" fmla="*/ 494044 w 494050"/>
                <a:gd name="connsiteY6" fmla="*/ 276386 h 531069"/>
                <a:gd name="connsiteX7" fmla="*/ 493844 w 494050"/>
                <a:gd name="connsiteY7" fmla="*/ 291720 h 531069"/>
                <a:gd name="connsiteX8" fmla="*/ 489376 w 494050"/>
                <a:gd name="connsiteY8" fmla="*/ 331393 h 531069"/>
                <a:gd name="connsiteX9" fmla="*/ 274337 w 494050"/>
                <a:gd name="connsiteY9" fmla="*/ 529541 h 531069"/>
                <a:gd name="connsiteX10" fmla="*/ 20946 w 494050"/>
                <a:gd name="connsiteY10" fmla="*/ 383604 h 531069"/>
                <a:gd name="connsiteX11" fmla="*/ 69840 w 494050"/>
                <a:gd name="connsiteY11" fmla="*/ 111994 h 531069"/>
                <a:gd name="connsiteX12" fmla="*/ 83683 w 494050"/>
                <a:gd name="connsiteY12" fmla="*/ 98867 h 531069"/>
                <a:gd name="connsiteX13" fmla="*/ 82441 w 494050"/>
                <a:gd name="connsiteY13" fmla="*/ 100464 h 531069"/>
                <a:gd name="connsiteX14" fmla="*/ 46275 w 494050"/>
                <a:gd name="connsiteY14" fmla="*/ 342257 h 531069"/>
                <a:gd name="connsiteX15" fmla="*/ 231312 w 494050"/>
                <a:gd name="connsiteY15" fmla="*/ 478390 h 531069"/>
                <a:gd name="connsiteX16" fmla="*/ 425060 w 494050"/>
                <a:gd name="connsiteY16" fmla="*/ 284642 h 531069"/>
                <a:gd name="connsiteX17" fmla="*/ 362655 w 494050"/>
                <a:gd name="connsiteY17" fmla="*/ 142208 h 531069"/>
                <a:gd name="connsiteX18" fmla="*/ 360587 w 494050"/>
                <a:gd name="connsiteY18" fmla="*/ 140509 h 531069"/>
                <a:gd name="connsiteX19" fmla="*/ 336426 w 494050"/>
                <a:gd name="connsiteY19" fmla="*/ 194776 h 531069"/>
                <a:gd name="connsiteX20" fmla="*/ 214880 w 494050"/>
                <a:gd name="connsiteY20" fmla="*/ 23967 h 5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050" h="531069">
                  <a:moveTo>
                    <a:pt x="84274" y="98107"/>
                  </a:moveTo>
                  <a:cubicBezTo>
                    <a:pt x="84621" y="97719"/>
                    <a:pt x="84687" y="97734"/>
                    <a:pt x="84423" y="98165"/>
                  </a:cubicBezTo>
                  <a:lnTo>
                    <a:pt x="83683" y="98867"/>
                  </a:lnTo>
                  <a:close/>
                  <a:moveTo>
                    <a:pt x="423146" y="0"/>
                  </a:moveTo>
                  <a:lnTo>
                    <a:pt x="395440" y="62229"/>
                  </a:lnTo>
                  <a:lnTo>
                    <a:pt x="406255" y="71591"/>
                  </a:lnTo>
                  <a:cubicBezTo>
                    <a:pt x="473633" y="133566"/>
                    <a:pt x="493625" y="204832"/>
                    <a:pt x="494044" y="276386"/>
                  </a:cubicBezTo>
                  <a:cubicBezTo>
                    <a:pt x="494073" y="281497"/>
                    <a:pt x="494003" y="286610"/>
                    <a:pt x="493844" y="291720"/>
                  </a:cubicBezTo>
                  <a:cubicBezTo>
                    <a:pt x="493432" y="304888"/>
                    <a:pt x="491960" y="318150"/>
                    <a:pt x="489376" y="331393"/>
                  </a:cubicBezTo>
                  <a:cubicBezTo>
                    <a:pt x="468702" y="437339"/>
                    <a:pt x="381617" y="517584"/>
                    <a:pt x="274337" y="529541"/>
                  </a:cubicBezTo>
                  <a:cubicBezTo>
                    <a:pt x="167057" y="541499"/>
                    <a:pt x="64440" y="482398"/>
                    <a:pt x="20946" y="383604"/>
                  </a:cubicBezTo>
                  <a:cubicBezTo>
                    <a:pt x="-19829" y="290984"/>
                    <a:pt x="215" y="183599"/>
                    <a:pt x="69840" y="111994"/>
                  </a:cubicBezTo>
                  <a:lnTo>
                    <a:pt x="83683" y="98867"/>
                  </a:lnTo>
                  <a:lnTo>
                    <a:pt x="82441" y="100464"/>
                  </a:lnTo>
                  <a:cubicBezTo>
                    <a:pt x="70421" y="116975"/>
                    <a:pt x="13101" y="209765"/>
                    <a:pt x="46275" y="342257"/>
                  </a:cubicBezTo>
                  <a:cubicBezTo>
                    <a:pt x="70805" y="421126"/>
                    <a:pt x="144371" y="478390"/>
                    <a:pt x="231312" y="478390"/>
                  </a:cubicBezTo>
                  <a:cubicBezTo>
                    <a:pt x="338316" y="478390"/>
                    <a:pt x="425060" y="391646"/>
                    <a:pt x="425060" y="284642"/>
                  </a:cubicBezTo>
                  <a:cubicBezTo>
                    <a:pt x="425060" y="228319"/>
                    <a:pt x="401027" y="177609"/>
                    <a:pt x="362655" y="142208"/>
                  </a:cubicBezTo>
                  <a:lnTo>
                    <a:pt x="360587" y="140509"/>
                  </a:lnTo>
                  <a:lnTo>
                    <a:pt x="336426" y="194776"/>
                  </a:lnTo>
                  <a:lnTo>
                    <a:pt x="214880" y="23967"/>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72708" name="矩形 10"/>
          <p:cNvSpPr>
            <a:spLocks noChangeArrowheads="1"/>
          </p:cNvSpPr>
          <p:nvPr/>
        </p:nvSpPr>
        <p:spPr bwMode="auto">
          <a:xfrm>
            <a:off x="417513" y="1593850"/>
            <a:ext cx="5387975" cy="2862263"/>
          </a:xfrm>
          <a:prstGeom prst="rect">
            <a:avLst/>
          </a:prstGeom>
          <a:noFill/>
          <a:ln w="9525">
            <a:noFill/>
            <a:miter lim="800000"/>
            <a:headEnd/>
            <a:tailEnd/>
          </a:ln>
        </p:spPr>
        <p:txBody>
          <a:bodyPr>
            <a:spAutoFit/>
          </a:bodyPr>
          <a:lstStyle/>
          <a:p>
            <a:pPr marL="285750" indent="-285750" eaLnBrk="1" hangingPunct="1">
              <a:lnSpc>
                <a:spcPct val="200000"/>
              </a:lnSpc>
              <a:buFont typeface="Wingdings" pitchFamily="2" charset="2"/>
              <a:buChar char=""/>
            </a:pPr>
            <a:r>
              <a:rPr lang="zh-CN" altLang="zh-CN" sz="1800">
                <a:latin typeface="微软雅黑" pitchFamily="34" charset="-122"/>
                <a:ea typeface="微软雅黑" pitchFamily="34" charset="-122"/>
              </a:rPr>
              <a:t>因为维修、维护、改造或部分损补，造成固定资产价值变动的，选择变动方式为“其他增加或其他减少” 进行登记。</a:t>
            </a:r>
          </a:p>
          <a:p>
            <a:pPr marL="285750" indent="-285750" eaLnBrk="1" hangingPunct="1">
              <a:lnSpc>
                <a:spcPct val="200000"/>
              </a:lnSpc>
              <a:buFont typeface="Wingdings" pitchFamily="2" charset="2"/>
              <a:buChar char=""/>
            </a:pPr>
            <a:r>
              <a:rPr lang="zh-CN" altLang="zh-CN" sz="1800">
                <a:latin typeface="微软雅黑" pitchFamily="34" charset="-122"/>
                <a:ea typeface="微软雅黑" pitchFamily="34" charset="-122"/>
              </a:rPr>
              <a:t>估价或笔误导致价值错误发现后修订，选择变动方式为“核资增加或核资减少” 进行登记。</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B8B1757C-B47B-4153-98BD-84E8629DDD1F}"/>
              </a:ext>
            </a:extLst>
          </p:cNvPr>
          <p:cNvSpPr/>
          <p:nvPr/>
        </p:nvSpPr>
        <p:spPr>
          <a:xfrm>
            <a:off x="201613" y="2360613"/>
            <a:ext cx="8742362" cy="3421062"/>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89499" tIns="44749" rIns="89499" bIns="44749" anchor="b"/>
          <a:lstStyle/>
          <a:p>
            <a:pPr defTabSz="914400" eaLnBrk="1" fontAlgn="auto" hangingPunct="1">
              <a:spcBef>
                <a:spcPts val="0"/>
              </a:spcBef>
              <a:spcAft>
                <a:spcPts val="0"/>
              </a:spcAft>
              <a:defRPr/>
            </a:pPr>
            <a:endParaRPr lang="en-US" sz="810" kern="0" dirty="0">
              <a:gradFill>
                <a:gsLst>
                  <a:gs pos="0">
                    <a:srgbClr val="FFFFFF"/>
                  </a:gs>
                  <a:gs pos="100000">
                    <a:srgbClr val="FFFFFF"/>
                  </a:gs>
                </a:gsLst>
                <a:lin ang="5400000" scaled="0"/>
              </a:gradFill>
              <a:latin typeface="Segoe UI" panose="020B0502040204020203"/>
            </a:endParaRPr>
          </a:p>
        </p:txBody>
      </p:sp>
      <p:grpSp>
        <p:nvGrpSpPr>
          <p:cNvPr id="73731" name="组合 140"/>
          <p:cNvGrpSpPr>
            <a:grpSpLocks/>
          </p:cNvGrpSpPr>
          <p:nvPr/>
        </p:nvGrpSpPr>
        <p:grpSpPr bwMode="auto">
          <a:xfrm>
            <a:off x="303213" y="2444750"/>
            <a:ext cx="1974850" cy="1533525"/>
            <a:chOff x="5898" y="3913"/>
            <a:chExt cx="2605" cy="2414"/>
          </a:xfrm>
        </p:grpSpPr>
        <p:grpSp>
          <p:nvGrpSpPr>
            <p:cNvPr id="73787" name="Group 60"/>
            <p:cNvGrpSpPr>
              <a:grpSpLocks/>
            </p:cNvGrpSpPr>
            <p:nvPr/>
          </p:nvGrpSpPr>
          <p:grpSpPr bwMode="auto">
            <a:xfrm>
              <a:off x="5899" y="3913"/>
              <a:ext cx="2604" cy="741"/>
              <a:chOff x="803520" y="1881281"/>
              <a:chExt cx="2249326" cy="640080"/>
            </a:xfrm>
          </p:grpSpPr>
          <p:sp>
            <p:nvSpPr>
              <p:cNvPr id="145" name="Rectangle 62">
                <a:extLst>
                  <a:ext uri="{FF2B5EF4-FFF2-40B4-BE49-F238E27FC236}">
                    <a16:creationId xmlns:a16="http://schemas.microsoft.com/office/drawing/2014/main" xmlns="" id="{AE268B97-CBD3-4D99-9309-16EF310368F9}"/>
                  </a:ext>
                </a:extLst>
              </p:cNvPr>
              <p:cNvSpPr/>
              <p:nvPr/>
            </p:nvSpPr>
            <p:spPr>
              <a:xfrm>
                <a:off x="802656" y="1881281"/>
                <a:ext cx="2230292" cy="64111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146" name="TextBox 63">
                <a:extLst>
                  <a:ext uri="{FF2B5EF4-FFF2-40B4-BE49-F238E27FC236}">
                    <a16:creationId xmlns:a16="http://schemas.microsoft.com/office/drawing/2014/main" xmlns="" id="{786A550C-9744-4C61-BEA2-8301CAD0202B}"/>
                  </a:ext>
                </a:extLst>
              </p:cNvPr>
              <p:cNvSpPr txBox="1"/>
              <p:nvPr/>
            </p:nvSpPr>
            <p:spPr>
              <a:xfrm>
                <a:off x="1120305" y="1887848"/>
                <a:ext cx="1932541"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如何登记资产</a:t>
                </a:r>
              </a:p>
            </p:txBody>
          </p:sp>
        </p:grpSp>
        <p:grpSp>
          <p:nvGrpSpPr>
            <p:cNvPr id="147" name="Group 74">
              <a:extLst>
                <a:ext uri="{FF2B5EF4-FFF2-40B4-BE49-F238E27FC236}">
                  <a16:creationId xmlns:a16="http://schemas.microsoft.com/office/drawing/2014/main" xmlns="" id="{3AD2622D-0269-4DF3-AB8C-C2682866B421}"/>
                </a:ext>
              </a:extLst>
            </p:cNvPr>
            <p:cNvGrpSpPr/>
            <p:nvPr/>
          </p:nvGrpSpPr>
          <p:grpSpPr>
            <a:xfrm>
              <a:off x="5898" y="5586"/>
              <a:ext cx="2565" cy="741"/>
              <a:chOff x="9701909" y="5021262"/>
              <a:chExt cx="2459932" cy="533400"/>
            </a:xfrm>
            <a:solidFill>
              <a:schemeClr val="bg1">
                <a:lumMod val="50000"/>
              </a:schemeClr>
            </a:solidFill>
          </p:grpSpPr>
          <p:sp>
            <p:nvSpPr>
              <p:cNvPr id="148" name="Flowchart: Process 8">
                <a:extLst>
                  <a:ext uri="{FF2B5EF4-FFF2-40B4-BE49-F238E27FC236}">
                    <a16:creationId xmlns:a16="http://schemas.microsoft.com/office/drawing/2014/main" xmlns="" id="{DA20A714-48FF-4781-8F98-16FC3659CF73}"/>
                  </a:ext>
                </a:extLst>
              </p:cNvPr>
              <p:cNvSpPr/>
              <p:nvPr/>
            </p:nvSpPr>
            <p:spPr bwMode="auto">
              <a:xfrm>
                <a:off x="9701909" y="5021262"/>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149" name="Rectangle 76">
                <a:extLst>
                  <a:ext uri="{FF2B5EF4-FFF2-40B4-BE49-F238E27FC236}">
                    <a16:creationId xmlns:a16="http://schemas.microsoft.com/office/drawing/2014/main" xmlns="" id="{926456B8-B928-4826-B754-8363C493F882}"/>
                  </a:ext>
                </a:extLst>
              </p:cNvPr>
              <p:cNvSpPr/>
              <p:nvPr/>
            </p:nvSpPr>
            <p:spPr>
              <a:xfrm>
                <a:off x="10305847" y="5125639"/>
                <a:ext cx="1460053" cy="323927"/>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采购入库</a:t>
                </a:r>
              </a:p>
            </p:txBody>
          </p:sp>
        </p:grpSp>
        <p:grpSp>
          <p:nvGrpSpPr>
            <p:cNvPr id="153" name="Group 84">
              <a:extLst>
                <a:ext uri="{FF2B5EF4-FFF2-40B4-BE49-F238E27FC236}">
                  <a16:creationId xmlns:a16="http://schemas.microsoft.com/office/drawing/2014/main" xmlns="" id="{A2AF50A7-9BAC-486E-AB8E-6D493CFDBD9C}"/>
                </a:ext>
              </a:extLst>
            </p:cNvPr>
            <p:cNvGrpSpPr/>
            <p:nvPr/>
          </p:nvGrpSpPr>
          <p:grpSpPr>
            <a:xfrm>
              <a:off x="5906" y="4743"/>
              <a:ext cx="2566" cy="741"/>
              <a:chOff x="9701907" y="3192460"/>
              <a:chExt cx="2459932" cy="533400"/>
            </a:xfrm>
            <a:solidFill>
              <a:schemeClr val="bg1">
                <a:lumMod val="50000"/>
              </a:schemeClr>
            </a:solidFill>
          </p:grpSpPr>
          <p:sp>
            <p:nvSpPr>
              <p:cNvPr id="154" name="Flowchart: Process 8">
                <a:extLst>
                  <a:ext uri="{FF2B5EF4-FFF2-40B4-BE49-F238E27FC236}">
                    <a16:creationId xmlns:a16="http://schemas.microsoft.com/office/drawing/2014/main" xmlns="" id="{88822F71-0798-42B5-B878-05D2D537EB22}"/>
                  </a:ext>
                </a:extLst>
              </p:cNvPr>
              <p:cNvSpPr/>
              <p:nvPr/>
            </p:nvSpPr>
            <p:spPr bwMode="auto">
              <a:xfrm>
                <a:off x="9701907" y="3192460"/>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155" name="Rectangle 86">
                <a:extLst>
                  <a:ext uri="{FF2B5EF4-FFF2-40B4-BE49-F238E27FC236}">
                    <a16:creationId xmlns:a16="http://schemas.microsoft.com/office/drawing/2014/main" xmlns="" id="{CADA4EC0-8CB7-4E45-8DAB-4B45EEA80B5E}"/>
                  </a:ext>
                </a:extLst>
              </p:cNvPr>
              <p:cNvSpPr/>
              <p:nvPr/>
            </p:nvSpPr>
            <p:spPr>
              <a:xfrm>
                <a:off x="10287146" y="3268763"/>
                <a:ext cx="1483568" cy="388713"/>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直接入库</a:t>
                </a:r>
              </a:p>
            </p:txBody>
          </p:sp>
        </p:grpSp>
      </p:grpSp>
      <p:grpSp>
        <p:nvGrpSpPr>
          <p:cNvPr id="73732" name="组合 64"/>
          <p:cNvGrpSpPr>
            <a:grpSpLocks/>
          </p:cNvGrpSpPr>
          <p:nvPr/>
        </p:nvGrpSpPr>
        <p:grpSpPr bwMode="auto">
          <a:xfrm>
            <a:off x="2444750" y="2444750"/>
            <a:ext cx="1971675" cy="3136900"/>
            <a:chOff x="5880" y="3913"/>
            <a:chExt cx="2601" cy="4940"/>
          </a:xfrm>
        </p:grpSpPr>
        <p:grpSp>
          <p:nvGrpSpPr>
            <p:cNvPr id="73779" name="Group 60"/>
            <p:cNvGrpSpPr>
              <a:grpSpLocks/>
            </p:cNvGrpSpPr>
            <p:nvPr/>
          </p:nvGrpSpPr>
          <p:grpSpPr bwMode="auto">
            <a:xfrm>
              <a:off x="5899" y="3913"/>
              <a:ext cx="2582" cy="741"/>
              <a:chOff x="803520" y="1881281"/>
              <a:chExt cx="2230024" cy="640080"/>
            </a:xfrm>
          </p:grpSpPr>
          <p:sp>
            <p:nvSpPr>
              <p:cNvPr id="70" name="Rectangle 62">
                <a:extLst>
                  <a:ext uri="{FF2B5EF4-FFF2-40B4-BE49-F238E27FC236}">
                    <a16:creationId xmlns:a16="http://schemas.microsoft.com/office/drawing/2014/main" xmlns="" id="{81F4A04F-38CB-44C5-A5A1-B68CA5AEB933}"/>
                  </a:ext>
                </a:extLst>
              </p:cNvPr>
              <p:cNvSpPr/>
              <p:nvPr/>
            </p:nvSpPr>
            <p:spPr>
              <a:xfrm>
                <a:off x="803389" y="1881281"/>
                <a:ext cx="2230155" cy="639216"/>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72" name="TextBox 63">
                <a:extLst>
                  <a:ext uri="{FF2B5EF4-FFF2-40B4-BE49-F238E27FC236}">
                    <a16:creationId xmlns:a16="http://schemas.microsoft.com/office/drawing/2014/main" xmlns="" id="{A526CE7B-8C0B-4062-842B-565C2D1F6900}"/>
                  </a:ext>
                </a:extLst>
              </p:cNvPr>
              <p:cNvSpPr txBox="1"/>
              <p:nvPr/>
            </p:nvSpPr>
            <p:spPr>
              <a:xfrm>
                <a:off x="1121029" y="1887848"/>
                <a:ext cx="1904334"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如何管理资产</a:t>
                </a:r>
              </a:p>
            </p:txBody>
          </p:sp>
        </p:grpSp>
        <p:sp>
          <p:nvSpPr>
            <p:cNvPr id="79" name="Flowchart: Process 8">
              <a:extLst>
                <a:ext uri="{FF2B5EF4-FFF2-40B4-BE49-F238E27FC236}">
                  <a16:creationId xmlns:a16="http://schemas.microsoft.com/office/drawing/2014/main" xmlns="" id="{B84FDB66-02C2-4CCA-B95C-CAA59BF3A36A}"/>
                </a:ext>
              </a:extLst>
            </p:cNvPr>
            <p:cNvSpPr/>
            <p:nvPr/>
          </p:nvSpPr>
          <p:spPr bwMode="auto">
            <a:xfrm>
              <a:off x="5899" y="5586"/>
              <a:ext cx="2563"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6" name="Flowchart: Process 8">
              <a:extLst>
                <a:ext uri="{FF2B5EF4-FFF2-40B4-BE49-F238E27FC236}">
                  <a16:creationId xmlns:a16="http://schemas.microsoft.com/office/drawing/2014/main" xmlns="" id="{A8634AC8-0E6A-4A77-A006-B0F55F003349}"/>
                </a:ext>
              </a:extLst>
            </p:cNvPr>
            <p:cNvSpPr/>
            <p:nvPr/>
          </p:nvSpPr>
          <p:spPr bwMode="auto">
            <a:xfrm>
              <a:off x="5882" y="6428"/>
              <a:ext cx="2580"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4" name="Flowchart: Process 8">
              <a:extLst>
                <a:ext uri="{FF2B5EF4-FFF2-40B4-BE49-F238E27FC236}">
                  <a16:creationId xmlns:a16="http://schemas.microsoft.com/office/drawing/2014/main" xmlns="" id="{65C9C77E-4888-484D-AD3F-2589A261972C}"/>
                </a:ext>
              </a:extLst>
            </p:cNvPr>
            <p:cNvSpPr/>
            <p:nvPr/>
          </p:nvSpPr>
          <p:spPr bwMode="auto">
            <a:xfrm>
              <a:off x="5905" y="4743"/>
              <a:ext cx="2567"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1" name="Flowchart: Process 8">
              <a:extLst>
                <a:ext uri="{FF2B5EF4-FFF2-40B4-BE49-F238E27FC236}">
                  <a16:creationId xmlns:a16="http://schemas.microsoft.com/office/drawing/2014/main" xmlns="" id="{B07783AA-005E-4A63-884A-FDED944ADD2E}"/>
                </a:ext>
              </a:extLst>
            </p:cNvPr>
            <p:cNvSpPr/>
            <p:nvPr/>
          </p:nvSpPr>
          <p:spPr bwMode="auto">
            <a:xfrm>
              <a:off x="5880" y="8113"/>
              <a:ext cx="2567"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6" name="Flowchart: Process 8">
              <a:extLst>
                <a:ext uri="{FF2B5EF4-FFF2-40B4-BE49-F238E27FC236}">
                  <a16:creationId xmlns:a16="http://schemas.microsoft.com/office/drawing/2014/main" xmlns="" id="{91E8CD1F-4C99-433D-8FE5-1C78745C0746}"/>
                </a:ext>
              </a:extLst>
            </p:cNvPr>
            <p:cNvSpPr/>
            <p:nvPr/>
          </p:nvSpPr>
          <p:spPr bwMode="auto">
            <a:xfrm>
              <a:off x="5880" y="7271"/>
              <a:ext cx="2565"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sp>
        <p:nvSpPr>
          <p:cNvPr id="83" name="Flowchart: Process 8">
            <a:extLst>
              <a:ext uri="{FF2B5EF4-FFF2-40B4-BE49-F238E27FC236}">
                <a16:creationId xmlns:a16="http://schemas.microsoft.com/office/drawing/2014/main" xmlns="" id="{5F50313D-7681-4608-91FF-EF36EDB2E64C}"/>
              </a:ext>
            </a:extLst>
          </p:cNvPr>
          <p:cNvSpPr/>
          <p:nvPr/>
        </p:nvSpPr>
        <p:spPr bwMode="auto">
          <a:xfrm>
            <a:off x="4640263" y="4048125"/>
            <a:ext cx="1928812" cy="4699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nvGrpSpPr>
          <p:cNvPr id="73734" name="Group 60"/>
          <p:cNvGrpSpPr>
            <a:grpSpLocks/>
          </p:cNvGrpSpPr>
          <p:nvPr/>
        </p:nvGrpSpPr>
        <p:grpSpPr bwMode="auto">
          <a:xfrm>
            <a:off x="4632325" y="2459038"/>
            <a:ext cx="1958975" cy="471487"/>
            <a:chOff x="803520" y="1881281"/>
            <a:chExt cx="2230024" cy="640080"/>
          </a:xfrm>
        </p:grpSpPr>
        <p:sp>
          <p:nvSpPr>
            <p:cNvPr id="63" name="Rectangle 62">
              <a:extLst>
                <a:ext uri="{FF2B5EF4-FFF2-40B4-BE49-F238E27FC236}">
                  <a16:creationId xmlns:a16="http://schemas.microsoft.com/office/drawing/2014/main" xmlns="" id="{116B73A6-CDC0-4E5A-86BE-19847D814EA5}"/>
                </a:ext>
              </a:extLst>
            </p:cNvPr>
            <p:cNvSpPr/>
            <p:nvPr/>
          </p:nvSpPr>
          <p:spPr>
            <a:xfrm>
              <a:off x="803520" y="1881281"/>
              <a:ext cx="2230024" cy="640080"/>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64" name="TextBox 63">
              <a:extLst>
                <a:ext uri="{FF2B5EF4-FFF2-40B4-BE49-F238E27FC236}">
                  <a16:creationId xmlns:a16="http://schemas.microsoft.com/office/drawing/2014/main" xmlns="" id="{655C8801-7D6B-443B-AC9B-7F34EE36B24D}"/>
                </a:ext>
              </a:extLst>
            </p:cNvPr>
            <p:cNvSpPr txBox="1"/>
            <p:nvPr/>
          </p:nvSpPr>
          <p:spPr>
            <a:xfrm>
              <a:off x="1121061" y="1887863"/>
              <a:ext cx="1904523" cy="624503"/>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如何处置资产</a:t>
              </a:r>
            </a:p>
          </p:txBody>
        </p:sp>
      </p:grpSp>
      <p:sp>
        <p:nvSpPr>
          <p:cNvPr id="78" name="Flowchart: Process 8">
            <a:extLst>
              <a:ext uri="{FF2B5EF4-FFF2-40B4-BE49-F238E27FC236}">
                <a16:creationId xmlns:a16="http://schemas.microsoft.com/office/drawing/2014/main" xmlns="" id="{4B0E02CB-5E8B-4CBE-83C0-57850C384DFC}"/>
              </a:ext>
            </a:extLst>
          </p:cNvPr>
          <p:cNvSpPr/>
          <p:nvPr/>
        </p:nvSpPr>
        <p:spPr bwMode="auto">
          <a:xfrm>
            <a:off x="4632325" y="3508375"/>
            <a:ext cx="1947863" cy="47148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77" name="Rectangle 76">
            <a:extLst>
              <a:ext uri="{FF2B5EF4-FFF2-40B4-BE49-F238E27FC236}">
                <a16:creationId xmlns:a16="http://schemas.microsoft.com/office/drawing/2014/main" xmlns="" id="{7CE98D74-FFBB-456B-93FD-69D041D2F8F3}"/>
              </a:ext>
            </a:extLst>
          </p:cNvPr>
          <p:cNvSpPr/>
          <p:nvPr/>
        </p:nvSpPr>
        <p:spPr>
          <a:xfrm>
            <a:off x="4708525" y="4152900"/>
            <a:ext cx="1768475" cy="285750"/>
          </a:xfrm>
          <a:prstGeom prst="rect">
            <a:avLst/>
          </a:prstGeom>
          <a:solidFill>
            <a:schemeClr val="accent2"/>
          </a:solidFill>
          <a:ln w="9525" cap="flat" cmpd="sng" algn="ctr">
            <a:noFill/>
            <a:prstDash val="solid"/>
          </a:ln>
          <a:effectLst/>
        </p:spPr>
        <p:txBody>
          <a:bodyPr lIns="87715" tIns="43856" rIns="87715" bIns="43856" anchor="ctr"/>
          <a:lstStyle/>
          <a:p>
            <a:pPr algn="ct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非授权处置</a:t>
            </a:r>
          </a:p>
        </p:txBody>
      </p:sp>
      <p:sp>
        <p:nvSpPr>
          <p:cNvPr id="88" name="Flowchart: Process 8">
            <a:extLst>
              <a:ext uri="{FF2B5EF4-FFF2-40B4-BE49-F238E27FC236}">
                <a16:creationId xmlns:a16="http://schemas.microsoft.com/office/drawing/2014/main" xmlns="" id="{8879FE45-588D-4C71-8A6B-EB26FA694B1A}"/>
              </a:ext>
            </a:extLst>
          </p:cNvPr>
          <p:cNvSpPr/>
          <p:nvPr/>
        </p:nvSpPr>
        <p:spPr bwMode="auto">
          <a:xfrm>
            <a:off x="4632325" y="2976563"/>
            <a:ext cx="1947863" cy="4714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7" name="Rectangle 86">
            <a:extLst>
              <a:ext uri="{FF2B5EF4-FFF2-40B4-BE49-F238E27FC236}">
                <a16:creationId xmlns:a16="http://schemas.microsoft.com/office/drawing/2014/main" xmlns="" id="{A96EB376-B960-4547-A0C1-83EF221D927D}"/>
              </a:ext>
            </a:extLst>
          </p:cNvPr>
          <p:cNvSpPr/>
          <p:nvPr/>
        </p:nvSpPr>
        <p:spPr>
          <a:xfrm>
            <a:off x="4708525" y="3568700"/>
            <a:ext cx="1693863" cy="342900"/>
          </a:xfrm>
          <a:prstGeom prst="rect">
            <a:avLst/>
          </a:prstGeom>
          <a:solidFill>
            <a:schemeClr val="accent2"/>
          </a:solidFill>
          <a:ln w="9525" cap="flat" cmpd="sng" algn="ctr">
            <a:noFill/>
            <a:prstDash val="solid"/>
          </a:ln>
          <a:effectLst/>
        </p:spPr>
        <p:txBody>
          <a:bodyPr lIns="87715" tIns="43856" rIns="87715" bIns="43856" anchor="ctr"/>
          <a:lstStyle/>
          <a:p>
            <a:pPr algn="ct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授权处置</a:t>
            </a:r>
          </a:p>
        </p:txBody>
      </p:sp>
      <p:sp>
        <p:nvSpPr>
          <p:cNvPr id="15" name="Rectangle 14">
            <a:extLst>
              <a:ext uri="{FF2B5EF4-FFF2-40B4-BE49-F238E27FC236}">
                <a16:creationId xmlns:a16="http://schemas.microsoft.com/office/drawing/2014/main" xmlns="" id="{483EBC45-4382-4D81-99C0-C636CFC8B80C}"/>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16" name="Rectangle 15">
            <a:extLst>
              <a:ext uri="{FF2B5EF4-FFF2-40B4-BE49-F238E27FC236}">
                <a16:creationId xmlns:a16="http://schemas.microsoft.com/office/drawing/2014/main" xmlns="" id="{F09F7856-E732-427B-8E20-586DF9409633}"/>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45" name="Right Bracket 44">
            <a:extLst>
              <a:ext uri="{FF2B5EF4-FFF2-40B4-BE49-F238E27FC236}">
                <a16:creationId xmlns:a16="http://schemas.microsoft.com/office/drawing/2014/main" xmlns="" id="{FEC57447-62E2-4C1D-A31F-0BBAED6A1EB2}"/>
              </a:ext>
            </a:extLst>
          </p:cNvPr>
          <p:cNvSpPr/>
          <p:nvPr/>
        </p:nvSpPr>
        <p:spPr>
          <a:xfrm rot="16200000">
            <a:off x="4466431" y="-1958180"/>
            <a:ext cx="200025" cy="8755062"/>
          </a:xfrm>
          <a:prstGeom prst="rightBracket">
            <a:avLst>
              <a:gd name="adj" fmla="val 78933"/>
            </a:avLst>
          </a:prstGeom>
          <a:ln w="28575"/>
        </p:spPr>
        <p:style>
          <a:lnRef idx="1">
            <a:schemeClr val="dk1"/>
          </a:lnRef>
          <a:fillRef idx="0">
            <a:schemeClr val="dk1"/>
          </a:fillRef>
          <a:effectRef idx="0">
            <a:schemeClr val="dk1"/>
          </a:effectRef>
          <a:fontRef idx="minor">
            <a:schemeClr val="tx1"/>
          </a:fontRef>
        </p:style>
        <p:txBody>
          <a:bodyPr anchor="ctr"/>
          <a:lstStyle/>
          <a:p>
            <a:pPr algn="ctr" defTabSz="932180" eaLnBrk="1" fontAlgn="auto" hangingPunct="1">
              <a:spcBef>
                <a:spcPts val="0"/>
              </a:spcBef>
              <a:spcAft>
                <a:spcPts val="0"/>
              </a:spcAft>
              <a:defRPr/>
            </a:pPr>
            <a:endParaRPr lang="en-US" sz="1350" kern="0">
              <a:solidFill>
                <a:prstClr val="black"/>
              </a:solidFill>
              <a:latin typeface="Segoe UI" panose="020B0502040204020203"/>
            </a:endParaRPr>
          </a:p>
        </p:txBody>
      </p:sp>
      <p:sp>
        <p:nvSpPr>
          <p:cNvPr id="46" name="Rectangle 45">
            <a:extLst>
              <a:ext uri="{FF2B5EF4-FFF2-40B4-BE49-F238E27FC236}">
                <a16:creationId xmlns:a16="http://schemas.microsoft.com/office/drawing/2014/main" xmlns="" id="{152976AB-0E1D-40FD-8666-44EC83EA528B}"/>
              </a:ext>
            </a:extLst>
          </p:cNvPr>
          <p:cNvSpPr/>
          <p:nvPr/>
        </p:nvSpPr>
        <p:spPr>
          <a:xfrm>
            <a:off x="201613" y="1833563"/>
            <a:ext cx="8742362" cy="419100"/>
          </a:xfrm>
          <a:prstGeom prst="rect">
            <a:avLst/>
          </a:prstGeom>
          <a:solidFill>
            <a:schemeClr val="bg1">
              <a:lumMod val="65000"/>
            </a:schemeClr>
          </a:solidFill>
          <a:ln w="25400" cap="flat" cmpd="sng" algn="ctr">
            <a:noFill/>
            <a:prstDash val="solid"/>
          </a:ln>
          <a:effectLst/>
        </p:spPr>
        <p:txBody>
          <a:bodyPr lIns="87727" tIns="43863" rIns="87727" bIns="43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85"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业务介绍</a:t>
            </a:r>
          </a:p>
        </p:txBody>
      </p:sp>
      <p:sp>
        <p:nvSpPr>
          <p:cNvPr id="101" name="Freeform 22">
            <a:extLst>
              <a:ext uri="{FF2B5EF4-FFF2-40B4-BE49-F238E27FC236}">
                <a16:creationId xmlns:a16="http://schemas.microsoft.com/office/drawing/2014/main" xmlns="" id="{634432CE-FC7B-468C-9CD4-7CADFB6FDA91}"/>
              </a:ext>
            </a:extLst>
          </p:cNvPr>
          <p:cNvSpPr>
            <a:spLocks noChangeAspect="1"/>
          </p:cNvSpPr>
          <p:nvPr/>
        </p:nvSpPr>
        <p:spPr bwMode="auto">
          <a:xfrm>
            <a:off x="346075" y="2590800"/>
            <a:ext cx="268288" cy="179388"/>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1" name="Freeform 18">
            <a:extLst>
              <a:ext uri="{FF2B5EF4-FFF2-40B4-BE49-F238E27FC236}">
                <a16:creationId xmlns:a16="http://schemas.microsoft.com/office/drawing/2014/main" xmlns="" id="{DEEE6ED5-5360-4325-B11E-F14AE324A8E8}"/>
              </a:ext>
            </a:extLst>
          </p:cNvPr>
          <p:cNvSpPr>
            <a:spLocks noChangeAspect="1"/>
          </p:cNvSpPr>
          <p:nvPr/>
        </p:nvSpPr>
        <p:spPr bwMode="auto">
          <a:xfrm>
            <a:off x="4708525" y="2598738"/>
            <a:ext cx="266700" cy="234950"/>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4" name="Freeform 9">
            <a:extLst>
              <a:ext uri="{FF2B5EF4-FFF2-40B4-BE49-F238E27FC236}">
                <a16:creationId xmlns:a16="http://schemas.microsoft.com/office/drawing/2014/main" xmlns="" id="{388A0D4D-96A1-4DD7-A26D-FA07A811AA1D}"/>
              </a:ext>
            </a:extLst>
          </p:cNvPr>
          <p:cNvSpPr>
            <a:spLocks noChangeAspect="1"/>
          </p:cNvSpPr>
          <p:nvPr/>
        </p:nvSpPr>
        <p:spPr bwMode="auto">
          <a:xfrm>
            <a:off x="2593975" y="2584450"/>
            <a:ext cx="174625" cy="219075"/>
          </a:xfrm>
          <a:custGeom>
            <a:avLst/>
            <a:gdLst>
              <a:gd name="T0" fmla="*/ 5153 w 5153"/>
              <a:gd name="T1" fmla="*/ 2353 h 6483"/>
              <a:gd name="T2" fmla="*/ 2799 w 5153"/>
              <a:gd name="T3" fmla="*/ 0 h 6483"/>
              <a:gd name="T4" fmla="*/ 445 w 5153"/>
              <a:gd name="T5" fmla="*/ 2353 h 6483"/>
              <a:gd name="T6" fmla="*/ 1852 w 5153"/>
              <a:gd name="T7" fmla="*/ 4507 h 6483"/>
              <a:gd name="T8" fmla="*/ 1399 w 5153"/>
              <a:gd name="T9" fmla="*/ 4932 h 6483"/>
              <a:gd name="T10" fmla="*/ 214 w 5153"/>
              <a:gd name="T11" fmla="*/ 5457 h 6483"/>
              <a:gd name="T12" fmla="*/ 41 w 5153"/>
              <a:gd name="T13" fmla="*/ 5578 h 6483"/>
              <a:gd name="T14" fmla="*/ 0 w 5153"/>
              <a:gd name="T15" fmla="*/ 6245 h 6483"/>
              <a:gd name="T16" fmla="*/ 96 w 5153"/>
              <a:gd name="T17" fmla="*/ 6276 h 6483"/>
              <a:gd name="T18" fmla="*/ 3145 w 5153"/>
              <a:gd name="T19" fmla="*/ 5637 h 6483"/>
              <a:gd name="T20" fmla="*/ 5153 w 5153"/>
              <a:gd name="T21" fmla="*/ 2353 h 6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3" h="6483">
                <a:moveTo>
                  <a:pt x="5153" y="2353"/>
                </a:moveTo>
                <a:cubicBezTo>
                  <a:pt x="5153" y="1054"/>
                  <a:pt x="4098" y="0"/>
                  <a:pt x="2799" y="0"/>
                </a:cubicBezTo>
                <a:cubicBezTo>
                  <a:pt x="1500" y="0"/>
                  <a:pt x="445" y="1054"/>
                  <a:pt x="445" y="2353"/>
                </a:cubicBezTo>
                <a:cubicBezTo>
                  <a:pt x="445" y="3314"/>
                  <a:pt x="1023" y="4144"/>
                  <a:pt x="1852" y="4507"/>
                </a:cubicBezTo>
                <a:cubicBezTo>
                  <a:pt x="1776" y="4634"/>
                  <a:pt x="1586" y="4814"/>
                  <a:pt x="1399" y="4932"/>
                </a:cubicBezTo>
                <a:cubicBezTo>
                  <a:pt x="1036" y="5167"/>
                  <a:pt x="611" y="5284"/>
                  <a:pt x="214" y="5457"/>
                </a:cubicBezTo>
                <a:cubicBezTo>
                  <a:pt x="148" y="5485"/>
                  <a:pt x="45" y="5530"/>
                  <a:pt x="41" y="5578"/>
                </a:cubicBezTo>
                <a:cubicBezTo>
                  <a:pt x="13" y="5799"/>
                  <a:pt x="10" y="6027"/>
                  <a:pt x="0" y="6245"/>
                </a:cubicBezTo>
                <a:cubicBezTo>
                  <a:pt x="48" y="6262"/>
                  <a:pt x="72" y="6273"/>
                  <a:pt x="96" y="6276"/>
                </a:cubicBezTo>
                <a:cubicBezTo>
                  <a:pt x="1213" y="6483"/>
                  <a:pt x="2229" y="6221"/>
                  <a:pt x="3145" y="5637"/>
                </a:cubicBezTo>
                <a:cubicBezTo>
                  <a:pt x="4095" y="5032"/>
                  <a:pt x="5153" y="4043"/>
                  <a:pt x="5153" y="23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nvGrpSpPr>
          <p:cNvPr id="73746" name="组合 3"/>
          <p:cNvGrpSpPr>
            <a:grpSpLocks/>
          </p:cNvGrpSpPr>
          <p:nvPr/>
        </p:nvGrpSpPr>
        <p:grpSpPr bwMode="auto">
          <a:xfrm>
            <a:off x="6765925" y="2460625"/>
            <a:ext cx="2197100" cy="2600325"/>
            <a:chOff x="10654" y="3874"/>
            <a:chExt cx="3460" cy="4096"/>
          </a:xfrm>
        </p:grpSpPr>
        <p:grpSp>
          <p:nvGrpSpPr>
            <p:cNvPr id="73766" name="组合 19"/>
            <p:cNvGrpSpPr>
              <a:grpSpLocks/>
            </p:cNvGrpSpPr>
            <p:nvPr/>
          </p:nvGrpSpPr>
          <p:grpSpPr bwMode="auto">
            <a:xfrm>
              <a:off x="10653" y="3874"/>
              <a:ext cx="3460" cy="4097"/>
              <a:chOff x="5878" y="3913"/>
              <a:chExt cx="2900" cy="4099"/>
            </a:xfrm>
          </p:grpSpPr>
          <p:grpSp>
            <p:nvGrpSpPr>
              <p:cNvPr id="73770" name="Group 60"/>
              <p:cNvGrpSpPr>
                <a:grpSpLocks/>
              </p:cNvGrpSpPr>
              <p:nvPr/>
            </p:nvGrpSpPr>
            <p:grpSpPr bwMode="auto">
              <a:xfrm>
                <a:off x="5878" y="3913"/>
                <a:ext cx="2899" cy="742"/>
                <a:chOff x="786149" y="1881684"/>
                <a:chExt cx="2504228" cy="641178"/>
              </a:xfrm>
            </p:grpSpPr>
            <p:sp>
              <p:nvSpPr>
                <p:cNvPr id="25" name="Rectangle 62">
                  <a:extLst>
                    <a:ext uri="{FF2B5EF4-FFF2-40B4-BE49-F238E27FC236}">
                      <a16:creationId xmlns:a16="http://schemas.microsoft.com/office/drawing/2014/main" xmlns="" id="{B827EE9D-5E27-45C1-AFF8-C6617FE88194}"/>
                    </a:ext>
                  </a:extLst>
                </p:cNvPr>
                <p:cNvSpPr/>
                <p:nvPr/>
              </p:nvSpPr>
              <p:spPr>
                <a:xfrm>
                  <a:off x="786873" y="1881684"/>
                  <a:ext cx="2385630" cy="64208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28" name="TextBox 63">
                  <a:extLst>
                    <a:ext uri="{FF2B5EF4-FFF2-40B4-BE49-F238E27FC236}">
                      <a16:creationId xmlns:a16="http://schemas.microsoft.com/office/drawing/2014/main" xmlns="" id="{A4C6394C-AFB1-406F-B182-35E0B77C7416}"/>
                    </a:ext>
                  </a:extLst>
                </p:cNvPr>
                <p:cNvSpPr txBox="1"/>
                <p:nvPr/>
              </p:nvSpPr>
              <p:spPr>
                <a:xfrm>
                  <a:off x="894682" y="1898102"/>
                  <a:ext cx="2395695" cy="624760"/>
                </a:xfrm>
                <a:prstGeom prst="rect">
                  <a:avLst/>
                </a:prstGeom>
                <a:no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如何查询统计资产</a:t>
                  </a:r>
                </a:p>
              </p:txBody>
            </p:sp>
          </p:grpSp>
          <p:sp>
            <p:nvSpPr>
              <p:cNvPr id="33" name="Flowchart: Process 8">
                <a:extLst>
                  <a:ext uri="{FF2B5EF4-FFF2-40B4-BE49-F238E27FC236}">
                    <a16:creationId xmlns:a16="http://schemas.microsoft.com/office/drawing/2014/main" xmlns="" id="{D75BA04D-3A81-4660-AE4F-F32860955C79}"/>
                  </a:ext>
                </a:extLst>
              </p:cNvPr>
              <p:cNvSpPr/>
              <p:nvPr/>
            </p:nvSpPr>
            <p:spPr bwMode="auto">
              <a:xfrm>
                <a:off x="5900" y="5587"/>
                <a:ext cx="2741" cy="74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40" name="Flowchart: Process 8">
                <a:extLst>
                  <a:ext uri="{FF2B5EF4-FFF2-40B4-BE49-F238E27FC236}">
                    <a16:creationId xmlns:a16="http://schemas.microsoft.com/office/drawing/2014/main" xmlns="" id="{0487F6DB-5120-4D83-B97C-1D3642D0A47A}"/>
                  </a:ext>
                </a:extLst>
              </p:cNvPr>
              <p:cNvSpPr/>
              <p:nvPr/>
            </p:nvSpPr>
            <p:spPr bwMode="auto">
              <a:xfrm>
                <a:off x="5883" y="6427"/>
                <a:ext cx="2753"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49" name="Flowchart: Process 8">
                <a:extLst>
                  <a:ext uri="{FF2B5EF4-FFF2-40B4-BE49-F238E27FC236}">
                    <a16:creationId xmlns:a16="http://schemas.microsoft.com/office/drawing/2014/main" xmlns="" id="{7D56047F-79C1-4C6F-8B1A-4E3DCD391435}"/>
                  </a:ext>
                </a:extLst>
              </p:cNvPr>
              <p:cNvSpPr/>
              <p:nvPr/>
            </p:nvSpPr>
            <p:spPr bwMode="auto">
              <a:xfrm>
                <a:off x="5906" y="4744"/>
                <a:ext cx="2730" cy="74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60" name="Flowchart: Process 8">
                <a:extLst>
                  <a:ext uri="{FF2B5EF4-FFF2-40B4-BE49-F238E27FC236}">
                    <a16:creationId xmlns:a16="http://schemas.microsoft.com/office/drawing/2014/main" xmlns="" id="{438E064F-3999-4307-BC24-A5B4368BB168}"/>
                  </a:ext>
                </a:extLst>
              </p:cNvPr>
              <p:cNvSpPr/>
              <p:nvPr/>
            </p:nvSpPr>
            <p:spPr bwMode="auto">
              <a:xfrm>
                <a:off x="5881" y="7268"/>
                <a:ext cx="2753" cy="74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73767" name="Group 118"/>
            <p:cNvGrpSpPr>
              <a:grpSpLocks/>
            </p:cNvGrpSpPr>
            <p:nvPr/>
          </p:nvGrpSpPr>
          <p:grpSpPr bwMode="auto">
            <a:xfrm>
              <a:off x="10702" y="4073"/>
              <a:ext cx="305" cy="416"/>
              <a:chOff x="10832823" y="3353836"/>
              <a:chExt cx="537576" cy="528488"/>
            </a:xfrm>
          </p:grpSpPr>
          <p:sp>
            <p:nvSpPr>
              <p:cNvPr id="121" name="Oval 13">
                <a:extLst>
                  <a:ext uri="{FF2B5EF4-FFF2-40B4-BE49-F238E27FC236}">
                    <a16:creationId xmlns:a16="http://schemas.microsoft.com/office/drawing/2014/main" xmlns="" id="{ADC3BB83-4BBD-47DE-911E-A2173D6D388B}"/>
                  </a:ext>
                </a:extLst>
              </p:cNvPr>
              <p:cNvSpPr>
                <a:spLocks noChangeArrowheads="1"/>
              </p:cNvSpPr>
              <p:nvPr/>
            </p:nvSpPr>
            <p:spPr bwMode="auto">
              <a:xfrm>
                <a:off x="10942101" y="3355169"/>
                <a:ext cx="427418" cy="4256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24" name="Freeform 14">
                <a:extLst>
                  <a:ext uri="{FF2B5EF4-FFF2-40B4-BE49-F238E27FC236}">
                    <a16:creationId xmlns:a16="http://schemas.microsoft.com/office/drawing/2014/main" xmlns="" id="{758758F2-4469-4C0D-8FD0-2CB0458916A1}"/>
                  </a:ext>
                </a:extLst>
              </p:cNvPr>
              <p:cNvSpPr/>
              <p:nvPr/>
            </p:nvSpPr>
            <p:spPr bwMode="auto">
              <a:xfrm>
                <a:off x="10831943" y="3704614"/>
                <a:ext cx="180659" cy="177900"/>
              </a:xfrm>
              <a:custGeom>
                <a:avLst/>
                <a:gdLst>
                  <a:gd name="T0" fmla="*/ 1224 w 1980"/>
                  <a:gd name="T1" fmla="*/ 0 h 1977"/>
                  <a:gd name="T2" fmla="*/ 218 w 1980"/>
                  <a:gd name="T3" fmla="*/ 985 h 1977"/>
                  <a:gd name="T4" fmla="*/ 211 w 1980"/>
                  <a:gd name="T5" fmla="*/ 1752 h 1977"/>
                  <a:gd name="T6" fmla="*/ 218 w 1980"/>
                  <a:gd name="T7" fmla="*/ 1759 h 1977"/>
                  <a:gd name="T8" fmla="*/ 985 w 1980"/>
                  <a:gd name="T9" fmla="*/ 1766 h 1977"/>
                  <a:gd name="T10" fmla="*/ 1980 w 1980"/>
                  <a:gd name="T11" fmla="*/ 788 h 1977"/>
                  <a:gd name="T12" fmla="*/ 1224 w 1980"/>
                  <a:gd name="T13" fmla="*/ 0 h 1977"/>
                </a:gdLst>
                <a:ahLst/>
                <a:cxnLst>
                  <a:cxn ang="0">
                    <a:pos x="T0" y="T1"/>
                  </a:cxn>
                  <a:cxn ang="0">
                    <a:pos x="T2" y="T3"/>
                  </a:cxn>
                  <a:cxn ang="0">
                    <a:pos x="T4" y="T5"/>
                  </a:cxn>
                  <a:cxn ang="0">
                    <a:pos x="T6" y="T7"/>
                  </a:cxn>
                  <a:cxn ang="0">
                    <a:pos x="T8" y="T9"/>
                  </a:cxn>
                  <a:cxn ang="0">
                    <a:pos x="T10" y="T11"/>
                  </a:cxn>
                  <a:cxn ang="0">
                    <a:pos x="T12" y="T13"/>
                  </a:cxn>
                </a:cxnLst>
                <a:rect l="0" t="0" r="r" b="b"/>
                <a:pathLst>
                  <a:path w="1980" h="1977">
                    <a:moveTo>
                      <a:pt x="1224" y="0"/>
                    </a:moveTo>
                    <a:cubicBezTo>
                      <a:pt x="218" y="985"/>
                      <a:pt x="218" y="985"/>
                      <a:pt x="218" y="985"/>
                    </a:cubicBezTo>
                    <a:cubicBezTo>
                      <a:pt x="4" y="1196"/>
                      <a:pt x="0" y="1538"/>
                      <a:pt x="211" y="1752"/>
                    </a:cubicBezTo>
                    <a:cubicBezTo>
                      <a:pt x="218" y="1759"/>
                      <a:pt x="218" y="1759"/>
                      <a:pt x="218" y="1759"/>
                    </a:cubicBezTo>
                    <a:cubicBezTo>
                      <a:pt x="429" y="1974"/>
                      <a:pt x="771" y="1977"/>
                      <a:pt x="985" y="1766"/>
                    </a:cubicBezTo>
                    <a:cubicBezTo>
                      <a:pt x="1980" y="788"/>
                      <a:pt x="1980" y="788"/>
                      <a:pt x="1980" y="788"/>
                    </a:cubicBezTo>
                    <a:cubicBezTo>
                      <a:pt x="1683" y="581"/>
                      <a:pt x="1424" y="315"/>
                      <a:pt x="12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grpSp>
      <p:grpSp>
        <p:nvGrpSpPr>
          <p:cNvPr id="73747" name="组合 161"/>
          <p:cNvGrpSpPr>
            <a:grpSpLocks/>
          </p:cNvGrpSpPr>
          <p:nvPr/>
        </p:nvGrpSpPr>
        <p:grpSpPr bwMode="auto">
          <a:xfrm>
            <a:off x="260350" y="550863"/>
            <a:ext cx="1798638" cy="484187"/>
            <a:chOff x="410" y="868"/>
            <a:chExt cx="2833" cy="762"/>
          </a:xfrm>
        </p:grpSpPr>
        <p:grpSp>
          <p:nvGrpSpPr>
            <p:cNvPr id="73756" name="组合 7"/>
            <p:cNvGrpSpPr>
              <a:grpSpLocks/>
            </p:cNvGrpSpPr>
            <p:nvPr/>
          </p:nvGrpSpPr>
          <p:grpSpPr bwMode="auto">
            <a:xfrm>
              <a:off x="410" y="868"/>
              <a:ext cx="2833" cy="762"/>
              <a:chOff x="472" y="1581"/>
              <a:chExt cx="2832" cy="763"/>
            </a:xfrm>
          </p:grpSpPr>
          <p:sp>
            <p:nvSpPr>
              <p:cNvPr id="73758" name="文本框 5"/>
              <p:cNvSpPr txBox="1">
                <a:spLocks noChangeArrowheads="1"/>
              </p:cNvSpPr>
              <p:nvPr/>
            </p:nvSpPr>
            <p:spPr bwMode="auto">
              <a:xfrm>
                <a:off x="1388" y="1586"/>
                <a:ext cx="1916"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业务介绍</a:t>
                </a:r>
              </a:p>
            </p:txBody>
          </p:sp>
          <p:grpSp>
            <p:nvGrpSpPr>
              <p:cNvPr id="73759" name="组合 5"/>
              <p:cNvGrpSpPr>
                <a:grpSpLocks/>
              </p:cNvGrpSpPr>
              <p:nvPr/>
            </p:nvGrpSpPr>
            <p:grpSpPr bwMode="auto">
              <a:xfrm>
                <a:off x="472" y="1581"/>
                <a:ext cx="832" cy="763"/>
                <a:chOff x="1417110" y="1933669"/>
                <a:chExt cx="1827515" cy="1676757"/>
              </a:xfrm>
            </p:grpSpPr>
            <p:sp>
              <p:nvSpPr>
                <p:cNvPr id="163" name="椭圆 162">
                  <a:extLst>
                    <a:ext uri="{FF2B5EF4-FFF2-40B4-BE49-F238E27FC236}">
                      <a16:creationId xmlns:a16="http://schemas.microsoft.com/office/drawing/2014/main" xmlns="" id="{14A302A2-489D-4F9B-B57F-847F48F045BD}"/>
                    </a:ext>
                  </a:extLst>
                </p:cNvPr>
                <p:cNvSpPr/>
                <p:nvPr/>
              </p:nvSpPr>
              <p:spPr>
                <a:xfrm>
                  <a:off x="1493975" y="1933669"/>
                  <a:ext cx="1674563"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4" name="椭圆 163">
                  <a:extLst>
                    <a:ext uri="{FF2B5EF4-FFF2-40B4-BE49-F238E27FC236}">
                      <a16:creationId xmlns:a16="http://schemas.microsoft.com/office/drawing/2014/main" xmlns="" id="{71690891-23BC-45BB-80DF-BFBA27A28789}"/>
                    </a:ext>
                  </a:extLst>
                </p:cNvPr>
                <p:cNvSpPr/>
                <p:nvPr/>
              </p:nvSpPr>
              <p:spPr>
                <a:xfrm>
                  <a:off x="1686140" y="2120586"/>
                  <a:ext cx="130670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5" name="椭圆 164">
                  <a:extLst>
                    <a:ext uri="{FF2B5EF4-FFF2-40B4-BE49-F238E27FC236}">
                      <a16:creationId xmlns:a16="http://schemas.microsoft.com/office/drawing/2014/main" xmlns="" id="{CBA8996F-6F78-4612-AF3F-47D3F72D717C}"/>
                    </a:ext>
                  </a:extLst>
                </p:cNvPr>
                <p:cNvSpPr/>
                <p:nvPr/>
              </p:nvSpPr>
              <p:spPr>
                <a:xfrm>
                  <a:off x="2773232" y="1944664"/>
                  <a:ext cx="38981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6" name="椭圆 165">
                  <a:extLst>
                    <a:ext uri="{FF2B5EF4-FFF2-40B4-BE49-F238E27FC236}">
                      <a16:creationId xmlns:a16="http://schemas.microsoft.com/office/drawing/2014/main" xmlns="" id="{B44AE2AA-E508-4A55-89F0-B3B8F78A0E91}"/>
                    </a:ext>
                  </a:extLst>
                </p:cNvPr>
                <p:cNvSpPr/>
                <p:nvPr/>
              </p:nvSpPr>
              <p:spPr>
                <a:xfrm>
                  <a:off x="1417110" y="2263523"/>
                  <a:ext cx="28549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7" name="椭圆 166">
                  <a:extLst>
                    <a:ext uri="{FF2B5EF4-FFF2-40B4-BE49-F238E27FC236}">
                      <a16:creationId xmlns:a16="http://schemas.microsoft.com/office/drawing/2014/main" xmlns="" id="{0988C079-AE4D-492F-8595-21F4F2F9BFDF}"/>
                    </a:ext>
                  </a:extLst>
                </p:cNvPr>
                <p:cNvSpPr/>
                <p:nvPr/>
              </p:nvSpPr>
              <p:spPr>
                <a:xfrm>
                  <a:off x="1686140" y="3308061"/>
                  <a:ext cx="21961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8" name="椭圆 167">
                  <a:extLst>
                    <a:ext uri="{FF2B5EF4-FFF2-40B4-BE49-F238E27FC236}">
                      <a16:creationId xmlns:a16="http://schemas.microsoft.com/office/drawing/2014/main" xmlns="" id="{9C900ADB-E40D-4A92-88D5-79C0BC3A9960}"/>
                    </a:ext>
                  </a:extLst>
                </p:cNvPr>
                <p:cNvSpPr/>
                <p:nvPr/>
              </p:nvSpPr>
              <p:spPr>
                <a:xfrm>
                  <a:off x="3014808"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9" name="卷轴">
              <a:extLst>
                <a:ext uri="{FF2B5EF4-FFF2-40B4-BE49-F238E27FC236}">
                  <a16:creationId xmlns:a16="http://schemas.microsoft.com/office/drawing/2014/main" xmlns="" id="{D7DB3A83-7427-4C2B-A48B-02AA5E9BF7EF}"/>
                </a:ext>
              </a:extLst>
            </p:cNvPr>
            <p:cNvSpPr/>
            <p:nvPr/>
          </p:nvSpPr>
          <p:spPr bwMode="auto">
            <a:xfrm rot="720000">
              <a:off x="630" y="1000"/>
              <a:ext cx="408" cy="515"/>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sp>
        <p:nvSpPr>
          <p:cNvPr id="170" name="Rectangle 86">
            <a:extLst>
              <a:ext uri="{FF2B5EF4-FFF2-40B4-BE49-F238E27FC236}">
                <a16:creationId xmlns:a16="http://schemas.microsoft.com/office/drawing/2014/main" xmlns="" id="{F50B5798-E138-4C54-8E5F-24A00D24709A}"/>
              </a:ext>
            </a:extLst>
          </p:cNvPr>
          <p:cNvSpPr/>
          <p:nvPr/>
        </p:nvSpPr>
        <p:spPr>
          <a:xfrm>
            <a:off x="2968625" y="3035300"/>
            <a:ext cx="1174750"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卡片明细</a:t>
            </a:r>
          </a:p>
        </p:txBody>
      </p:sp>
      <p:sp>
        <p:nvSpPr>
          <p:cNvPr id="171" name="Rectangle 86">
            <a:extLst>
              <a:ext uri="{FF2B5EF4-FFF2-40B4-BE49-F238E27FC236}">
                <a16:creationId xmlns:a16="http://schemas.microsoft.com/office/drawing/2014/main" xmlns="" id="{085CC5DD-A754-4688-B331-AD991DF7B4D4}"/>
              </a:ext>
            </a:extLst>
          </p:cNvPr>
          <p:cNvSpPr/>
          <p:nvPr/>
        </p:nvSpPr>
        <p:spPr>
          <a:xfrm>
            <a:off x="2933700" y="3571875"/>
            <a:ext cx="1174750"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条码标签</a:t>
            </a:r>
          </a:p>
        </p:txBody>
      </p:sp>
      <p:sp>
        <p:nvSpPr>
          <p:cNvPr id="172" name="Rectangle 86">
            <a:extLst>
              <a:ext uri="{FF2B5EF4-FFF2-40B4-BE49-F238E27FC236}">
                <a16:creationId xmlns:a16="http://schemas.microsoft.com/office/drawing/2014/main" xmlns="" id="{8E50856A-68A6-4E05-8945-6B90F0555692}"/>
              </a:ext>
            </a:extLst>
          </p:cNvPr>
          <p:cNvSpPr/>
          <p:nvPr/>
        </p:nvSpPr>
        <p:spPr>
          <a:xfrm>
            <a:off x="2933700" y="4095750"/>
            <a:ext cx="1173163"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卡片打印</a:t>
            </a:r>
          </a:p>
        </p:txBody>
      </p:sp>
      <p:sp>
        <p:nvSpPr>
          <p:cNvPr id="173" name="Rectangle 86">
            <a:extLst>
              <a:ext uri="{FF2B5EF4-FFF2-40B4-BE49-F238E27FC236}">
                <a16:creationId xmlns:a16="http://schemas.microsoft.com/office/drawing/2014/main" xmlns="" id="{8F883059-A792-40EA-BA52-2835EDC99B08}"/>
              </a:ext>
            </a:extLst>
          </p:cNvPr>
          <p:cNvSpPr/>
          <p:nvPr/>
        </p:nvSpPr>
        <p:spPr>
          <a:xfrm>
            <a:off x="2957513" y="4654550"/>
            <a:ext cx="1173162"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资产调拨</a:t>
            </a:r>
          </a:p>
        </p:txBody>
      </p:sp>
      <p:sp>
        <p:nvSpPr>
          <p:cNvPr id="174" name="Rectangle 86">
            <a:extLst>
              <a:ext uri="{FF2B5EF4-FFF2-40B4-BE49-F238E27FC236}">
                <a16:creationId xmlns:a16="http://schemas.microsoft.com/office/drawing/2014/main" xmlns="" id="{6EFE5A7E-A7B4-4C33-BCFB-8A3F59E2B8FF}"/>
              </a:ext>
            </a:extLst>
          </p:cNvPr>
          <p:cNvSpPr/>
          <p:nvPr/>
        </p:nvSpPr>
        <p:spPr>
          <a:xfrm>
            <a:off x="2957513" y="5167313"/>
            <a:ext cx="1173162"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原值变动</a:t>
            </a:r>
          </a:p>
        </p:txBody>
      </p:sp>
      <p:sp>
        <p:nvSpPr>
          <p:cNvPr id="175" name="Rectangle 86">
            <a:extLst>
              <a:ext uri="{FF2B5EF4-FFF2-40B4-BE49-F238E27FC236}">
                <a16:creationId xmlns:a16="http://schemas.microsoft.com/office/drawing/2014/main" xmlns="" id="{68BB4591-87BE-4B30-AB47-AFC96BA7D1F4}"/>
              </a:ext>
            </a:extLst>
          </p:cNvPr>
          <p:cNvSpPr/>
          <p:nvPr/>
        </p:nvSpPr>
        <p:spPr>
          <a:xfrm>
            <a:off x="5081588" y="3040063"/>
            <a:ext cx="1208087"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处置申请</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ipe(left)">
                                      <p:cBhvr>
                                        <p:cTn id="7" dur="1000"/>
                                        <p:tgtEl>
                                          <p:spTgt spid="17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1000"/>
                                        <p:tgtEl>
                                          <p:spTgt spid="8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left)">
                                      <p:cBhvr>
                                        <p:cTn id="1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87" grpId="0" animBg="1"/>
      <p:bldP spid="1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组合 20"/>
          <p:cNvGrpSpPr>
            <a:grpSpLocks/>
          </p:cNvGrpSpPr>
          <p:nvPr/>
        </p:nvGrpSpPr>
        <p:grpSpPr bwMode="auto">
          <a:xfrm>
            <a:off x="260350" y="550863"/>
            <a:ext cx="1731963" cy="484187"/>
            <a:chOff x="410" y="867"/>
            <a:chExt cx="2727" cy="762"/>
          </a:xfrm>
        </p:grpSpPr>
        <p:grpSp>
          <p:nvGrpSpPr>
            <p:cNvPr id="75827" name="组合 7"/>
            <p:cNvGrpSpPr>
              <a:grpSpLocks/>
            </p:cNvGrpSpPr>
            <p:nvPr/>
          </p:nvGrpSpPr>
          <p:grpSpPr bwMode="auto">
            <a:xfrm>
              <a:off x="410" y="867"/>
              <a:ext cx="2727" cy="762"/>
              <a:chOff x="472" y="1581"/>
              <a:chExt cx="2728" cy="763"/>
            </a:xfrm>
          </p:grpSpPr>
          <p:sp>
            <p:nvSpPr>
              <p:cNvPr id="75831" name="文本框 5"/>
              <p:cNvSpPr txBox="1">
                <a:spLocks noChangeArrowheads="1"/>
              </p:cNvSpPr>
              <p:nvPr/>
            </p:nvSpPr>
            <p:spPr bwMode="auto">
              <a:xfrm>
                <a:off x="1304" y="1586"/>
                <a:ext cx="1896"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处置申请</a:t>
                </a:r>
              </a:p>
            </p:txBody>
          </p:sp>
          <p:grpSp>
            <p:nvGrpSpPr>
              <p:cNvPr id="75832" name="组合 5"/>
              <p:cNvGrpSpPr>
                <a:grpSpLocks/>
              </p:cNvGrpSpPr>
              <p:nvPr/>
            </p:nvGrpSpPr>
            <p:grpSpPr bwMode="auto">
              <a:xfrm>
                <a:off x="472" y="1581"/>
                <a:ext cx="832" cy="763"/>
                <a:chOff x="1417110" y="1933669"/>
                <a:chExt cx="1827515" cy="1676757"/>
              </a:xfrm>
            </p:grpSpPr>
            <p:sp>
              <p:nvSpPr>
                <p:cNvPr id="2" name="椭圆 1">
                  <a:extLst>
                    <a:ext uri="{FF2B5EF4-FFF2-40B4-BE49-F238E27FC236}">
                      <a16:creationId xmlns:a16="http://schemas.microsoft.com/office/drawing/2014/main" xmlns="" id="{907486EA-7743-43B2-8BB9-5E911A701EA9}"/>
                    </a:ext>
                  </a:extLst>
                </p:cNvPr>
                <p:cNvSpPr/>
                <p:nvPr/>
              </p:nvSpPr>
              <p:spPr>
                <a:xfrm>
                  <a:off x="1494003" y="1933669"/>
                  <a:ext cx="1675165"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5B5A14DF-DEF3-44C2-BB8C-189F2DA690D1}"/>
                    </a:ext>
                  </a:extLst>
                </p:cNvPr>
                <p:cNvSpPr/>
                <p:nvPr/>
              </p:nvSpPr>
              <p:spPr>
                <a:xfrm>
                  <a:off x="1686236" y="2120586"/>
                  <a:ext cx="130717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 name="椭圆 2">
                  <a:extLst>
                    <a:ext uri="{FF2B5EF4-FFF2-40B4-BE49-F238E27FC236}">
                      <a16:creationId xmlns:a16="http://schemas.microsoft.com/office/drawing/2014/main" xmlns="" id="{D8371123-D659-4A46-8565-FB099A115356}"/>
                    </a:ext>
                  </a:extLst>
                </p:cNvPr>
                <p:cNvSpPr/>
                <p:nvPr/>
              </p:nvSpPr>
              <p:spPr>
                <a:xfrm>
                  <a:off x="2773720" y="1944664"/>
                  <a:ext cx="38995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EBF5B3F0-E23E-46B1-BA6D-55D2291F76CF}"/>
                    </a:ext>
                  </a:extLst>
                </p:cNvPr>
                <p:cNvSpPr/>
                <p:nvPr/>
              </p:nvSpPr>
              <p:spPr>
                <a:xfrm>
                  <a:off x="1417110" y="2263523"/>
                  <a:ext cx="285602"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DB1B8542-D103-47A0-AF9F-F1C2239B3C9E}"/>
                    </a:ext>
                  </a:extLst>
                </p:cNvPr>
                <p:cNvSpPr/>
                <p:nvPr/>
              </p:nvSpPr>
              <p:spPr>
                <a:xfrm>
                  <a:off x="1686236" y="3308061"/>
                  <a:ext cx="21969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2CD33E69-0CEF-4AD2-BEE4-8EEB84EE609D}"/>
                    </a:ext>
                  </a:extLst>
                </p:cNvPr>
                <p:cNvSpPr/>
                <p:nvPr/>
              </p:nvSpPr>
              <p:spPr>
                <a:xfrm>
                  <a:off x="3015383" y="2978207"/>
                  <a:ext cx="230678"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75828" name="组合 11"/>
            <p:cNvGrpSpPr>
              <a:grpSpLocks/>
            </p:cNvGrpSpPr>
            <p:nvPr/>
          </p:nvGrpSpPr>
          <p:grpSpPr bwMode="auto">
            <a:xfrm>
              <a:off x="693" y="1096"/>
              <a:ext cx="235" cy="255"/>
              <a:chOff x="418" y="4202"/>
              <a:chExt cx="235" cy="255"/>
            </a:xfrm>
          </p:grpSpPr>
          <p:sp>
            <p:nvSpPr>
              <p:cNvPr id="67" name="右中括号 66">
                <a:extLst>
                  <a:ext uri="{FF2B5EF4-FFF2-40B4-BE49-F238E27FC236}">
                    <a16:creationId xmlns:a16="http://schemas.microsoft.com/office/drawing/2014/main" xmlns="" id="{C750DB81-B020-444E-9998-09D20999CDEE}"/>
                  </a:ext>
                </a:extLst>
              </p:cNvPr>
              <p:cNvSpPr/>
              <p:nvPr/>
            </p:nvSpPr>
            <p:spPr>
              <a:xfrm rot="5400000">
                <a:off x="469" y="4276"/>
                <a:ext cx="92" cy="235"/>
              </a:xfrm>
              <a:prstGeom prst="rightBracket">
                <a:avLst>
                  <a:gd name="adj" fmla="val 0"/>
                </a:avLst>
              </a:prstGeom>
              <a:ln w="3492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buFont typeface="Arial" panose="020B0604020202020204" pitchFamily="34" charset="0"/>
                  <a:buNone/>
                  <a:defRPr/>
                </a:pPr>
                <a:endParaRPr lang="zh-CN" altLang="en-US" noProof="1"/>
              </a:p>
            </p:txBody>
          </p:sp>
          <p:sp>
            <p:nvSpPr>
              <p:cNvPr id="68" name="上箭头 67">
                <a:extLst>
                  <a:ext uri="{FF2B5EF4-FFF2-40B4-BE49-F238E27FC236}">
                    <a16:creationId xmlns:a16="http://schemas.microsoft.com/office/drawing/2014/main" xmlns="" id="{05D18A33-9DD5-44BE-B154-F55251FA3DF6}"/>
                  </a:ext>
                </a:extLst>
              </p:cNvPr>
              <p:cNvSpPr/>
              <p:nvPr/>
            </p:nvSpPr>
            <p:spPr>
              <a:xfrm>
                <a:off x="475" y="4203"/>
                <a:ext cx="120" cy="162"/>
              </a:xfrm>
              <a:prstGeom prst="upArrow">
                <a:avLst>
                  <a:gd name="adj1" fmla="val 50000"/>
                  <a:gd name="adj2" fmla="val 105833"/>
                </a:avLst>
              </a:prstGeom>
              <a:solidFill>
                <a:schemeClr val="bg1"/>
              </a:solidFill>
              <a:ln w="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cxnSp>
        <p:nvCxnSpPr>
          <p:cNvPr id="35" name="直接箭头连接符 34">
            <a:extLst>
              <a:ext uri="{FF2B5EF4-FFF2-40B4-BE49-F238E27FC236}">
                <a16:creationId xmlns:a16="http://schemas.microsoft.com/office/drawing/2014/main" xmlns="" id="{A82987EF-8B9A-49BD-A248-61CAE7FAE255}"/>
              </a:ext>
            </a:extLst>
          </p:cNvPr>
          <p:cNvCxnSpPr>
            <a:stCxn id="31" idx="2"/>
            <a:endCxn id="25" idx="0"/>
          </p:cNvCxnSpPr>
          <p:nvPr/>
        </p:nvCxnSpPr>
        <p:spPr>
          <a:xfrm>
            <a:off x="5984875" y="3438525"/>
            <a:ext cx="3175" cy="2286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肘形连接符 44">
            <a:extLst>
              <a:ext uri="{FF2B5EF4-FFF2-40B4-BE49-F238E27FC236}">
                <a16:creationId xmlns:a16="http://schemas.microsoft.com/office/drawing/2014/main" xmlns="" id="{832B87B2-D796-49B7-B3F9-3DB08290AE4B}"/>
              </a:ext>
            </a:extLst>
          </p:cNvPr>
          <p:cNvCxnSpPr>
            <a:stCxn id="12" idx="1"/>
            <a:endCxn id="43" idx="1"/>
          </p:cNvCxnSpPr>
          <p:nvPr/>
        </p:nvCxnSpPr>
        <p:spPr>
          <a:xfrm rot="10800000" flipV="1">
            <a:off x="5133975" y="4424363"/>
            <a:ext cx="609600" cy="1441450"/>
          </a:xfrm>
          <a:prstGeom prst="bentConnector3">
            <a:avLst>
              <a:gd name="adj1" fmla="val 329864"/>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肘形连接符 52">
            <a:extLst>
              <a:ext uri="{FF2B5EF4-FFF2-40B4-BE49-F238E27FC236}">
                <a16:creationId xmlns:a16="http://schemas.microsoft.com/office/drawing/2014/main" xmlns="" id="{34C53F86-A2E9-4084-BEA8-16590586B4A2}"/>
              </a:ext>
            </a:extLst>
          </p:cNvPr>
          <p:cNvCxnSpPr>
            <a:stCxn id="46" idx="3"/>
            <a:endCxn id="25" idx="3"/>
          </p:cNvCxnSpPr>
          <p:nvPr/>
        </p:nvCxnSpPr>
        <p:spPr>
          <a:xfrm flipV="1">
            <a:off x="6248400" y="3870325"/>
            <a:ext cx="603250" cy="1468438"/>
          </a:xfrm>
          <a:prstGeom prst="bentConnector3">
            <a:avLst>
              <a:gd name="adj1" fmla="val 364984"/>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782" name="组合 88"/>
          <p:cNvGrpSpPr>
            <a:grpSpLocks/>
          </p:cNvGrpSpPr>
          <p:nvPr/>
        </p:nvGrpSpPr>
        <p:grpSpPr bwMode="auto">
          <a:xfrm>
            <a:off x="3578225" y="427038"/>
            <a:ext cx="4756150" cy="6119812"/>
            <a:chOff x="5634" y="672"/>
            <a:chExt cx="7492" cy="9638"/>
          </a:xfrm>
        </p:grpSpPr>
        <p:cxnSp>
          <p:nvCxnSpPr>
            <p:cNvPr id="39" name="肘形连接符 38">
              <a:extLst>
                <a:ext uri="{FF2B5EF4-FFF2-40B4-BE49-F238E27FC236}">
                  <a16:creationId xmlns:a16="http://schemas.microsoft.com/office/drawing/2014/main" xmlns="" id="{941C55C8-17EC-4763-8CF8-675387CD56A4}"/>
                </a:ext>
              </a:extLst>
            </p:cNvPr>
            <p:cNvCxnSpPr>
              <a:stCxn id="31" idx="1"/>
              <a:endCxn id="43" idx="1"/>
            </p:cNvCxnSpPr>
            <p:nvPr/>
          </p:nvCxnSpPr>
          <p:spPr>
            <a:xfrm rot="10800000" flipV="1">
              <a:off x="8085" y="5267"/>
              <a:ext cx="940" cy="3970"/>
            </a:xfrm>
            <a:prstGeom prst="bentConnector3">
              <a:avLst>
                <a:gd name="adj1" fmla="val 334076"/>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785" name="组合 87"/>
            <p:cNvGrpSpPr>
              <a:grpSpLocks/>
            </p:cNvGrpSpPr>
            <p:nvPr/>
          </p:nvGrpSpPr>
          <p:grpSpPr bwMode="auto">
            <a:xfrm>
              <a:off x="5634" y="672"/>
              <a:ext cx="7492" cy="9638"/>
              <a:chOff x="5634" y="672"/>
              <a:chExt cx="7492" cy="9638"/>
            </a:xfrm>
          </p:grpSpPr>
          <p:cxnSp>
            <p:nvCxnSpPr>
              <p:cNvPr id="30" name="直接箭头连接符 29">
                <a:extLst>
                  <a:ext uri="{FF2B5EF4-FFF2-40B4-BE49-F238E27FC236}">
                    <a16:creationId xmlns:a16="http://schemas.microsoft.com/office/drawing/2014/main" xmlns="" id="{DAD85D9A-9122-4DC0-B142-756637BBC094}"/>
                  </a:ext>
                </a:extLst>
              </p:cNvPr>
              <p:cNvCxnSpPr>
                <a:stCxn id="56" idx="2"/>
                <a:endCxn id="17" idx="0"/>
              </p:cNvCxnSpPr>
              <p:nvPr/>
            </p:nvCxnSpPr>
            <p:spPr>
              <a:xfrm flipH="1">
                <a:off x="9420" y="3922"/>
                <a:ext cx="8" cy="27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xmlns="" id="{5B21BE53-61E8-4E3A-B5ED-9563E61CABBC}"/>
                  </a:ext>
                </a:extLst>
              </p:cNvPr>
              <p:cNvCxnSpPr>
                <a:stCxn id="7" idx="2"/>
                <a:endCxn id="14" idx="0"/>
              </p:cNvCxnSpPr>
              <p:nvPr/>
            </p:nvCxnSpPr>
            <p:spPr>
              <a:xfrm>
                <a:off x="9418" y="2145"/>
                <a:ext cx="2" cy="398"/>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xmlns="" id="{2B9F0956-365F-4FEA-BADD-58A5137C1F9D}"/>
                  </a:ext>
                </a:extLst>
              </p:cNvPr>
              <p:cNvCxnSpPr>
                <a:stCxn id="14" idx="2"/>
                <a:endCxn id="56" idx="0"/>
              </p:cNvCxnSpPr>
              <p:nvPr/>
            </p:nvCxnSpPr>
            <p:spPr>
              <a:xfrm>
                <a:off x="9420" y="3232"/>
                <a:ext cx="8" cy="338"/>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xmlns="" id="{64404D3B-D1CD-4CFB-8887-5895F832C1E9}"/>
                  </a:ext>
                </a:extLst>
              </p:cNvPr>
              <p:cNvCxnSpPr>
                <a:stCxn id="17" idx="2"/>
                <a:endCxn id="31" idx="0"/>
              </p:cNvCxnSpPr>
              <p:nvPr/>
            </p:nvCxnSpPr>
            <p:spPr>
              <a:xfrm>
                <a:off x="9420" y="4810"/>
                <a:ext cx="5" cy="31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790" name="组合 86"/>
              <p:cNvGrpSpPr>
                <a:grpSpLocks/>
              </p:cNvGrpSpPr>
              <p:nvPr/>
            </p:nvGrpSpPr>
            <p:grpSpPr bwMode="auto">
              <a:xfrm>
                <a:off x="5634" y="672"/>
                <a:ext cx="7493" cy="9639"/>
                <a:chOff x="3459" y="702"/>
                <a:chExt cx="7493" cy="9639"/>
              </a:xfrm>
            </p:grpSpPr>
            <p:sp>
              <p:nvSpPr>
                <p:cNvPr id="75791" name="文本框 37"/>
                <p:cNvSpPr txBox="1">
                  <a:spLocks noChangeArrowheads="1"/>
                </p:cNvSpPr>
                <p:nvPr/>
              </p:nvSpPr>
              <p:spPr bwMode="auto">
                <a:xfrm>
                  <a:off x="9676" y="6535"/>
                  <a:ext cx="1234" cy="459"/>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不同意</a:t>
                  </a:r>
                </a:p>
              </p:txBody>
            </p:sp>
            <p:grpSp>
              <p:nvGrpSpPr>
                <p:cNvPr id="75792" name="组合 85"/>
                <p:cNvGrpSpPr>
                  <a:grpSpLocks/>
                </p:cNvGrpSpPr>
                <p:nvPr/>
              </p:nvGrpSpPr>
              <p:grpSpPr bwMode="auto">
                <a:xfrm>
                  <a:off x="3459" y="702"/>
                  <a:ext cx="7493" cy="9639"/>
                  <a:chOff x="3459" y="702"/>
                  <a:chExt cx="7493" cy="9639"/>
                </a:xfrm>
              </p:grpSpPr>
              <p:cxnSp>
                <p:nvCxnSpPr>
                  <p:cNvPr id="24" name="直接箭头连接符 23">
                    <a:extLst>
                      <a:ext uri="{FF2B5EF4-FFF2-40B4-BE49-F238E27FC236}">
                        <a16:creationId xmlns:a16="http://schemas.microsoft.com/office/drawing/2014/main" xmlns="" id="{B928BA49-0301-4CAC-9B7D-926DF8C800CF}"/>
                      </a:ext>
                    </a:extLst>
                  </p:cNvPr>
                  <p:cNvCxnSpPr>
                    <a:stCxn id="17" idx="2"/>
                    <a:endCxn id="31" idx="0"/>
                  </p:cNvCxnSpPr>
                  <p:nvPr/>
                </p:nvCxnSpPr>
                <p:spPr>
                  <a:xfrm>
                    <a:off x="7258" y="6450"/>
                    <a:ext cx="2" cy="40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xmlns="" id="{4A6AE4AA-5EF9-445D-BC30-98351EA50DE0}"/>
                      </a:ext>
                    </a:extLst>
                  </p:cNvPr>
                  <p:cNvCxnSpPr>
                    <a:stCxn id="12" idx="2"/>
                    <a:endCxn id="31" idx="0"/>
                  </p:cNvCxnSpPr>
                  <p:nvPr/>
                </p:nvCxnSpPr>
                <p:spPr>
                  <a:xfrm flipH="1">
                    <a:off x="7260" y="7172"/>
                    <a:ext cx="8" cy="34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xmlns="" id="{79D2B606-CA07-47AD-B703-090969434E92}"/>
                      </a:ext>
                    </a:extLst>
                  </p:cNvPr>
                  <p:cNvCxnSpPr>
                    <a:stCxn id="43" idx="2"/>
                    <a:endCxn id="185" idx="0"/>
                  </p:cNvCxnSpPr>
                  <p:nvPr/>
                </p:nvCxnSpPr>
                <p:spPr>
                  <a:xfrm flipH="1">
                    <a:off x="7270" y="9615"/>
                    <a:ext cx="8" cy="3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796" name="组合 84"/>
                  <p:cNvGrpSpPr>
                    <a:grpSpLocks/>
                  </p:cNvGrpSpPr>
                  <p:nvPr/>
                </p:nvGrpSpPr>
                <p:grpSpPr bwMode="auto">
                  <a:xfrm>
                    <a:off x="3459" y="702"/>
                    <a:ext cx="7493" cy="9639"/>
                    <a:chOff x="3459" y="702"/>
                    <a:chExt cx="7493" cy="9639"/>
                  </a:xfrm>
                </p:grpSpPr>
                <p:sp>
                  <p:nvSpPr>
                    <p:cNvPr id="12" name="菱形 11">
                      <a:extLst>
                        <a:ext uri="{FF2B5EF4-FFF2-40B4-BE49-F238E27FC236}">
                          <a16:creationId xmlns:a16="http://schemas.microsoft.com/office/drawing/2014/main" xmlns="" id="{60B85EDC-0117-43E8-9243-A7A0DCEBBEC8}"/>
                        </a:ext>
                      </a:extLst>
                    </p:cNvPr>
                    <p:cNvSpPr/>
                    <p:nvPr/>
                  </p:nvSpPr>
                  <p:spPr>
                    <a:xfrm>
                      <a:off x="6870" y="6822"/>
                      <a:ext cx="793" cy="350"/>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75798" name="组合 83"/>
                    <p:cNvGrpSpPr>
                      <a:grpSpLocks/>
                    </p:cNvGrpSpPr>
                    <p:nvPr/>
                  </p:nvGrpSpPr>
                  <p:grpSpPr bwMode="auto">
                    <a:xfrm>
                      <a:off x="3459" y="702"/>
                      <a:ext cx="7456" cy="9639"/>
                      <a:chOff x="3459" y="702"/>
                      <a:chExt cx="7456" cy="9639"/>
                    </a:xfrm>
                  </p:grpSpPr>
                  <p:grpSp>
                    <p:nvGrpSpPr>
                      <p:cNvPr id="75803" name="组合 20"/>
                      <p:cNvGrpSpPr>
                        <a:grpSpLocks/>
                      </p:cNvGrpSpPr>
                      <p:nvPr/>
                    </p:nvGrpSpPr>
                    <p:grpSpPr bwMode="auto">
                      <a:xfrm>
                        <a:off x="3459" y="1486"/>
                        <a:ext cx="7456" cy="8854"/>
                        <a:chOff x="3533" y="879"/>
                        <a:chExt cx="7234" cy="7086"/>
                      </a:xfrm>
                    </p:grpSpPr>
                    <p:grpSp>
                      <p:nvGrpSpPr>
                        <p:cNvPr id="75806" name="组合 58"/>
                        <p:cNvGrpSpPr>
                          <a:grpSpLocks/>
                        </p:cNvGrpSpPr>
                        <p:nvPr/>
                      </p:nvGrpSpPr>
                      <p:grpSpPr bwMode="auto">
                        <a:xfrm>
                          <a:off x="5880" y="879"/>
                          <a:ext cx="2683" cy="7085"/>
                          <a:chOff x="5880" y="897"/>
                          <a:chExt cx="2683" cy="7238"/>
                        </a:xfrm>
                      </p:grpSpPr>
                      <p:grpSp>
                        <p:nvGrpSpPr>
                          <p:cNvPr id="75810" name="组合 52"/>
                          <p:cNvGrpSpPr>
                            <a:grpSpLocks/>
                          </p:cNvGrpSpPr>
                          <p:nvPr/>
                        </p:nvGrpSpPr>
                        <p:grpSpPr bwMode="auto">
                          <a:xfrm>
                            <a:off x="5880" y="897"/>
                            <a:ext cx="2683" cy="6647"/>
                            <a:chOff x="5852" y="999"/>
                            <a:chExt cx="2683" cy="6783"/>
                          </a:xfrm>
                        </p:grpSpPr>
                        <p:sp>
                          <p:nvSpPr>
                            <p:cNvPr id="46" name="菱形 45">
                              <a:extLst>
                                <a:ext uri="{FF2B5EF4-FFF2-40B4-BE49-F238E27FC236}">
                                  <a16:creationId xmlns:a16="http://schemas.microsoft.com/office/drawing/2014/main" xmlns="" id="{F8E9AAAE-E2D4-4AA1-9B8E-AC6F11DE222F}"/>
                                </a:ext>
                              </a:extLst>
                            </p:cNvPr>
                            <p:cNvSpPr/>
                            <p:nvPr/>
                          </p:nvSpPr>
                          <p:spPr>
                            <a:xfrm>
                              <a:off x="6814" y="6655"/>
                              <a:ext cx="769" cy="294"/>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矩形 6">
                              <a:extLst>
                                <a:ext uri="{FF2B5EF4-FFF2-40B4-BE49-F238E27FC236}">
                                  <a16:creationId xmlns:a16="http://schemas.microsoft.com/office/drawing/2014/main" xmlns="" id="{21EB8425-7825-42F8-94FC-7FDCEF962E87}"/>
                                </a:ext>
                              </a:extLst>
                            </p:cNvPr>
                            <p:cNvSpPr/>
                            <p:nvPr/>
                          </p:nvSpPr>
                          <p:spPr>
                            <a:xfrm>
                              <a:off x="6230" y="1000"/>
                              <a:ext cx="1890" cy="5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部门管理员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登记</a:t>
                              </a:r>
                            </a:p>
                          </p:txBody>
                        </p:sp>
                        <p:sp>
                          <p:nvSpPr>
                            <p:cNvPr id="17" name="矩形 16">
                              <a:extLst>
                                <a:ext uri="{FF2B5EF4-FFF2-40B4-BE49-F238E27FC236}">
                                  <a16:creationId xmlns:a16="http://schemas.microsoft.com/office/drawing/2014/main" xmlns="" id="{53B2E3A3-B769-4836-B159-964851C8BC45}"/>
                                </a:ext>
                              </a:extLst>
                            </p:cNvPr>
                            <p:cNvSpPr/>
                            <p:nvPr/>
                          </p:nvSpPr>
                          <p:spPr>
                            <a:xfrm>
                              <a:off x="6232" y="3286"/>
                              <a:ext cx="1890" cy="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归口管理员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p>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复核</a:t>
                              </a:r>
                            </a:p>
                          </p:txBody>
                        </p:sp>
                        <p:sp>
                          <p:nvSpPr>
                            <p:cNvPr id="14" name="矩形 13">
                              <a:extLst>
                                <a:ext uri="{FF2B5EF4-FFF2-40B4-BE49-F238E27FC236}">
                                  <a16:creationId xmlns:a16="http://schemas.microsoft.com/office/drawing/2014/main" xmlns="" id="{22130B4F-B103-4C34-8577-7C51914778CB}"/>
                                </a:ext>
                              </a:extLst>
                            </p:cNvPr>
                            <p:cNvSpPr/>
                            <p:nvPr/>
                          </p:nvSpPr>
                          <p:spPr>
                            <a:xfrm>
                              <a:off x="6232" y="1905"/>
                              <a:ext cx="1890" cy="5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院系部处领导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sp>
                          <p:nvSpPr>
                            <p:cNvPr id="56" name="菱形 55">
                              <a:extLst>
                                <a:ext uri="{FF2B5EF4-FFF2-40B4-BE49-F238E27FC236}">
                                  <a16:creationId xmlns:a16="http://schemas.microsoft.com/office/drawing/2014/main" xmlns="" id="{38E012E3-5E79-4DC4-AE85-B4541106645C}"/>
                                </a:ext>
                              </a:extLst>
                            </p:cNvPr>
                            <p:cNvSpPr/>
                            <p:nvPr/>
                          </p:nvSpPr>
                          <p:spPr>
                            <a:xfrm>
                              <a:off x="6797" y="2762"/>
                              <a:ext cx="772" cy="294"/>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5" name="矩形 24">
                              <a:extLst>
                                <a:ext uri="{FF2B5EF4-FFF2-40B4-BE49-F238E27FC236}">
                                  <a16:creationId xmlns:a16="http://schemas.microsoft.com/office/drawing/2014/main" xmlns="" id="{1436C8D0-1791-4408-BCFF-55E97C8889D4}"/>
                                </a:ext>
                              </a:extLst>
                            </p:cNvPr>
                            <p:cNvSpPr/>
                            <p:nvPr/>
                          </p:nvSpPr>
                          <p:spPr>
                            <a:xfrm>
                              <a:off x="5866" y="4602"/>
                              <a:ext cx="2642" cy="5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资产职能部门负责人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sp>
                          <p:nvSpPr>
                            <p:cNvPr id="37" name="矩形 36">
                              <a:extLst>
                                <a:ext uri="{FF2B5EF4-FFF2-40B4-BE49-F238E27FC236}">
                                  <a16:creationId xmlns:a16="http://schemas.microsoft.com/office/drawing/2014/main" xmlns="" id="{D2FFC408-2C8F-44CF-A531-E93EC92FB621}"/>
                                </a:ext>
                              </a:extLst>
                            </p:cNvPr>
                            <p:cNvSpPr/>
                            <p:nvPr/>
                          </p:nvSpPr>
                          <p:spPr>
                            <a:xfrm>
                              <a:off x="5851" y="6008"/>
                              <a:ext cx="2642" cy="3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分管资产校领导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cxnSp>
                          <p:nvCxnSpPr>
                            <p:cNvPr id="41" name="直接箭头连接符 40">
                              <a:extLst>
                                <a:ext uri="{FF2B5EF4-FFF2-40B4-BE49-F238E27FC236}">
                                  <a16:creationId xmlns:a16="http://schemas.microsoft.com/office/drawing/2014/main" xmlns="" id="{32183A35-1D87-4B33-960E-977E19A23373}"/>
                                </a:ext>
                              </a:extLst>
                            </p:cNvPr>
                            <p:cNvCxnSpPr>
                              <a:stCxn id="43" idx="2"/>
                              <a:endCxn id="46" idx="0"/>
                            </p:cNvCxnSpPr>
                            <p:nvPr/>
                          </p:nvCxnSpPr>
                          <p:spPr>
                            <a:xfrm>
                              <a:off x="7195" y="6390"/>
                              <a:ext cx="5" cy="26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820" name="组合 41"/>
                            <p:cNvGrpSpPr>
                              <a:grpSpLocks/>
                            </p:cNvGrpSpPr>
                            <p:nvPr/>
                          </p:nvGrpSpPr>
                          <p:grpSpPr bwMode="auto">
                            <a:xfrm>
                              <a:off x="5881" y="6943"/>
                              <a:ext cx="2653" cy="839"/>
                              <a:chOff x="6247" y="5417"/>
                              <a:chExt cx="1898" cy="839"/>
                            </a:xfrm>
                          </p:grpSpPr>
                          <p:cxnSp>
                            <p:nvCxnSpPr>
                              <p:cNvPr id="44" name="直接箭头连接符 43">
                                <a:extLst>
                                  <a:ext uri="{FF2B5EF4-FFF2-40B4-BE49-F238E27FC236}">
                                    <a16:creationId xmlns:a16="http://schemas.microsoft.com/office/drawing/2014/main" xmlns="" id="{10A2097C-7E82-42E7-8FC1-3DA42A69E248}"/>
                                  </a:ext>
                                </a:extLst>
                              </p:cNvPr>
                              <p:cNvCxnSpPr>
                                <a:stCxn id="46" idx="2"/>
                                <a:endCxn id="43" idx="0"/>
                              </p:cNvCxnSpPr>
                              <p:nvPr/>
                            </p:nvCxnSpPr>
                            <p:spPr>
                              <a:xfrm>
                                <a:off x="7191" y="5423"/>
                                <a:ext cx="5" cy="25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xmlns="" id="{6AD6AA1B-4F1F-417E-9686-889258A1A970}"/>
                                  </a:ext>
                                </a:extLst>
                              </p:cNvPr>
                              <p:cNvSpPr/>
                              <p:nvPr/>
                            </p:nvSpPr>
                            <p:spPr>
                              <a:xfrm>
                                <a:off x="6245" y="5673"/>
                                <a:ext cx="1902" cy="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资产回收人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回收</a:t>
                                </a:r>
                              </a:p>
                            </p:txBody>
                          </p:sp>
                        </p:grpSp>
                        <p:sp>
                          <p:nvSpPr>
                            <p:cNvPr id="31" name="菱形 30">
                              <a:extLst>
                                <a:ext uri="{FF2B5EF4-FFF2-40B4-BE49-F238E27FC236}">
                                  <a16:creationId xmlns:a16="http://schemas.microsoft.com/office/drawing/2014/main" xmlns="" id="{FFCD79F4-DCCF-482D-8682-578DEED0F8FA}"/>
                                </a:ext>
                              </a:extLst>
                            </p:cNvPr>
                            <p:cNvSpPr/>
                            <p:nvPr/>
                          </p:nvSpPr>
                          <p:spPr>
                            <a:xfrm>
                              <a:off x="6795" y="4060"/>
                              <a:ext cx="772" cy="246"/>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48" name="肘形连接符 47">
                              <a:extLst>
                                <a:ext uri="{FF2B5EF4-FFF2-40B4-BE49-F238E27FC236}">
                                  <a16:creationId xmlns:a16="http://schemas.microsoft.com/office/drawing/2014/main" xmlns="" id="{82374EB7-6EA6-4A7E-A2CA-49BDD7ADB16A}"/>
                                </a:ext>
                              </a:extLst>
                            </p:cNvPr>
                            <p:cNvCxnSpPr>
                              <a:stCxn id="31" idx="3"/>
                              <a:endCxn id="7" idx="3"/>
                            </p:cNvCxnSpPr>
                            <p:nvPr/>
                          </p:nvCxnSpPr>
                          <p:spPr>
                            <a:xfrm flipV="1">
                              <a:off x="7566" y="1292"/>
                              <a:ext cx="553" cy="2891"/>
                            </a:xfrm>
                            <a:prstGeom prst="bentConnector3">
                              <a:avLst>
                                <a:gd name="adj1" fmla="val 531524"/>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a:extLst>
                                <a:ext uri="{FF2B5EF4-FFF2-40B4-BE49-F238E27FC236}">
                                  <a16:creationId xmlns:a16="http://schemas.microsoft.com/office/drawing/2014/main" xmlns="" id="{A393EF08-1FC9-4244-BC51-C911C4DD2689}"/>
                                </a:ext>
                              </a:extLst>
                            </p:cNvPr>
                            <p:cNvCxnSpPr>
                              <a:stCxn id="31" idx="3"/>
                              <a:endCxn id="7" idx="3"/>
                            </p:cNvCxnSpPr>
                            <p:nvPr/>
                          </p:nvCxnSpPr>
                          <p:spPr>
                            <a:xfrm rot="16200000">
                              <a:off x="7016" y="1799"/>
                              <a:ext cx="1608" cy="565"/>
                            </a:xfrm>
                            <a:prstGeom prst="bentConnector4">
                              <a:avLst>
                                <a:gd name="adj1" fmla="val -897"/>
                                <a:gd name="adj2" fmla="val 522536"/>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肘形连接符 50">
                              <a:extLst>
                                <a:ext uri="{FF2B5EF4-FFF2-40B4-BE49-F238E27FC236}">
                                  <a16:creationId xmlns:a16="http://schemas.microsoft.com/office/drawing/2014/main" xmlns="" id="{68807D6C-9D60-45A6-AD56-5246FCF347F4}"/>
                                </a:ext>
                              </a:extLst>
                            </p:cNvPr>
                            <p:cNvCxnSpPr>
                              <a:stCxn id="12" idx="3"/>
                              <a:endCxn id="7" idx="3"/>
                            </p:cNvCxnSpPr>
                            <p:nvPr/>
                          </p:nvCxnSpPr>
                          <p:spPr>
                            <a:xfrm flipV="1">
                              <a:off x="7583" y="1292"/>
                              <a:ext cx="536" cy="4310"/>
                            </a:xfrm>
                            <a:prstGeom prst="bentConnector3">
                              <a:avLst>
                                <a:gd name="adj1" fmla="val 546224"/>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5" name=" 185">
                            <a:extLst>
                              <a:ext uri="{FF2B5EF4-FFF2-40B4-BE49-F238E27FC236}">
                                <a16:creationId xmlns:a16="http://schemas.microsoft.com/office/drawing/2014/main" xmlns="" id="{ED5CA368-DC0E-4C1B-9C5C-2E8D459A98EE}"/>
                              </a:ext>
                            </a:extLst>
                          </p:cNvPr>
                          <p:cNvSpPr/>
                          <p:nvPr/>
                        </p:nvSpPr>
                        <p:spPr>
                          <a:xfrm>
                            <a:off x="7056" y="7795"/>
                            <a:ext cx="347" cy="341"/>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4" name="文本框 3">
                          <a:extLst>
                            <a:ext uri="{FF2B5EF4-FFF2-40B4-BE49-F238E27FC236}">
                              <a16:creationId xmlns:a16="http://schemas.microsoft.com/office/drawing/2014/main" xmlns="" id="{5AA57493-0307-496A-9694-B343BF96FC57}"/>
                            </a:ext>
                          </a:extLst>
                        </p:cNvPr>
                        <p:cNvSpPr txBox="1"/>
                        <p:nvPr/>
                      </p:nvSpPr>
                      <p:spPr>
                        <a:xfrm>
                          <a:off x="9548" y="2334"/>
                          <a:ext cx="1201" cy="376"/>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75808" name="文本框 4"/>
                        <p:cNvSpPr txBox="1">
                          <a:spLocks noChangeArrowheads="1"/>
                        </p:cNvSpPr>
                        <p:nvPr/>
                      </p:nvSpPr>
                      <p:spPr bwMode="auto">
                        <a:xfrm>
                          <a:off x="9569" y="3550"/>
                          <a:ext cx="1198" cy="367"/>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未通过</a:t>
                          </a:r>
                        </a:p>
                      </p:txBody>
                    </p:sp>
                    <p:sp>
                      <p:nvSpPr>
                        <p:cNvPr id="75809" name="文本框 8"/>
                        <p:cNvSpPr txBox="1">
                          <a:spLocks noChangeArrowheads="1"/>
                        </p:cNvSpPr>
                        <p:nvPr/>
                      </p:nvSpPr>
                      <p:spPr bwMode="auto">
                        <a:xfrm>
                          <a:off x="3533" y="3567"/>
                          <a:ext cx="3417" cy="347"/>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通过且不需资产职能部门审批</a:t>
                          </a:r>
                        </a:p>
                      </p:txBody>
                    </p:sp>
                  </p:grpSp>
                  <p:cxnSp>
                    <p:nvCxnSpPr>
                      <p:cNvPr id="21" name="直接箭头连接符 20">
                        <a:extLst>
                          <a:ext uri="{FF2B5EF4-FFF2-40B4-BE49-F238E27FC236}">
                            <a16:creationId xmlns:a16="http://schemas.microsoft.com/office/drawing/2014/main" xmlns="" id="{1C7C3B49-7C89-4607-9FCE-5E49F51FB466}"/>
                          </a:ext>
                        </a:extLst>
                      </p:cNvPr>
                      <p:cNvCxnSpPr>
                        <a:stCxn id="28" idx="4"/>
                        <a:endCxn id="7" idx="0"/>
                      </p:cNvCxnSpPr>
                      <p:nvPr/>
                    </p:nvCxnSpPr>
                    <p:spPr>
                      <a:xfrm flipH="1">
                        <a:off x="7240" y="1075"/>
                        <a:ext cx="8" cy="413"/>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xmlns="" id="{BCECF065-3ADC-4CBB-8544-4560F582A1BF}"/>
                          </a:ext>
                        </a:extLst>
                      </p:cNvPr>
                      <p:cNvSpPr/>
                      <p:nvPr/>
                    </p:nvSpPr>
                    <p:spPr>
                      <a:xfrm>
                        <a:off x="7047" y="702"/>
                        <a:ext cx="398" cy="373"/>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sp>
                  <p:nvSpPr>
                    <p:cNvPr id="75799" name="文本框 41"/>
                    <p:cNvSpPr txBox="1">
                      <a:spLocks noChangeArrowheads="1"/>
                    </p:cNvSpPr>
                    <p:nvPr/>
                  </p:nvSpPr>
                  <p:spPr bwMode="auto">
                    <a:xfrm>
                      <a:off x="7259" y="5383"/>
                      <a:ext cx="3372" cy="434"/>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latin typeface="微软雅黑" pitchFamily="34" charset="-122"/>
                          <a:ea typeface="微软雅黑" pitchFamily="34" charset="-122"/>
                          <a:sym typeface="微软雅黑 Light" pitchFamily="34" charset="-122"/>
                        </a:rPr>
                        <a:t>通过且需资产职能部门审批</a:t>
                      </a:r>
                    </a:p>
                  </p:txBody>
                </p:sp>
                <p:sp>
                  <p:nvSpPr>
                    <p:cNvPr id="75800" name="文本框 48"/>
                    <p:cNvSpPr txBox="1">
                      <a:spLocks noChangeArrowheads="1"/>
                    </p:cNvSpPr>
                    <p:nvPr/>
                  </p:nvSpPr>
                  <p:spPr bwMode="auto">
                    <a:xfrm>
                      <a:off x="3732" y="6562"/>
                      <a:ext cx="2846" cy="434"/>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同意且不需校领导审批</a:t>
                      </a:r>
                    </a:p>
                  </p:txBody>
                </p:sp>
                <p:sp>
                  <p:nvSpPr>
                    <p:cNvPr id="75801" name="文本框 51"/>
                    <p:cNvSpPr txBox="1">
                      <a:spLocks noChangeArrowheads="1"/>
                    </p:cNvSpPr>
                    <p:nvPr/>
                  </p:nvSpPr>
                  <p:spPr bwMode="auto">
                    <a:xfrm>
                      <a:off x="7457" y="7025"/>
                      <a:ext cx="2846" cy="434"/>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latin typeface="微软雅黑" pitchFamily="34" charset="-122"/>
                          <a:ea typeface="微软雅黑" pitchFamily="34" charset="-122"/>
                          <a:sym typeface="微软雅黑 Light" pitchFamily="34" charset="-122"/>
                        </a:rPr>
                        <a:t>同意且需校领导审批</a:t>
                      </a:r>
                    </a:p>
                  </p:txBody>
                </p:sp>
                <p:sp>
                  <p:nvSpPr>
                    <p:cNvPr id="75802" name="文本框 54"/>
                    <p:cNvSpPr txBox="1">
                      <a:spLocks noChangeArrowheads="1"/>
                    </p:cNvSpPr>
                    <p:nvPr/>
                  </p:nvSpPr>
                  <p:spPr bwMode="auto">
                    <a:xfrm>
                      <a:off x="9718" y="7936"/>
                      <a:ext cx="1234" cy="459"/>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不同意</a:t>
                      </a:r>
                    </a:p>
                  </p:txBody>
                </p:sp>
              </p:grpSp>
            </p:grpSp>
          </p:grpSp>
        </p:grpSp>
      </p:grpSp>
      <p:sp>
        <p:nvSpPr>
          <p:cNvPr id="33793" name="矩形 10"/>
          <p:cNvSpPr>
            <a:spLocks noChangeArrowheads="1"/>
          </p:cNvSpPr>
          <p:nvPr/>
        </p:nvSpPr>
        <p:spPr bwMode="auto">
          <a:xfrm>
            <a:off x="354013" y="1136650"/>
            <a:ext cx="4957762" cy="2168525"/>
          </a:xfrm>
          <a:prstGeom prst="rect">
            <a:avLst/>
          </a:prstGeom>
          <a:noFill/>
          <a:ln w="9525">
            <a:noFill/>
            <a:miter lim="800000"/>
            <a:headEnd/>
            <a:tailEnd/>
          </a:ln>
        </p:spPr>
        <p:txBody>
          <a:bodyPr>
            <a:spAutoFit/>
          </a:bodyPr>
          <a:lstStyle/>
          <a:p>
            <a:pPr marL="285750" indent="-285750" eaLnBrk="1" hangingPunct="1">
              <a:lnSpc>
                <a:spcPct val="150000"/>
              </a:lnSpc>
              <a:buFont typeface="Wingdings" pitchFamily="2" charset="2"/>
              <a:buChar char="Ø"/>
            </a:pPr>
            <a:r>
              <a:rPr lang="zh-CN" altLang="en-US" sz="1800">
                <a:latin typeface="微软雅黑" pitchFamily="34" charset="-122"/>
                <a:ea typeface="微软雅黑" pitchFamily="34" charset="-122"/>
              </a:rPr>
              <a:t>可理解为校内处置</a:t>
            </a:r>
          </a:p>
          <a:p>
            <a:pPr marL="285750" indent="-285750" eaLnBrk="1" hangingPunct="1">
              <a:lnSpc>
                <a:spcPct val="150000"/>
              </a:lnSpc>
              <a:buFont typeface="Arial" pitchFamily="34" charset="0"/>
              <a:buChar char="•"/>
            </a:pPr>
            <a:r>
              <a:rPr lang="zh-CN" altLang="en-US" sz="1800">
                <a:latin typeface="微软雅黑" pitchFamily="34" charset="-122"/>
                <a:ea typeface="微软雅黑" pitchFamily="34" charset="-122"/>
              </a:rPr>
              <a:t>归口管理员根据本校制度，判定该处置是否需要提交给资产职能部门负责人审批。</a:t>
            </a:r>
          </a:p>
          <a:p>
            <a:pPr marL="285750" indent="-285750" eaLnBrk="1" hangingPunct="1">
              <a:lnSpc>
                <a:spcPct val="150000"/>
              </a:lnSpc>
              <a:buFont typeface="Arial" pitchFamily="34" charset="0"/>
              <a:buChar char="•"/>
            </a:pPr>
            <a:r>
              <a:rPr lang="zh-CN" altLang="en-US" sz="1800">
                <a:latin typeface="微软雅黑" pitchFamily="34" charset="-122"/>
                <a:ea typeface="微软雅黑" pitchFamily="34" charset="-122"/>
              </a:rPr>
              <a:t>资产职能部门负责人根据本校的制度，判定是否要校领导审批。</a:t>
            </a:r>
            <a:r>
              <a:rPr lang="zh-CN" altLang="en-US" sz="1800">
                <a:latin typeface="Arial" pitchFamily="34" charset="0"/>
                <a:ea typeface="黑体" pitchFamily="49" charset="-122"/>
              </a:rPr>
              <a:t>    </a:t>
            </a:r>
            <a:endParaRPr lang="zh-CN" altLang="en-US" sz="1800">
              <a:solidFill>
                <a:srgbClr val="262626"/>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1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0"/>
          <p:cNvSpPr>
            <a:spLocks noChangeArrowheads="1"/>
          </p:cNvSpPr>
          <p:nvPr/>
        </p:nvSpPr>
        <p:spPr bwMode="auto">
          <a:xfrm>
            <a:off x="1090613" y="1098682"/>
            <a:ext cx="7031037" cy="1754326"/>
          </a:xfrm>
          <a:prstGeom prst="rect">
            <a:avLst/>
          </a:prstGeom>
          <a:noFill/>
          <a:ln w="9525">
            <a:noFill/>
            <a:miter lim="800000"/>
            <a:headEnd/>
            <a:tailEnd/>
          </a:ln>
        </p:spPr>
        <p:txBody>
          <a:bodyPr wrap="square">
            <a:spAutoFit/>
          </a:bodyPr>
          <a:lstStyle/>
          <a:p>
            <a:pPr marL="285750" indent="-285750" eaLnBrk="1" hangingPunct="1">
              <a:lnSpc>
                <a:spcPct val="150000"/>
              </a:lnSpc>
              <a:buFont typeface="Arial" pitchFamily="34" charset="0"/>
              <a:buChar char="•"/>
            </a:pPr>
            <a:r>
              <a:rPr lang="zh-CN" altLang="en-US" sz="1800" dirty="0" smtClean="0">
                <a:solidFill>
                  <a:srgbClr val="262626"/>
                </a:solidFill>
                <a:latin typeface="微软雅黑" pitchFamily="34" charset="-122"/>
                <a:ea typeface="微软雅黑" pitchFamily="34" charset="-122"/>
              </a:rPr>
              <a:t>通</a:t>
            </a:r>
            <a:r>
              <a:rPr lang="zh-CN" altLang="en-US" sz="1800" dirty="0">
                <a:solidFill>
                  <a:srgbClr val="262626"/>
                </a:solidFill>
                <a:latin typeface="微软雅黑" pitchFamily="34" charset="-122"/>
                <a:ea typeface="微软雅黑" pitchFamily="34" charset="-122"/>
              </a:rPr>
              <a:t>用资产和专项资产（除土地、房屋及构筑物、机动车辆外）的处置，由学校按规定自行组织处置。</a:t>
            </a:r>
          </a:p>
          <a:p>
            <a:pPr marL="285750" indent="-285750" eaLnBrk="1" hangingPunct="1">
              <a:lnSpc>
                <a:spcPct val="150000"/>
              </a:lnSpc>
              <a:buFont typeface="Arial" pitchFamily="34" charset="0"/>
              <a:buChar char="•"/>
            </a:pPr>
            <a:r>
              <a:rPr lang="zh-CN" altLang="en-US" sz="1800" dirty="0">
                <a:solidFill>
                  <a:srgbClr val="262626"/>
                </a:solidFill>
                <a:latin typeface="微软雅黑" pitchFamily="34" charset="-122"/>
                <a:ea typeface="微软雅黑" pitchFamily="34" charset="-122"/>
              </a:rPr>
              <a:t>以上授权中未涉及的学校土地、房屋及构筑物、机动车辆等国有资产的处置，仍按规定程序与要求报省教育厅、财政厅审批</a:t>
            </a:r>
            <a:r>
              <a:rPr lang="zh-CN" altLang="en-US" sz="1800" dirty="0" smtClean="0">
                <a:solidFill>
                  <a:srgbClr val="262626"/>
                </a:solidFill>
                <a:latin typeface="微软雅黑" pitchFamily="34" charset="-122"/>
                <a:ea typeface="微软雅黑" pitchFamily="34" charset="-122"/>
              </a:rPr>
              <a:t>。</a:t>
            </a:r>
            <a:endParaRPr lang="zh-CN" altLang="en-US" sz="1800" dirty="0">
              <a:solidFill>
                <a:srgbClr val="262626"/>
              </a:solidFill>
              <a:latin typeface="微软雅黑" pitchFamily="34" charset="-122"/>
              <a:ea typeface="微软雅黑" pitchFamily="34" charset="-122"/>
            </a:endParaRPr>
          </a:p>
        </p:txBody>
      </p:sp>
      <p:sp>
        <p:nvSpPr>
          <p:cNvPr id="21" name="矩形 20">
            <a:extLst>
              <a:ext uri="{FF2B5EF4-FFF2-40B4-BE49-F238E27FC236}">
                <a16:creationId xmlns:a16="http://schemas.microsoft.com/office/drawing/2014/main" xmlns="" id="{BF681ECB-B746-40B9-A605-3584B1FE6155}"/>
              </a:ext>
            </a:extLst>
          </p:cNvPr>
          <p:cNvSpPr/>
          <p:nvPr/>
        </p:nvSpPr>
        <p:spPr>
          <a:xfrm>
            <a:off x="2811463" y="4997450"/>
            <a:ext cx="1300162" cy="512763"/>
          </a:xfrm>
          <a:prstGeom prst="rect">
            <a:avLst/>
          </a:prstGeom>
          <a:solidFill>
            <a:schemeClr val="accent5">
              <a:lumMod val="20000"/>
              <a:lumOff val="8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报教育厅审批</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grpSp>
        <p:nvGrpSpPr>
          <p:cNvPr id="6" name="组合 5"/>
          <p:cNvGrpSpPr>
            <a:grpSpLocks/>
          </p:cNvGrpSpPr>
          <p:nvPr/>
        </p:nvGrpSpPr>
        <p:grpSpPr bwMode="auto">
          <a:xfrm>
            <a:off x="1092200" y="3441700"/>
            <a:ext cx="3128963" cy="2527300"/>
            <a:chOff x="1720" y="5420"/>
            <a:chExt cx="4928" cy="3980"/>
          </a:xfrm>
        </p:grpSpPr>
        <p:sp>
          <p:nvSpPr>
            <p:cNvPr id="12" name="等腰三角形 11">
              <a:extLst>
                <a:ext uri="{FF2B5EF4-FFF2-40B4-BE49-F238E27FC236}">
                  <a16:creationId xmlns:a16="http://schemas.microsoft.com/office/drawing/2014/main" xmlns="" id="{69656FE8-C1C3-477E-92B5-9DC246C60F85}"/>
                </a:ext>
              </a:extLst>
            </p:cNvPr>
            <p:cNvSpPr/>
            <p:nvPr/>
          </p:nvSpPr>
          <p:spPr>
            <a:xfrm rot="5400000">
              <a:off x="2896" y="7344"/>
              <a:ext cx="2172" cy="360"/>
            </a:xfrm>
            <a:prstGeom prst="triangle">
              <a:avLst>
                <a:gd name="adj" fmla="val 527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 name="矩形 2">
              <a:extLst>
                <a:ext uri="{FF2B5EF4-FFF2-40B4-BE49-F238E27FC236}">
                  <a16:creationId xmlns:a16="http://schemas.microsoft.com/office/drawing/2014/main" xmlns="" id="{78E7D68F-D2BA-4F66-9B46-D3C7D5985BAA}"/>
                </a:ext>
              </a:extLst>
            </p:cNvPr>
            <p:cNvSpPr/>
            <p:nvPr/>
          </p:nvSpPr>
          <p:spPr>
            <a:xfrm>
              <a:off x="1720" y="5420"/>
              <a:ext cx="4928" cy="3980"/>
            </a:xfrm>
            <a:prstGeom prst="rect">
              <a:avLst/>
            </a:prstGeom>
            <a:no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矩形 6">
              <a:extLst>
                <a:ext uri="{FF2B5EF4-FFF2-40B4-BE49-F238E27FC236}">
                  <a16:creationId xmlns:a16="http://schemas.microsoft.com/office/drawing/2014/main" xmlns="" id="{3396B26B-64D2-4B6A-98D4-C72705F6B0CE}"/>
                </a:ext>
              </a:extLst>
            </p:cNvPr>
            <p:cNvSpPr/>
            <p:nvPr/>
          </p:nvSpPr>
          <p:spPr>
            <a:xfrm>
              <a:off x="1813" y="5918"/>
              <a:ext cx="1855" cy="81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院系部处</a:t>
              </a:r>
              <a:endParaRPr lang="zh-CN" altLang="en-US"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处置申请</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sp>
          <p:nvSpPr>
            <p:cNvPr id="8" name="矩形 7">
              <a:extLst>
                <a:ext uri="{FF2B5EF4-FFF2-40B4-BE49-F238E27FC236}">
                  <a16:creationId xmlns:a16="http://schemas.microsoft.com/office/drawing/2014/main" xmlns="" id="{B386655C-2AA5-466C-B6F4-EF4A8C27D32A}"/>
                </a:ext>
              </a:extLst>
            </p:cNvPr>
            <p:cNvSpPr/>
            <p:nvPr/>
          </p:nvSpPr>
          <p:spPr>
            <a:xfrm>
              <a:off x="1813" y="7073"/>
              <a:ext cx="1855" cy="81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院系部处</a:t>
              </a:r>
              <a:endParaRPr lang="zh-CN" altLang="en-US"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处置申请</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sp>
          <p:nvSpPr>
            <p:cNvPr id="9" name="矩形 8">
              <a:extLst>
                <a:ext uri="{FF2B5EF4-FFF2-40B4-BE49-F238E27FC236}">
                  <a16:creationId xmlns:a16="http://schemas.microsoft.com/office/drawing/2014/main" xmlns="" id="{25095EAD-FB4C-49CE-B595-99AF1ED3A5CC}"/>
                </a:ext>
              </a:extLst>
            </p:cNvPr>
            <p:cNvSpPr/>
            <p:nvPr/>
          </p:nvSpPr>
          <p:spPr>
            <a:xfrm>
              <a:off x="1813" y="8285"/>
              <a:ext cx="1855" cy="8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院系部处</a:t>
              </a:r>
              <a:endParaRPr lang="zh-CN" altLang="en-US"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处置申请</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sp>
          <p:nvSpPr>
            <p:cNvPr id="20" name="矩形 19">
              <a:extLst>
                <a:ext uri="{FF2B5EF4-FFF2-40B4-BE49-F238E27FC236}">
                  <a16:creationId xmlns:a16="http://schemas.microsoft.com/office/drawing/2014/main" xmlns="" id="{DCFA5BB7-BF96-4093-9A5D-6B4A6EE7F343}"/>
                </a:ext>
              </a:extLst>
            </p:cNvPr>
            <p:cNvSpPr/>
            <p:nvPr/>
          </p:nvSpPr>
          <p:spPr>
            <a:xfrm>
              <a:off x="4428" y="6390"/>
              <a:ext cx="2048" cy="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学校授权审批</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sp>
          <p:nvSpPr>
            <p:cNvPr id="70" name=" 167">
              <a:extLst>
                <a:ext uri="{FF2B5EF4-FFF2-40B4-BE49-F238E27FC236}">
                  <a16:creationId xmlns:a16="http://schemas.microsoft.com/office/drawing/2014/main" xmlns="" id="{DBD77413-0942-429A-AE8B-F33580328860}"/>
                </a:ext>
              </a:extLst>
            </p:cNvPr>
            <p:cNvSpPr/>
            <p:nvPr/>
          </p:nvSpPr>
          <p:spPr>
            <a:xfrm>
              <a:off x="3450" y="5466"/>
              <a:ext cx="1465" cy="462"/>
            </a:xfrm>
            <a:prstGeom prst="roundRect">
              <a:avLst/>
            </a:prstGeom>
            <a:noFill/>
            <a:ln w="0" cap="rnd"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buFont typeface="Arial" panose="020B0604020202020204" pitchFamily="34" charset="0"/>
                <a:buNone/>
                <a:defRPr/>
              </a:pPr>
              <a:r>
                <a:rPr lang="zh-CN" altLang="en-US" sz="1400" noProof="1">
                  <a:solidFill>
                    <a:schemeClr val="tx1"/>
                  </a:solidFill>
                  <a:latin typeface="微软雅黑" panose="020B0503020204020204" pitchFamily="34" charset="-122"/>
                  <a:ea typeface="微软雅黑" panose="020B0503020204020204" pitchFamily="34" charset="-122"/>
                  <a:sym typeface="+mn-ea"/>
                </a:rPr>
                <a:t>处置事项</a:t>
              </a:r>
            </a:p>
          </p:txBody>
        </p:sp>
      </p:grpSp>
      <p:grpSp>
        <p:nvGrpSpPr>
          <p:cNvPr id="10" name="组合 9"/>
          <p:cNvGrpSpPr>
            <a:grpSpLocks/>
          </p:cNvGrpSpPr>
          <p:nvPr/>
        </p:nvGrpSpPr>
        <p:grpSpPr bwMode="auto">
          <a:xfrm>
            <a:off x="4305300" y="3827463"/>
            <a:ext cx="4167188" cy="1841500"/>
            <a:chOff x="6697" y="5243"/>
            <a:chExt cx="6564" cy="2900"/>
          </a:xfrm>
        </p:grpSpPr>
        <p:cxnSp>
          <p:nvCxnSpPr>
            <p:cNvPr id="63" name="直接箭头连接符 62">
              <a:extLst>
                <a:ext uri="{FF2B5EF4-FFF2-40B4-BE49-F238E27FC236}">
                  <a16:creationId xmlns:a16="http://schemas.microsoft.com/office/drawing/2014/main" xmlns="" id="{13F831A3-BFF1-4546-AC8F-265011BA6CFE}"/>
                </a:ext>
              </a:extLst>
            </p:cNvPr>
            <p:cNvCxnSpPr>
              <a:stCxn id="65" idx="1"/>
              <a:endCxn id="56" idx="2"/>
            </p:cNvCxnSpPr>
            <p:nvPr/>
          </p:nvCxnSpPr>
          <p:spPr>
            <a:xfrm>
              <a:off x="11096" y="6753"/>
              <a:ext cx="513" cy="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7841" name="组合 5"/>
            <p:cNvGrpSpPr>
              <a:grpSpLocks/>
            </p:cNvGrpSpPr>
            <p:nvPr/>
          </p:nvGrpSpPr>
          <p:grpSpPr bwMode="auto">
            <a:xfrm>
              <a:off x="6697" y="5243"/>
              <a:ext cx="6564" cy="2900"/>
              <a:chOff x="6697" y="5243"/>
              <a:chExt cx="6564" cy="2900"/>
            </a:xfrm>
          </p:grpSpPr>
          <p:sp>
            <p:nvSpPr>
              <p:cNvPr id="24" name="等腰三角形 23">
                <a:extLst>
                  <a:ext uri="{FF2B5EF4-FFF2-40B4-BE49-F238E27FC236}">
                    <a16:creationId xmlns:a16="http://schemas.microsoft.com/office/drawing/2014/main" xmlns="" id="{1995F528-DA00-4881-8B9F-B5D321B171C1}"/>
                  </a:ext>
                </a:extLst>
              </p:cNvPr>
              <p:cNvSpPr/>
              <p:nvPr/>
            </p:nvSpPr>
            <p:spPr>
              <a:xfrm rot="5400000">
                <a:off x="5422" y="6503"/>
                <a:ext cx="2900" cy="365"/>
              </a:xfrm>
              <a:prstGeom prst="triangle">
                <a:avLst>
                  <a:gd name="adj" fmla="val 527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7" name=" 167">
                <a:extLst>
                  <a:ext uri="{FF2B5EF4-FFF2-40B4-BE49-F238E27FC236}">
                    <a16:creationId xmlns:a16="http://schemas.microsoft.com/office/drawing/2014/main" xmlns="" id="{82D72360-7E37-4EE8-B5FD-C16B765CB09A}"/>
                  </a:ext>
                </a:extLst>
              </p:cNvPr>
              <p:cNvSpPr/>
              <p:nvPr/>
            </p:nvSpPr>
            <p:spPr>
              <a:xfrm>
                <a:off x="9349" y="5432"/>
                <a:ext cx="978" cy="462"/>
              </a:xfrm>
              <a:prstGeom prst="roundRect">
                <a:avLst/>
              </a:prstGeom>
              <a:noFill/>
              <a:ln w="0" cap="rnd"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buFont typeface="Arial" panose="020B0604020202020204" pitchFamily="34" charset="0"/>
                  <a:buNone/>
                  <a:defRPr/>
                </a:pPr>
                <a:r>
                  <a:rPr lang="zh-CN" altLang="en-US" sz="1400" noProof="1">
                    <a:solidFill>
                      <a:schemeClr val="tx1"/>
                    </a:solidFill>
                    <a:latin typeface="微软雅黑" panose="020B0503020204020204" pitchFamily="34" charset="-122"/>
                    <a:ea typeface="微软雅黑" panose="020B0503020204020204" pitchFamily="34" charset="-122"/>
                    <a:sym typeface="+mn-ea"/>
                  </a:rPr>
                  <a:t>备案</a:t>
                </a:r>
              </a:p>
            </p:txBody>
          </p:sp>
          <p:grpSp>
            <p:nvGrpSpPr>
              <p:cNvPr id="77844" name="组合 4"/>
              <p:cNvGrpSpPr>
                <a:grpSpLocks/>
              </p:cNvGrpSpPr>
              <p:nvPr/>
            </p:nvGrpSpPr>
            <p:grpSpPr bwMode="auto">
              <a:xfrm>
                <a:off x="7074" y="5378"/>
                <a:ext cx="6187" cy="2650"/>
                <a:chOff x="7074" y="5378"/>
                <a:chExt cx="6187" cy="2650"/>
              </a:xfrm>
            </p:grpSpPr>
            <p:cxnSp>
              <p:nvCxnSpPr>
                <p:cNvPr id="51" name="肘形连接符 50">
                  <a:extLst>
                    <a:ext uri="{FF2B5EF4-FFF2-40B4-BE49-F238E27FC236}">
                      <a16:creationId xmlns:a16="http://schemas.microsoft.com/office/drawing/2014/main" xmlns="" id="{04F9CEF2-7370-4D11-B2B1-AD4678BB08F4}"/>
                    </a:ext>
                  </a:extLst>
                </p:cNvPr>
                <p:cNvCxnSpPr>
                  <a:stCxn id="65" idx="1"/>
                  <a:endCxn id="56" idx="2"/>
                </p:cNvCxnSpPr>
                <p:nvPr/>
              </p:nvCxnSpPr>
              <p:spPr>
                <a:xfrm rot="10800000" flipH="1" flipV="1">
                  <a:off x="7672" y="6753"/>
                  <a:ext cx="4333" cy="332"/>
                </a:xfrm>
                <a:prstGeom prst="bentConnector4">
                  <a:avLst>
                    <a:gd name="adj1" fmla="val -8647"/>
                    <a:gd name="adj2" fmla="val 211905"/>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菱形 55">
                  <a:extLst>
                    <a:ext uri="{FF2B5EF4-FFF2-40B4-BE49-F238E27FC236}">
                      <a16:creationId xmlns:a16="http://schemas.microsoft.com/office/drawing/2014/main" xmlns="" id="{7CDAA42A-36F1-488C-B3BE-A447264CAB0E}"/>
                    </a:ext>
                  </a:extLst>
                </p:cNvPr>
                <p:cNvSpPr/>
                <p:nvPr/>
              </p:nvSpPr>
              <p:spPr>
                <a:xfrm>
                  <a:off x="11608" y="6415"/>
                  <a:ext cx="798" cy="6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57" name="直接箭头连接符 56">
                  <a:extLst>
                    <a:ext uri="{FF2B5EF4-FFF2-40B4-BE49-F238E27FC236}">
                      <a16:creationId xmlns:a16="http://schemas.microsoft.com/office/drawing/2014/main" xmlns="" id="{773D12DD-7C0C-423F-82E8-FB89C741E1F5}"/>
                    </a:ext>
                  </a:extLst>
                </p:cNvPr>
                <p:cNvCxnSpPr>
                  <a:stCxn id="65" idx="1"/>
                  <a:endCxn id="56" idx="2"/>
                </p:cNvCxnSpPr>
                <p:nvPr/>
              </p:nvCxnSpPr>
              <p:spPr>
                <a:xfrm>
                  <a:off x="12403" y="6750"/>
                  <a:ext cx="513" cy="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矩形 60">
                  <a:extLst>
                    <a:ext uri="{FF2B5EF4-FFF2-40B4-BE49-F238E27FC236}">
                      <a16:creationId xmlns:a16="http://schemas.microsoft.com/office/drawing/2014/main" xmlns="" id="{0BAC6A29-C3D3-4B66-A04C-9A516CA5C22B}"/>
                    </a:ext>
                  </a:extLst>
                </p:cNvPr>
                <p:cNvSpPr/>
                <p:nvPr/>
              </p:nvSpPr>
              <p:spPr>
                <a:xfrm>
                  <a:off x="7285" y="5378"/>
                  <a:ext cx="5319" cy="2650"/>
                </a:xfrm>
                <a:prstGeom prst="rect">
                  <a:avLst/>
                </a:prstGeom>
                <a:no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62" name="直接箭头连接符 61">
                  <a:extLst>
                    <a:ext uri="{FF2B5EF4-FFF2-40B4-BE49-F238E27FC236}">
                      <a16:creationId xmlns:a16="http://schemas.microsoft.com/office/drawing/2014/main" xmlns="" id="{F59A9779-90A5-47A0-B75A-F3DD952085E7}"/>
                    </a:ext>
                  </a:extLst>
                </p:cNvPr>
                <p:cNvCxnSpPr>
                  <a:stCxn id="65" idx="1"/>
                  <a:endCxn id="56" idx="2"/>
                </p:cNvCxnSpPr>
                <p:nvPr/>
              </p:nvCxnSpPr>
              <p:spPr>
                <a:xfrm>
                  <a:off x="9185" y="6753"/>
                  <a:ext cx="393" cy="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 167">
                  <a:extLst>
                    <a:ext uri="{FF2B5EF4-FFF2-40B4-BE49-F238E27FC236}">
                      <a16:creationId xmlns:a16="http://schemas.microsoft.com/office/drawing/2014/main" xmlns="" id="{0A5D0D55-C0BE-4A68-831D-B6677491E56D}"/>
                    </a:ext>
                  </a:extLst>
                </p:cNvPr>
                <p:cNvSpPr/>
                <p:nvPr/>
              </p:nvSpPr>
              <p:spPr>
                <a:xfrm>
                  <a:off x="7669" y="6415"/>
                  <a:ext cx="1517" cy="674"/>
                </a:xfrm>
                <a:prstGeom prst="roundRect">
                  <a:avLst/>
                </a:prstGeom>
                <a:noFill/>
                <a:ln w="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立卷归档</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sp>
              <p:nvSpPr>
                <p:cNvPr id="66" name=" 167">
                  <a:extLst>
                    <a:ext uri="{FF2B5EF4-FFF2-40B4-BE49-F238E27FC236}">
                      <a16:creationId xmlns:a16="http://schemas.microsoft.com/office/drawing/2014/main" xmlns="" id="{D0E069E4-2902-49C9-AE2A-3A50612AB861}"/>
                    </a:ext>
                  </a:extLst>
                </p:cNvPr>
                <p:cNvSpPr/>
                <p:nvPr/>
              </p:nvSpPr>
              <p:spPr>
                <a:xfrm>
                  <a:off x="9578" y="6413"/>
                  <a:ext cx="1517" cy="674"/>
                </a:xfrm>
                <a:prstGeom prst="roundRect">
                  <a:avLst/>
                </a:prstGeom>
                <a:noFill/>
                <a:ln w="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buFont typeface="Arial" panose="020B0604020202020204" pitchFamily="34" charset="0"/>
                    <a:buNone/>
                    <a:defRPr/>
                  </a:pPr>
                  <a:r>
                    <a:rPr lang="zh-CN" altLang="en-US" sz="1350" noProof="1">
                      <a:solidFill>
                        <a:schemeClr val="tx1"/>
                      </a:solidFill>
                      <a:latin typeface="微软雅黑" panose="020B0503020204020204" pitchFamily="34" charset="-122"/>
                      <a:ea typeface="微软雅黑" panose="020B0503020204020204" pitchFamily="34" charset="-122"/>
                      <a:sym typeface="+mn-ea"/>
                    </a:rPr>
                    <a:t>提交备案</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cxnSp>
              <p:nvCxnSpPr>
                <p:cNvPr id="68" name="直接箭头连接符 67">
                  <a:extLst>
                    <a:ext uri="{FF2B5EF4-FFF2-40B4-BE49-F238E27FC236}">
                      <a16:creationId xmlns:a16="http://schemas.microsoft.com/office/drawing/2014/main" xmlns="" id="{622236E7-4EFA-4B9D-A096-2162DE199497}"/>
                    </a:ext>
                  </a:extLst>
                </p:cNvPr>
                <p:cNvCxnSpPr>
                  <a:stCxn id="65" idx="1"/>
                  <a:endCxn id="56" idx="2"/>
                </p:cNvCxnSpPr>
                <p:nvPr/>
              </p:nvCxnSpPr>
              <p:spPr>
                <a:xfrm>
                  <a:off x="7075" y="6753"/>
                  <a:ext cx="600" cy="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 name=" 185">
                  <a:extLst>
                    <a:ext uri="{FF2B5EF4-FFF2-40B4-BE49-F238E27FC236}">
                      <a16:creationId xmlns:a16="http://schemas.microsoft.com/office/drawing/2014/main" xmlns="" id="{2AC04E89-12F5-468A-9BD6-C7FE24A45A42}"/>
                    </a:ext>
                  </a:extLst>
                </p:cNvPr>
                <p:cNvSpPr/>
                <p:nvPr/>
              </p:nvSpPr>
              <p:spPr>
                <a:xfrm>
                  <a:off x="12916" y="6580"/>
                  <a:ext cx="345" cy="338"/>
                </a:xfrm>
                <a:prstGeom prst="donu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grpSp>
      </p:grpSp>
      <p:grpSp>
        <p:nvGrpSpPr>
          <p:cNvPr id="77830" name="组合 5"/>
          <p:cNvGrpSpPr>
            <a:grpSpLocks/>
          </p:cNvGrpSpPr>
          <p:nvPr/>
        </p:nvGrpSpPr>
        <p:grpSpPr bwMode="auto">
          <a:xfrm>
            <a:off x="260350" y="550863"/>
            <a:ext cx="528638" cy="484187"/>
            <a:chOff x="1417110" y="1933669"/>
            <a:chExt cx="1827515" cy="1676757"/>
          </a:xfrm>
        </p:grpSpPr>
        <p:sp>
          <p:nvSpPr>
            <p:cNvPr id="14" name="椭圆 13">
              <a:extLst>
                <a:ext uri="{FF2B5EF4-FFF2-40B4-BE49-F238E27FC236}">
                  <a16:creationId xmlns:a16="http://schemas.microsoft.com/office/drawing/2014/main" xmlns="" id="{8DD32663-BA40-4D62-AF6D-F6BA76A934C0}"/>
                </a:ext>
              </a:extLst>
            </p:cNvPr>
            <p:cNvSpPr/>
            <p:nvPr/>
          </p:nvSpPr>
          <p:spPr>
            <a:xfrm>
              <a:off x="1493942" y="1933669"/>
              <a:ext cx="167385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AD67EE00-094B-47CE-891F-6A220FE6D25D}"/>
                </a:ext>
              </a:extLst>
            </p:cNvPr>
            <p:cNvSpPr/>
            <p:nvPr/>
          </p:nvSpPr>
          <p:spPr>
            <a:xfrm>
              <a:off x="1686025" y="2120586"/>
              <a:ext cx="1306151"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椭圆 15">
              <a:extLst>
                <a:ext uri="{FF2B5EF4-FFF2-40B4-BE49-F238E27FC236}">
                  <a16:creationId xmlns:a16="http://schemas.microsoft.com/office/drawing/2014/main" xmlns="" id="{F0AC3200-6530-4D8F-BB91-DF959E81CF52}"/>
                </a:ext>
              </a:extLst>
            </p:cNvPr>
            <p:cNvSpPr/>
            <p:nvPr/>
          </p:nvSpPr>
          <p:spPr>
            <a:xfrm>
              <a:off x="2772655" y="1944664"/>
              <a:ext cx="38964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7" name="椭圆 16">
              <a:extLst>
                <a:ext uri="{FF2B5EF4-FFF2-40B4-BE49-F238E27FC236}">
                  <a16:creationId xmlns:a16="http://schemas.microsoft.com/office/drawing/2014/main" xmlns="" id="{A31439ED-0BBB-4FF1-8006-62E74F117F6F}"/>
                </a:ext>
              </a:extLst>
            </p:cNvPr>
            <p:cNvSpPr/>
            <p:nvPr/>
          </p:nvSpPr>
          <p:spPr>
            <a:xfrm>
              <a:off x="1417110" y="2263523"/>
              <a:ext cx="285377"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椭圆 17">
              <a:extLst>
                <a:ext uri="{FF2B5EF4-FFF2-40B4-BE49-F238E27FC236}">
                  <a16:creationId xmlns:a16="http://schemas.microsoft.com/office/drawing/2014/main" xmlns="" id="{E52FF644-264C-45E7-820F-848A72263C3A}"/>
                </a:ext>
              </a:extLst>
            </p:cNvPr>
            <p:cNvSpPr/>
            <p:nvPr/>
          </p:nvSpPr>
          <p:spPr>
            <a:xfrm>
              <a:off x="1686025" y="3308061"/>
              <a:ext cx="219521"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椭圆 18">
              <a:extLst>
                <a:ext uri="{FF2B5EF4-FFF2-40B4-BE49-F238E27FC236}">
                  <a16:creationId xmlns:a16="http://schemas.microsoft.com/office/drawing/2014/main" xmlns="" id="{4FF80480-33A4-4730-9A53-455EFDB5E0D2}"/>
                </a:ext>
              </a:extLst>
            </p:cNvPr>
            <p:cNvSpPr/>
            <p:nvPr/>
          </p:nvSpPr>
          <p:spPr>
            <a:xfrm>
              <a:off x="3014128" y="2978207"/>
              <a:ext cx="230497"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 name="上箭头 1">
            <a:extLst>
              <a:ext uri="{FF2B5EF4-FFF2-40B4-BE49-F238E27FC236}">
                <a16:creationId xmlns:a16="http://schemas.microsoft.com/office/drawing/2014/main" xmlns="" id="{A6764744-F0AF-4EFA-81AE-338A98ABC886}"/>
              </a:ext>
            </a:extLst>
          </p:cNvPr>
          <p:cNvSpPr/>
          <p:nvPr/>
        </p:nvSpPr>
        <p:spPr>
          <a:xfrm>
            <a:off x="476250" y="698500"/>
            <a:ext cx="76200" cy="103188"/>
          </a:xfrm>
          <a:prstGeom prst="upArrow">
            <a:avLst>
              <a:gd name="adj1" fmla="val 50000"/>
              <a:gd name="adj2" fmla="val 105833"/>
            </a:avLst>
          </a:prstGeom>
          <a:solidFill>
            <a:schemeClr val="bg1"/>
          </a:solidFill>
          <a:ln w="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右中括号 3">
            <a:extLst>
              <a:ext uri="{FF2B5EF4-FFF2-40B4-BE49-F238E27FC236}">
                <a16:creationId xmlns:a16="http://schemas.microsoft.com/office/drawing/2014/main" xmlns="" id="{7CF928A0-9BA4-4BF8-B03C-430E3AF0B83F}"/>
              </a:ext>
            </a:extLst>
          </p:cNvPr>
          <p:cNvSpPr/>
          <p:nvPr/>
        </p:nvSpPr>
        <p:spPr>
          <a:xfrm rot="5400000">
            <a:off x="484982" y="753269"/>
            <a:ext cx="58737" cy="149225"/>
          </a:xfrm>
          <a:prstGeom prst="rightBracket">
            <a:avLst>
              <a:gd name="adj" fmla="val 0"/>
            </a:avLst>
          </a:prstGeom>
          <a:ln w="3492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buFont typeface="Arial" panose="020B0604020202020204" pitchFamily="34" charset="0"/>
              <a:buNone/>
              <a:defRPr/>
            </a:pPr>
            <a:endParaRPr lang="zh-CN" altLang="en-US" noProof="1"/>
          </a:p>
        </p:txBody>
      </p:sp>
      <p:sp>
        <p:nvSpPr>
          <p:cNvPr id="77833" name="文本框 5"/>
          <p:cNvSpPr txBox="1">
            <a:spLocks noChangeArrowheads="1"/>
          </p:cNvSpPr>
          <p:nvPr/>
        </p:nvSpPr>
        <p:spPr bwMode="auto">
          <a:xfrm>
            <a:off x="788988" y="554038"/>
            <a:ext cx="692150" cy="398462"/>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处置</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33793">
                                            <p:txEl>
                                              <p:pRg st="1" end="1"/>
                                            </p:txEl>
                                          </p:spTgt>
                                        </p:tgtEl>
                                        <p:attrNameLst>
                                          <p:attrName>style.visibility</p:attrName>
                                        </p:attrNameLst>
                                      </p:cBhvr>
                                      <p:to>
                                        <p:strVal val="visible"/>
                                      </p:to>
                                    </p:set>
                                    <p:animEffect transition="in" filter="blinds(horizontal)">
                                      <p:cBhvr>
                                        <p:cTn id="16" dur="500"/>
                                        <p:tgtEl>
                                          <p:spTgt spid="33793">
                                            <p:txEl>
                                              <p:pRg st="1" end="1"/>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2"/>
          <p:cNvGrpSpPr>
            <a:grpSpLocks/>
          </p:cNvGrpSpPr>
          <p:nvPr/>
        </p:nvGrpSpPr>
        <p:grpSpPr bwMode="auto">
          <a:xfrm>
            <a:off x="1252538" y="2587625"/>
            <a:ext cx="3656012" cy="2078038"/>
            <a:chOff x="1973" y="4076"/>
            <a:chExt cx="5756" cy="3272"/>
          </a:xfrm>
        </p:grpSpPr>
        <p:grpSp>
          <p:nvGrpSpPr>
            <p:cNvPr id="35844" name="组合 1"/>
            <p:cNvGrpSpPr>
              <a:grpSpLocks/>
            </p:cNvGrpSpPr>
            <p:nvPr/>
          </p:nvGrpSpPr>
          <p:grpSpPr bwMode="auto">
            <a:xfrm>
              <a:off x="1973" y="4076"/>
              <a:ext cx="5756" cy="3272"/>
              <a:chOff x="1973" y="4076"/>
              <a:chExt cx="5756" cy="3272"/>
            </a:xfrm>
          </p:grpSpPr>
          <p:sp>
            <p:nvSpPr>
              <p:cNvPr id="8" name="椭圆 7">
                <a:extLst>
                  <a:ext uri="{FF2B5EF4-FFF2-40B4-BE49-F238E27FC236}">
                    <a16:creationId xmlns:a16="http://schemas.microsoft.com/office/drawing/2014/main" xmlns="" id="{1662723B-5A91-4C5B-82A7-EA8DFE7C0F75}"/>
                  </a:ext>
                </a:extLst>
              </p:cNvPr>
              <p:cNvSpPr/>
              <p:nvPr/>
            </p:nvSpPr>
            <p:spPr>
              <a:xfrm>
                <a:off x="2350" y="4396"/>
                <a:ext cx="2639" cy="2640"/>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4" name="椭圆 23">
                <a:extLst>
                  <a:ext uri="{FF2B5EF4-FFF2-40B4-BE49-F238E27FC236}">
                    <a16:creationId xmlns:a16="http://schemas.microsoft.com/office/drawing/2014/main" xmlns="" id="{A3280CF7-1E02-4A1A-8ADB-E708240EE1C7}"/>
                  </a:ext>
                </a:extLst>
              </p:cNvPr>
              <p:cNvSpPr/>
              <p:nvPr/>
            </p:nvSpPr>
            <p:spPr>
              <a:xfrm>
                <a:off x="2658" y="4686"/>
                <a:ext cx="2057" cy="206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5848" name="文本框 5"/>
              <p:cNvSpPr txBox="1">
                <a:spLocks noChangeArrowheads="1"/>
              </p:cNvSpPr>
              <p:nvPr/>
            </p:nvSpPr>
            <p:spPr bwMode="auto">
              <a:xfrm>
                <a:off x="3034" y="5060"/>
                <a:ext cx="1256" cy="1307"/>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b="1">
                    <a:solidFill>
                      <a:schemeClr val="bg1"/>
                    </a:solidFill>
                    <a:latin typeface="方正兰亭黑_GBK"/>
                    <a:ea typeface="方正兰亭黑_GBK"/>
                    <a:cs typeface="方正兰亭黑_GBK"/>
                  </a:rPr>
                  <a:t>0</a:t>
                </a:r>
                <a:r>
                  <a:rPr lang="en-US" altLang="en-US" sz="4800" b="1">
                    <a:solidFill>
                      <a:schemeClr val="bg1"/>
                    </a:solidFill>
                    <a:latin typeface="方正兰亭黑_GBK"/>
                    <a:ea typeface="方正兰亭黑_GBK"/>
                    <a:cs typeface="方正兰亭黑_GBK"/>
                  </a:rPr>
                  <a:t>1</a:t>
                </a:r>
              </a:p>
            </p:txBody>
          </p:sp>
          <p:sp>
            <p:nvSpPr>
              <p:cNvPr id="35849" name="文本框 5"/>
              <p:cNvSpPr txBox="1">
                <a:spLocks noChangeArrowheads="1"/>
              </p:cNvSpPr>
              <p:nvPr/>
            </p:nvSpPr>
            <p:spPr bwMode="auto">
              <a:xfrm>
                <a:off x="5513" y="4076"/>
                <a:ext cx="2216" cy="72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b="1">
                    <a:solidFill>
                      <a:srgbClr val="4490B9"/>
                    </a:solidFill>
                    <a:latin typeface="方正兰亭黑_GBK"/>
                    <a:ea typeface="方正兰亭黑_GBK"/>
                    <a:cs typeface="方正兰亭黑_GBK"/>
                  </a:rPr>
                  <a:t>总体介绍</a:t>
                </a:r>
              </a:p>
            </p:txBody>
          </p:sp>
          <p:sp>
            <p:nvSpPr>
              <p:cNvPr id="7" name="矩形 6">
                <a:extLst>
                  <a:ext uri="{FF2B5EF4-FFF2-40B4-BE49-F238E27FC236}">
                    <a16:creationId xmlns:a16="http://schemas.microsoft.com/office/drawing/2014/main" xmlns="" id="{1B2BE80E-4045-4E57-AB2E-9611753F2357}"/>
                  </a:ext>
                </a:extLst>
              </p:cNvPr>
              <p:cNvSpPr/>
              <p:nvPr/>
            </p:nvSpPr>
            <p:spPr>
              <a:xfrm>
                <a:off x="5637" y="6746"/>
                <a:ext cx="1967" cy="480"/>
              </a:xfrm>
              <a:prstGeom prst="rect">
                <a:avLst/>
              </a:prstGeom>
              <a:solidFill>
                <a:srgbClr val="3F86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1200" b="1" noProof="1">
                    <a:latin typeface="+mj-lt"/>
                    <a:sym typeface="+mn-ea"/>
                  </a:rPr>
                  <a:t>PART ONE</a:t>
                </a:r>
                <a:endParaRPr lang="zh-CN" altLang="en-US" sz="1200" b="1" noProof="1">
                  <a:latin typeface="+mj-lt"/>
                  <a:sym typeface="+mn-ea"/>
                </a:endParaRPr>
              </a:p>
            </p:txBody>
          </p:sp>
          <p:sp>
            <p:nvSpPr>
              <p:cNvPr id="25" name="椭圆 24">
                <a:extLst>
                  <a:ext uri="{FF2B5EF4-FFF2-40B4-BE49-F238E27FC236}">
                    <a16:creationId xmlns:a16="http://schemas.microsoft.com/office/drawing/2014/main" xmlns="" id="{7C5359A8-6076-4C39-9488-BDB0B3403737}"/>
                  </a:ext>
                </a:extLst>
              </p:cNvPr>
              <p:cNvSpPr/>
              <p:nvPr/>
            </p:nvSpPr>
            <p:spPr>
              <a:xfrm>
                <a:off x="4367" y="4413"/>
                <a:ext cx="615" cy="61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6" name="椭圆 25">
                <a:extLst>
                  <a:ext uri="{FF2B5EF4-FFF2-40B4-BE49-F238E27FC236}">
                    <a16:creationId xmlns:a16="http://schemas.microsoft.com/office/drawing/2014/main" xmlns="" id="{E8C7BB98-282B-4651-A87D-B39835717ECB}"/>
                  </a:ext>
                </a:extLst>
              </p:cNvPr>
              <p:cNvSpPr/>
              <p:nvPr/>
            </p:nvSpPr>
            <p:spPr>
              <a:xfrm>
                <a:off x="2233" y="4913"/>
                <a:ext cx="450" cy="45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8" name="椭圆 27">
                <a:extLst>
                  <a:ext uri="{FF2B5EF4-FFF2-40B4-BE49-F238E27FC236}">
                    <a16:creationId xmlns:a16="http://schemas.microsoft.com/office/drawing/2014/main" xmlns="" id="{D8BF4C06-FA4C-46F8-B4D1-D2015BAC6093}"/>
                  </a:ext>
                </a:extLst>
              </p:cNvPr>
              <p:cNvSpPr/>
              <p:nvPr/>
            </p:nvSpPr>
            <p:spPr>
              <a:xfrm>
                <a:off x="2005" y="7093"/>
                <a:ext cx="252" cy="25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0" name="椭圆 29">
                <a:extLst>
                  <a:ext uri="{FF2B5EF4-FFF2-40B4-BE49-F238E27FC236}">
                    <a16:creationId xmlns:a16="http://schemas.microsoft.com/office/drawing/2014/main" xmlns="" id="{CAC9540C-EBC5-4B68-9CE2-3BD7056A7004}"/>
                  </a:ext>
                </a:extLst>
              </p:cNvPr>
              <p:cNvSpPr/>
              <p:nvPr/>
            </p:nvSpPr>
            <p:spPr>
              <a:xfrm>
                <a:off x="4750" y="6043"/>
                <a:ext cx="360" cy="36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1" name="椭圆 30">
                <a:extLst>
                  <a:ext uri="{FF2B5EF4-FFF2-40B4-BE49-F238E27FC236}">
                    <a16:creationId xmlns:a16="http://schemas.microsoft.com/office/drawing/2014/main" xmlns="" id="{59554302-DE2C-4728-903B-51966E48E529}"/>
                  </a:ext>
                </a:extLst>
              </p:cNvPr>
              <p:cNvSpPr/>
              <p:nvPr/>
            </p:nvSpPr>
            <p:spPr>
              <a:xfrm>
                <a:off x="4472" y="7018"/>
                <a:ext cx="242" cy="24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2" name="椭圆 31">
                <a:extLst>
                  <a:ext uri="{FF2B5EF4-FFF2-40B4-BE49-F238E27FC236}">
                    <a16:creationId xmlns:a16="http://schemas.microsoft.com/office/drawing/2014/main" xmlns="" id="{5CE1CBEC-3795-4461-BD19-5205B0080318}"/>
                  </a:ext>
                </a:extLst>
              </p:cNvPr>
              <p:cNvSpPr/>
              <p:nvPr/>
            </p:nvSpPr>
            <p:spPr>
              <a:xfrm>
                <a:off x="1973" y="6043"/>
                <a:ext cx="157" cy="15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9" name="椭圆 28">
              <a:extLst>
                <a:ext uri="{FF2B5EF4-FFF2-40B4-BE49-F238E27FC236}">
                  <a16:creationId xmlns:a16="http://schemas.microsoft.com/office/drawing/2014/main" xmlns="" id="{A2A74A83-9726-416C-A852-EF5E7004EA22}"/>
                </a:ext>
              </a:extLst>
            </p:cNvPr>
            <p:cNvSpPr/>
            <p:nvPr/>
          </p:nvSpPr>
          <p:spPr>
            <a:xfrm>
              <a:off x="2658" y="6561"/>
              <a:ext cx="345" cy="347"/>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35843" name="矩形 26"/>
          <p:cNvSpPr>
            <a:spLocks noChangeArrowheads="1"/>
          </p:cNvSpPr>
          <p:nvPr/>
        </p:nvSpPr>
        <p:spPr bwMode="auto">
          <a:xfrm>
            <a:off x="3578225" y="2990850"/>
            <a:ext cx="1987550" cy="1292225"/>
          </a:xfrm>
          <a:prstGeom prst="rect">
            <a:avLst/>
          </a:prstGeom>
          <a:noFill/>
          <a:ln w="9525">
            <a:noFill/>
            <a:miter lim="800000"/>
            <a:headEnd/>
            <a:tailEnd/>
          </a:ln>
        </p:spPr>
        <p:txBody>
          <a:bodyPr>
            <a:spAutoFit/>
          </a:bodyPr>
          <a:lstStyle/>
          <a:p>
            <a:pPr eaLnBrk="1" hangingPunct="1">
              <a:lnSpc>
                <a:spcPct val="150000"/>
              </a:lnSpc>
              <a:buFont typeface="Arial" pitchFamily="34" charset="0"/>
              <a:buNone/>
            </a:pPr>
            <a:r>
              <a:rPr lang="zh-CN" altLang="en-US" dirty="0">
                <a:solidFill>
                  <a:srgbClr val="262626"/>
                </a:solidFill>
                <a:latin typeface="微软雅黑" pitchFamily="34" charset="-122"/>
                <a:ea typeface="微软雅黑" pitchFamily="34" charset="-122"/>
              </a:rPr>
              <a:t>功能框架</a:t>
            </a:r>
          </a:p>
          <a:p>
            <a:pPr eaLnBrk="1" hangingPunct="1">
              <a:lnSpc>
                <a:spcPct val="150000"/>
              </a:lnSpc>
              <a:buFont typeface="Arial" pitchFamily="34" charset="0"/>
              <a:buNone/>
            </a:pPr>
            <a:r>
              <a:rPr lang="zh-CN" altLang="en-US" dirty="0">
                <a:solidFill>
                  <a:srgbClr val="262626"/>
                </a:solidFill>
                <a:latin typeface="微软雅黑" pitchFamily="34" charset="-122"/>
                <a:ea typeface="微软雅黑" pitchFamily="34" charset="-122"/>
              </a:rPr>
              <a:t>组织架构</a:t>
            </a:r>
            <a:endParaRPr lang="en-US" altLang="zh-CN" dirty="0">
              <a:solidFill>
                <a:srgbClr val="262626"/>
              </a:solidFill>
              <a:latin typeface="微软雅黑" pitchFamily="34" charset="-122"/>
              <a:ea typeface="微软雅黑" pitchFamily="34" charset="-122"/>
            </a:endParaRPr>
          </a:p>
          <a:p>
            <a:pPr eaLnBrk="1" hangingPunct="1">
              <a:lnSpc>
                <a:spcPct val="150000"/>
              </a:lnSpc>
              <a:buFont typeface="Arial" pitchFamily="34" charset="0"/>
              <a:buNone/>
            </a:pPr>
            <a:r>
              <a:rPr lang="zh-CN" altLang="en-US" dirty="0">
                <a:solidFill>
                  <a:srgbClr val="262626"/>
                </a:solidFill>
                <a:latin typeface="微软雅黑" pitchFamily="34" charset="-122"/>
                <a:ea typeface="微软雅黑" pitchFamily="34" charset="-122"/>
              </a:rPr>
              <a:t>权限管理</a:t>
            </a:r>
          </a:p>
          <a:p>
            <a:pPr eaLnBrk="1" hangingPunct="1">
              <a:lnSpc>
                <a:spcPct val="150000"/>
              </a:lnSpc>
              <a:buFont typeface="Arial" pitchFamily="34" charset="0"/>
              <a:buNone/>
            </a:pPr>
            <a:r>
              <a:rPr lang="zh-CN" altLang="en-US" dirty="0">
                <a:solidFill>
                  <a:srgbClr val="262626"/>
                </a:solidFill>
                <a:latin typeface="微软雅黑" pitchFamily="34" charset="-122"/>
                <a:ea typeface="微软雅黑" pitchFamily="34" charset="-122"/>
              </a:rPr>
              <a:t>软件界面介绍</a:t>
            </a:r>
          </a:p>
        </p:txBody>
      </p:sp>
    </p:spTree>
  </p:cSld>
  <p:clrMapOvr>
    <a:masterClrMapping/>
  </p:clrMapOvr>
  <p:transition spd="slow">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组合 21"/>
          <p:cNvGrpSpPr>
            <a:grpSpLocks/>
          </p:cNvGrpSpPr>
          <p:nvPr/>
        </p:nvGrpSpPr>
        <p:grpSpPr bwMode="auto">
          <a:xfrm>
            <a:off x="3062288" y="295275"/>
            <a:ext cx="5080000" cy="6202363"/>
            <a:chOff x="4822" y="48"/>
            <a:chExt cx="7762" cy="7817"/>
          </a:xfrm>
        </p:grpSpPr>
        <p:grpSp>
          <p:nvGrpSpPr>
            <p:cNvPr id="79889" name="组合 20"/>
            <p:cNvGrpSpPr>
              <a:grpSpLocks/>
            </p:cNvGrpSpPr>
            <p:nvPr/>
          </p:nvGrpSpPr>
          <p:grpSpPr bwMode="auto">
            <a:xfrm>
              <a:off x="4822" y="48"/>
              <a:ext cx="3707" cy="7817"/>
              <a:chOff x="4822" y="48"/>
              <a:chExt cx="3707" cy="7817"/>
            </a:xfrm>
          </p:grpSpPr>
          <p:grpSp>
            <p:nvGrpSpPr>
              <p:cNvPr id="79896" name="组合 58"/>
              <p:cNvGrpSpPr>
                <a:grpSpLocks/>
              </p:cNvGrpSpPr>
              <p:nvPr/>
            </p:nvGrpSpPr>
            <p:grpSpPr bwMode="auto">
              <a:xfrm>
                <a:off x="5870" y="48"/>
                <a:ext cx="2659" cy="7817"/>
                <a:chOff x="5870" y="48"/>
                <a:chExt cx="2659" cy="7984"/>
              </a:xfrm>
            </p:grpSpPr>
            <p:grpSp>
              <p:nvGrpSpPr>
                <p:cNvPr id="79900" name="组合 52"/>
                <p:cNvGrpSpPr>
                  <a:grpSpLocks/>
                </p:cNvGrpSpPr>
                <p:nvPr/>
              </p:nvGrpSpPr>
              <p:grpSpPr bwMode="auto">
                <a:xfrm>
                  <a:off x="5870" y="48"/>
                  <a:ext cx="2659" cy="7437"/>
                  <a:chOff x="5842" y="132"/>
                  <a:chExt cx="2659" cy="7589"/>
                </a:xfrm>
              </p:grpSpPr>
              <p:grpSp>
                <p:nvGrpSpPr>
                  <p:cNvPr id="79904" name="组合 44"/>
                  <p:cNvGrpSpPr>
                    <a:grpSpLocks/>
                  </p:cNvGrpSpPr>
                  <p:nvPr/>
                </p:nvGrpSpPr>
                <p:grpSpPr bwMode="auto">
                  <a:xfrm>
                    <a:off x="6795" y="7205"/>
                    <a:ext cx="771" cy="516"/>
                    <a:chOff x="6756" y="2659"/>
                    <a:chExt cx="771" cy="699"/>
                  </a:xfrm>
                </p:grpSpPr>
                <p:sp>
                  <p:nvSpPr>
                    <p:cNvPr id="46" name="菱形 45">
                      <a:extLst>
                        <a:ext uri="{FF2B5EF4-FFF2-40B4-BE49-F238E27FC236}">
                          <a16:creationId xmlns:a16="http://schemas.microsoft.com/office/drawing/2014/main" xmlns="" id="{6D02A6C7-4A30-4B51-BC54-DBF0BD4C3BAF}"/>
                        </a:ext>
                      </a:extLst>
                    </p:cNvPr>
                    <p:cNvSpPr/>
                    <p:nvPr/>
                  </p:nvSpPr>
                  <p:spPr>
                    <a:xfrm>
                      <a:off x="6756" y="2959"/>
                      <a:ext cx="771"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47" name="直接箭头连接符 46">
                      <a:extLst>
                        <a:ext uri="{FF2B5EF4-FFF2-40B4-BE49-F238E27FC236}">
                          <a16:creationId xmlns:a16="http://schemas.microsoft.com/office/drawing/2014/main" xmlns="" id="{003AEA3D-4E28-4EE1-921C-26D20472FBBB}"/>
                        </a:ext>
                      </a:extLst>
                    </p:cNvPr>
                    <p:cNvCxnSpPr>
                      <a:stCxn id="43" idx="2"/>
                      <a:endCxn id="46" idx="0"/>
                    </p:cNvCxnSpPr>
                    <p:nvPr/>
                  </p:nvCxnSpPr>
                  <p:spPr>
                    <a:xfrm>
                      <a:off x="7132" y="2659"/>
                      <a:ext cx="10" cy="299"/>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流程图: 终止 5">
                    <a:extLst>
                      <a:ext uri="{FF2B5EF4-FFF2-40B4-BE49-F238E27FC236}">
                        <a16:creationId xmlns:a16="http://schemas.microsoft.com/office/drawing/2014/main" xmlns="" id="{1C1FD3E9-7E22-45CE-B2A9-70A3BA14D67C}"/>
                      </a:ext>
                    </a:extLst>
                  </p:cNvPr>
                  <p:cNvSpPr/>
                  <p:nvPr/>
                </p:nvSpPr>
                <p:spPr>
                  <a:xfrm>
                    <a:off x="6380" y="132"/>
                    <a:ext cx="1567" cy="567"/>
                  </a:xfrm>
                  <a:prstGeom prst="flowChartTerminator">
                    <a:avLst/>
                  </a:prstGeom>
                  <a:solidFill>
                    <a:schemeClr val="accent1">
                      <a:lumMod val="20000"/>
                      <a:lumOff val="80000"/>
                    </a:scheme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授权资产处置</a:t>
                    </a:r>
                  </a:p>
                </p:txBody>
              </p:sp>
              <p:grpSp>
                <p:nvGrpSpPr>
                  <p:cNvPr id="79906" name="组合 7"/>
                  <p:cNvGrpSpPr>
                    <a:grpSpLocks/>
                  </p:cNvGrpSpPr>
                  <p:nvPr/>
                </p:nvGrpSpPr>
                <p:grpSpPr bwMode="auto">
                  <a:xfrm>
                    <a:off x="6231" y="699"/>
                    <a:ext cx="1889" cy="920"/>
                    <a:chOff x="6256" y="672"/>
                    <a:chExt cx="1889" cy="920"/>
                  </a:xfrm>
                </p:grpSpPr>
                <p:cxnSp>
                  <p:nvCxnSpPr>
                    <p:cNvPr id="63" name="直接箭头连接符 62">
                      <a:extLst>
                        <a:ext uri="{FF2B5EF4-FFF2-40B4-BE49-F238E27FC236}">
                          <a16:creationId xmlns:a16="http://schemas.microsoft.com/office/drawing/2014/main" xmlns="" id="{47F2F297-2BBE-4CA0-986D-1BCB6C059597}"/>
                        </a:ext>
                      </a:extLst>
                    </p:cNvPr>
                    <p:cNvCxnSpPr>
                      <a:stCxn id="43" idx="2"/>
                      <a:endCxn id="46" idx="0"/>
                    </p:cNvCxnSpPr>
                    <p:nvPr/>
                  </p:nvCxnSpPr>
                  <p:spPr>
                    <a:xfrm>
                      <a:off x="7165" y="672"/>
                      <a:ext cx="0" cy="3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A8847503-A19F-4824-BEB3-1B679F035707}"/>
                        </a:ext>
                      </a:extLst>
                    </p:cNvPr>
                    <p:cNvSpPr/>
                    <p:nvPr/>
                  </p:nvSpPr>
                  <p:spPr>
                    <a:xfrm>
                      <a:off x="6255" y="972"/>
                      <a:ext cx="1890" cy="6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处置管理员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p>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登记处置单</a:t>
                      </a:r>
                    </a:p>
                  </p:txBody>
                </p:sp>
              </p:grpSp>
              <p:grpSp>
                <p:nvGrpSpPr>
                  <p:cNvPr id="79907" name="组合 33"/>
                  <p:cNvGrpSpPr>
                    <a:grpSpLocks/>
                  </p:cNvGrpSpPr>
                  <p:nvPr/>
                </p:nvGrpSpPr>
                <p:grpSpPr bwMode="auto">
                  <a:xfrm>
                    <a:off x="6232" y="3055"/>
                    <a:ext cx="1889" cy="836"/>
                    <a:chOff x="6231" y="3238"/>
                    <a:chExt cx="1889" cy="836"/>
                  </a:xfrm>
                </p:grpSpPr>
                <p:cxnSp>
                  <p:nvCxnSpPr>
                    <p:cNvPr id="16" name="直接箭头连接符 15">
                      <a:extLst>
                        <a:ext uri="{FF2B5EF4-FFF2-40B4-BE49-F238E27FC236}">
                          <a16:creationId xmlns:a16="http://schemas.microsoft.com/office/drawing/2014/main" xmlns="" id="{E116D6D5-92C7-4BD8-86AC-150E5B8F0485}"/>
                        </a:ext>
                      </a:extLst>
                    </p:cNvPr>
                    <p:cNvCxnSpPr>
                      <a:stCxn id="43" idx="2"/>
                      <a:endCxn id="46" idx="0"/>
                    </p:cNvCxnSpPr>
                    <p:nvPr/>
                  </p:nvCxnSpPr>
                  <p:spPr>
                    <a:xfrm flipH="1">
                      <a:off x="7134" y="3239"/>
                      <a:ext cx="7" cy="217"/>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705B8B34-8591-485E-A298-DE4C87A998C6}"/>
                        </a:ext>
                      </a:extLst>
                    </p:cNvPr>
                    <p:cNvSpPr/>
                    <p:nvPr/>
                  </p:nvSpPr>
                  <p:spPr>
                    <a:xfrm>
                      <a:off x="6231" y="3455"/>
                      <a:ext cx="1882" cy="6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分管资产校领导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校领导审批</a:t>
                      </a:r>
                    </a:p>
                  </p:txBody>
                </p:sp>
              </p:grpSp>
              <p:grpSp>
                <p:nvGrpSpPr>
                  <p:cNvPr id="79908" name="组合 51"/>
                  <p:cNvGrpSpPr>
                    <a:grpSpLocks/>
                  </p:cNvGrpSpPr>
                  <p:nvPr/>
                </p:nvGrpSpPr>
                <p:grpSpPr bwMode="auto">
                  <a:xfrm>
                    <a:off x="6231" y="1619"/>
                    <a:ext cx="1889" cy="919"/>
                    <a:chOff x="6231" y="1619"/>
                    <a:chExt cx="1889" cy="919"/>
                  </a:xfrm>
                </p:grpSpPr>
                <p:sp>
                  <p:nvSpPr>
                    <p:cNvPr id="14" name="矩形 13">
                      <a:extLst>
                        <a:ext uri="{FF2B5EF4-FFF2-40B4-BE49-F238E27FC236}">
                          <a16:creationId xmlns:a16="http://schemas.microsoft.com/office/drawing/2014/main" xmlns="" id="{8761C28D-F3A1-478B-ABFC-58323C3F1612}"/>
                        </a:ext>
                      </a:extLst>
                    </p:cNvPr>
                    <p:cNvSpPr/>
                    <p:nvPr/>
                  </p:nvSpPr>
                  <p:spPr>
                    <a:xfrm>
                      <a:off x="6230" y="1919"/>
                      <a:ext cx="1890" cy="6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资产职能部门负责人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cxnSp>
                  <p:nvCxnSpPr>
                    <p:cNvPr id="26" name="直接箭头连接符 25">
                      <a:extLst>
                        <a:ext uri="{FF2B5EF4-FFF2-40B4-BE49-F238E27FC236}">
                          <a16:creationId xmlns:a16="http://schemas.microsoft.com/office/drawing/2014/main" xmlns="" id="{70430E39-0936-4D04-A63A-80E4A9A62A42}"/>
                        </a:ext>
                      </a:extLst>
                    </p:cNvPr>
                    <p:cNvCxnSpPr>
                      <a:stCxn id="43" idx="2"/>
                      <a:endCxn id="46" idx="0"/>
                    </p:cNvCxnSpPr>
                    <p:nvPr/>
                  </p:nvCxnSpPr>
                  <p:spPr>
                    <a:xfrm>
                      <a:off x="7140" y="1619"/>
                      <a:ext cx="0" cy="3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909" name="组合 28"/>
                  <p:cNvGrpSpPr>
                    <a:grpSpLocks/>
                  </p:cNvGrpSpPr>
                  <p:nvPr/>
                </p:nvGrpSpPr>
                <p:grpSpPr bwMode="auto">
                  <a:xfrm>
                    <a:off x="6755" y="2539"/>
                    <a:ext cx="771" cy="516"/>
                    <a:chOff x="6755" y="2539"/>
                    <a:chExt cx="771" cy="699"/>
                  </a:xfrm>
                </p:grpSpPr>
                <p:sp>
                  <p:nvSpPr>
                    <p:cNvPr id="56" name="菱形 55">
                      <a:extLst>
                        <a:ext uri="{FF2B5EF4-FFF2-40B4-BE49-F238E27FC236}">
                          <a16:creationId xmlns:a16="http://schemas.microsoft.com/office/drawing/2014/main" xmlns="" id="{2B59756C-77EC-481F-8758-4C60BF49A240}"/>
                        </a:ext>
                      </a:extLst>
                    </p:cNvPr>
                    <p:cNvSpPr/>
                    <p:nvPr/>
                  </p:nvSpPr>
                  <p:spPr>
                    <a:xfrm>
                      <a:off x="6754" y="2840"/>
                      <a:ext cx="771"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27" name="直接箭头连接符 26">
                      <a:extLst>
                        <a:ext uri="{FF2B5EF4-FFF2-40B4-BE49-F238E27FC236}">
                          <a16:creationId xmlns:a16="http://schemas.microsoft.com/office/drawing/2014/main" xmlns="" id="{75F5D22D-108B-4063-B7A3-08E735C6E07F}"/>
                        </a:ext>
                      </a:extLst>
                    </p:cNvPr>
                    <p:cNvCxnSpPr>
                      <a:stCxn id="43" idx="2"/>
                      <a:endCxn id="46" idx="0"/>
                    </p:cNvCxnSpPr>
                    <p:nvPr/>
                  </p:nvCxnSpPr>
                  <p:spPr>
                    <a:xfrm>
                      <a:off x="7140" y="2538"/>
                      <a:ext cx="0"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910" name="组合 34"/>
                  <p:cNvGrpSpPr>
                    <a:grpSpLocks/>
                  </p:cNvGrpSpPr>
                  <p:nvPr/>
                </p:nvGrpSpPr>
                <p:grpSpPr bwMode="auto">
                  <a:xfrm>
                    <a:off x="5855" y="4325"/>
                    <a:ext cx="2641" cy="666"/>
                    <a:chOff x="6231" y="4791"/>
                    <a:chExt cx="1889" cy="666"/>
                  </a:xfrm>
                </p:grpSpPr>
                <p:cxnSp>
                  <p:nvCxnSpPr>
                    <p:cNvPr id="33" name="直接箭头连接符 32">
                      <a:extLst>
                        <a:ext uri="{FF2B5EF4-FFF2-40B4-BE49-F238E27FC236}">
                          <a16:creationId xmlns:a16="http://schemas.microsoft.com/office/drawing/2014/main" xmlns="" id="{E6F29E10-3AB9-4440-8E5B-03D12D2A8EAB}"/>
                        </a:ext>
                      </a:extLst>
                    </p:cNvPr>
                    <p:cNvCxnSpPr>
                      <a:stCxn id="43" idx="2"/>
                      <a:endCxn id="46" idx="0"/>
                    </p:cNvCxnSpPr>
                    <p:nvPr/>
                  </p:nvCxnSpPr>
                  <p:spPr>
                    <a:xfrm>
                      <a:off x="7150" y="4791"/>
                      <a:ext cx="5" cy="279"/>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xmlns="" id="{045E08CB-33BE-4531-821F-8A797A4A4918}"/>
                        </a:ext>
                      </a:extLst>
                    </p:cNvPr>
                    <p:cNvSpPr/>
                    <p:nvPr/>
                  </p:nvSpPr>
                  <p:spPr>
                    <a:xfrm>
                      <a:off x="6229" y="5071"/>
                      <a:ext cx="1889" cy="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处置管理员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处置执行</a:t>
                      </a:r>
                    </a:p>
                  </p:txBody>
                </p:sp>
              </p:grpSp>
              <p:sp>
                <p:nvSpPr>
                  <p:cNvPr id="37" name="矩形 36">
                    <a:extLst>
                      <a:ext uri="{FF2B5EF4-FFF2-40B4-BE49-F238E27FC236}">
                        <a16:creationId xmlns:a16="http://schemas.microsoft.com/office/drawing/2014/main" xmlns="" id="{8CCF23C7-B89F-4F54-B36E-7FC09A299503}"/>
                      </a:ext>
                    </a:extLst>
                  </p:cNvPr>
                  <p:cNvSpPr/>
                  <p:nvPr/>
                </p:nvSpPr>
                <p:spPr>
                  <a:xfrm>
                    <a:off x="5859" y="5260"/>
                    <a:ext cx="2642" cy="3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记账员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记账</a:t>
                    </a:r>
                  </a:p>
                </p:txBody>
              </p:sp>
              <p:grpSp>
                <p:nvGrpSpPr>
                  <p:cNvPr id="79912" name="组合 38"/>
                  <p:cNvGrpSpPr>
                    <a:grpSpLocks/>
                  </p:cNvGrpSpPr>
                  <p:nvPr/>
                </p:nvGrpSpPr>
                <p:grpSpPr bwMode="auto">
                  <a:xfrm>
                    <a:off x="5845" y="5625"/>
                    <a:ext cx="2641" cy="692"/>
                    <a:chOff x="6231" y="4786"/>
                    <a:chExt cx="1889" cy="692"/>
                  </a:xfrm>
                </p:grpSpPr>
                <p:sp>
                  <p:nvSpPr>
                    <p:cNvPr id="40" name="矩形 39">
                      <a:extLst>
                        <a:ext uri="{FF2B5EF4-FFF2-40B4-BE49-F238E27FC236}">
                          <a16:creationId xmlns:a16="http://schemas.microsoft.com/office/drawing/2014/main" xmlns="" id="{1BB4D51D-F812-4FC2-97B2-6BAF623EFC31}"/>
                        </a:ext>
                      </a:extLst>
                    </p:cNvPr>
                    <p:cNvSpPr/>
                    <p:nvPr/>
                  </p:nvSpPr>
                  <p:spPr>
                    <a:xfrm>
                      <a:off x="6229" y="5092"/>
                      <a:ext cx="1889" cy="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处置管理员</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立卷归档</a:t>
                      </a:r>
                    </a:p>
                  </p:txBody>
                </p:sp>
                <p:cxnSp>
                  <p:nvCxnSpPr>
                    <p:cNvPr id="41" name="直接箭头连接符 40">
                      <a:extLst>
                        <a:ext uri="{FF2B5EF4-FFF2-40B4-BE49-F238E27FC236}">
                          <a16:creationId xmlns:a16="http://schemas.microsoft.com/office/drawing/2014/main" xmlns="" id="{71DA10B3-1842-4E6B-98EF-C5A867581FD7}"/>
                        </a:ext>
                      </a:extLst>
                    </p:cNvPr>
                    <p:cNvCxnSpPr>
                      <a:stCxn id="37" idx="2"/>
                      <a:endCxn id="40" idx="0"/>
                    </p:cNvCxnSpPr>
                    <p:nvPr/>
                  </p:nvCxnSpPr>
                  <p:spPr>
                    <a:xfrm flipH="1">
                      <a:off x="7174" y="4786"/>
                      <a:ext cx="9" cy="302"/>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913" name="组合 41"/>
                  <p:cNvGrpSpPr>
                    <a:grpSpLocks/>
                  </p:cNvGrpSpPr>
                  <p:nvPr/>
                </p:nvGrpSpPr>
                <p:grpSpPr bwMode="auto">
                  <a:xfrm>
                    <a:off x="5851" y="6317"/>
                    <a:ext cx="2641" cy="888"/>
                    <a:chOff x="6225" y="4791"/>
                    <a:chExt cx="1889" cy="888"/>
                  </a:xfrm>
                </p:grpSpPr>
                <p:cxnSp>
                  <p:nvCxnSpPr>
                    <p:cNvPr id="44" name="直接箭头连接符 43">
                      <a:extLst>
                        <a:ext uri="{FF2B5EF4-FFF2-40B4-BE49-F238E27FC236}">
                          <a16:creationId xmlns:a16="http://schemas.microsoft.com/office/drawing/2014/main" xmlns="" id="{7D47A8A0-1816-45D7-942E-51774F3FFE3C}"/>
                        </a:ext>
                      </a:extLst>
                    </p:cNvPr>
                    <p:cNvCxnSpPr>
                      <a:stCxn id="40" idx="2"/>
                      <a:endCxn id="43" idx="0"/>
                    </p:cNvCxnSpPr>
                    <p:nvPr/>
                  </p:nvCxnSpPr>
                  <p:spPr>
                    <a:xfrm>
                      <a:off x="7164" y="4791"/>
                      <a:ext cx="5" cy="30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xmlns="" id="{71184F4B-0E20-4FD6-853C-DC5E1EF1E212}"/>
                        </a:ext>
                      </a:extLst>
                    </p:cNvPr>
                    <p:cNvSpPr/>
                    <p:nvPr/>
                  </p:nvSpPr>
                  <p:spPr>
                    <a:xfrm>
                      <a:off x="6220" y="5091"/>
                      <a:ext cx="1895" cy="5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资产职能部门负责人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提交备案</a:t>
                      </a:r>
                    </a:p>
                  </p:txBody>
                </p:sp>
              </p:grpSp>
              <p:grpSp>
                <p:nvGrpSpPr>
                  <p:cNvPr id="79914" name="组合 29"/>
                  <p:cNvGrpSpPr>
                    <a:grpSpLocks/>
                  </p:cNvGrpSpPr>
                  <p:nvPr/>
                </p:nvGrpSpPr>
                <p:grpSpPr bwMode="auto">
                  <a:xfrm>
                    <a:off x="6751" y="3892"/>
                    <a:ext cx="771" cy="433"/>
                    <a:chOff x="6727" y="2539"/>
                    <a:chExt cx="771" cy="699"/>
                  </a:xfrm>
                </p:grpSpPr>
                <p:sp>
                  <p:nvSpPr>
                    <p:cNvPr id="31" name="菱形 30">
                      <a:extLst>
                        <a:ext uri="{FF2B5EF4-FFF2-40B4-BE49-F238E27FC236}">
                          <a16:creationId xmlns:a16="http://schemas.microsoft.com/office/drawing/2014/main" xmlns="" id="{EB5B1587-3EE0-418C-ABBB-7CFE8439E276}"/>
                        </a:ext>
                      </a:extLst>
                    </p:cNvPr>
                    <p:cNvSpPr/>
                    <p:nvPr/>
                  </p:nvSpPr>
                  <p:spPr>
                    <a:xfrm>
                      <a:off x="6727" y="2842"/>
                      <a:ext cx="764" cy="397"/>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32" name="直接箭头连接符 31">
                      <a:extLst>
                        <a:ext uri="{FF2B5EF4-FFF2-40B4-BE49-F238E27FC236}">
                          <a16:creationId xmlns:a16="http://schemas.microsoft.com/office/drawing/2014/main" xmlns="" id="{E8E9C205-4BF9-45E3-B843-242B6E1BB1D6}"/>
                        </a:ext>
                      </a:extLst>
                    </p:cNvPr>
                    <p:cNvCxnSpPr>
                      <a:stCxn id="40" idx="2"/>
                      <a:endCxn id="43" idx="0"/>
                    </p:cNvCxnSpPr>
                    <p:nvPr/>
                  </p:nvCxnSpPr>
                  <p:spPr>
                    <a:xfrm>
                      <a:off x="7118" y="2539"/>
                      <a:ext cx="0" cy="303"/>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8" name="肘形连接符 47">
                    <a:extLst>
                      <a:ext uri="{FF2B5EF4-FFF2-40B4-BE49-F238E27FC236}">
                        <a16:creationId xmlns:a16="http://schemas.microsoft.com/office/drawing/2014/main" xmlns="" id="{A2932644-D149-4DEE-ABF7-B57C980BD1BB}"/>
                      </a:ext>
                    </a:extLst>
                  </p:cNvPr>
                  <p:cNvCxnSpPr>
                    <a:stCxn id="31" idx="1"/>
                    <a:endCxn id="7" idx="1"/>
                  </p:cNvCxnSpPr>
                  <p:nvPr/>
                </p:nvCxnSpPr>
                <p:spPr>
                  <a:xfrm rot="10800000">
                    <a:off x="6230" y="1310"/>
                    <a:ext cx="522" cy="2892"/>
                  </a:xfrm>
                  <a:prstGeom prst="bentConnector3">
                    <a:avLst>
                      <a:gd name="adj1" fmla="val 377307"/>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a:extLst>
                      <a:ext uri="{FF2B5EF4-FFF2-40B4-BE49-F238E27FC236}">
                        <a16:creationId xmlns:a16="http://schemas.microsoft.com/office/drawing/2014/main" xmlns="" id="{95C6DC2A-3CCF-47AF-ADFD-BD9F6730FA57}"/>
                      </a:ext>
                    </a:extLst>
                  </p:cNvPr>
                  <p:cNvCxnSpPr>
                    <a:stCxn id="56" idx="1"/>
                    <a:endCxn id="7" idx="1"/>
                  </p:cNvCxnSpPr>
                  <p:nvPr/>
                </p:nvCxnSpPr>
                <p:spPr>
                  <a:xfrm rot="10800000">
                    <a:off x="6230" y="1308"/>
                    <a:ext cx="524" cy="1599"/>
                  </a:xfrm>
                  <a:prstGeom prst="bentConnector3">
                    <a:avLst>
                      <a:gd name="adj1" fmla="val 377744"/>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肘形连接符 50">
                    <a:extLst>
                      <a:ext uri="{FF2B5EF4-FFF2-40B4-BE49-F238E27FC236}">
                        <a16:creationId xmlns:a16="http://schemas.microsoft.com/office/drawing/2014/main" xmlns="" id="{B9CEC832-20D2-4DD5-80C5-8C6B407DE4DD}"/>
                      </a:ext>
                    </a:extLst>
                  </p:cNvPr>
                  <p:cNvCxnSpPr>
                    <a:stCxn id="46" idx="1"/>
                    <a:endCxn id="40" idx="1"/>
                  </p:cNvCxnSpPr>
                  <p:nvPr/>
                </p:nvCxnSpPr>
                <p:spPr>
                  <a:xfrm rot="10800000">
                    <a:off x="5842" y="6123"/>
                    <a:ext cx="953" cy="1449"/>
                  </a:xfrm>
                  <a:prstGeom prst="bentConnector3">
                    <a:avLst>
                      <a:gd name="adj1" fmla="val 207926"/>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901" name="组合 57"/>
                <p:cNvGrpSpPr>
                  <a:grpSpLocks/>
                </p:cNvGrpSpPr>
                <p:nvPr/>
              </p:nvGrpSpPr>
              <p:grpSpPr bwMode="auto">
                <a:xfrm>
                  <a:off x="7037" y="7478"/>
                  <a:ext cx="346" cy="554"/>
                  <a:chOff x="7037" y="7478"/>
                  <a:chExt cx="346" cy="554"/>
                </a:xfrm>
              </p:grpSpPr>
              <p:cxnSp>
                <p:nvCxnSpPr>
                  <p:cNvPr id="54" name="直接箭头连接符 53">
                    <a:extLst>
                      <a:ext uri="{FF2B5EF4-FFF2-40B4-BE49-F238E27FC236}">
                        <a16:creationId xmlns:a16="http://schemas.microsoft.com/office/drawing/2014/main" xmlns="" id="{C5EA148A-3482-4982-BCDE-2261614A7DA0}"/>
                      </a:ext>
                    </a:extLst>
                  </p:cNvPr>
                  <p:cNvCxnSpPr>
                    <a:stCxn id="46" idx="2"/>
                    <a:endCxn id="185" idx="0"/>
                  </p:cNvCxnSpPr>
                  <p:nvPr/>
                </p:nvCxnSpPr>
                <p:spPr>
                  <a:xfrm>
                    <a:off x="7209" y="7478"/>
                    <a:ext cx="2" cy="204"/>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 name=" 185">
                    <a:extLst>
                      <a:ext uri="{FF2B5EF4-FFF2-40B4-BE49-F238E27FC236}">
                        <a16:creationId xmlns:a16="http://schemas.microsoft.com/office/drawing/2014/main" xmlns="" id="{9C788CEE-CB50-402B-85A6-60B08C37E99F}"/>
                      </a:ext>
                    </a:extLst>
                  </p:cNvPr>
                  <p:cNvSpPr/>
                  <p:nvPr/>
                </p:nvSpPr>
                <p:spPr>
                  <a:xfrm>
                    <a:off x="7037" y="7687"/>
                    <a:ext cx="347"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grpSp>
          <p:sp>
            <p:nvSpPr>
              <p:cNvPr id="4" name="文本框 3">
                <a:extLst>
                  <a:ext uri="{FF2B5EF4-FFF2-40B4-BE49-F238E27FC236}">
                    <a16:creationId xmlns:a16="http://schemas.microsoft.com/office/drawing/2014/main" xmlns="" id="{AE973D1D-37C3-457A-8FDC-66A63F7210B0}"/>
                  </a:ext>
                </a:extLst>
              </p:cNvPr>
              <p:cNvSpPr txBox="1"/>
              <p:nvPr/>
            </p:nvSpPr>
            <p:spPr>
              <a:xfrm>
                <a:off x="4822" y="1593"/>
                <a:ext cx="1198" cy="376"/>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5" name="文本框 4">
                <a:extLst>
                  <a:ext uri="{FF2B5EF4-FFF2-40B4-BE49-F238E27FC236}">
                    <a16:creationId xmlns:a16="http://schemas.microsoft.com/office/drawing/2014/main" xmlns="" id="{C9D1B919-C031-48C3-A75D-ECD84FEFF744}"/>
                  </a:ext>
                </a:extLst>
              </p:cNvPr>
              <p:cNvSpPr txBox="1"/>
              <p:nvPr/>
            </p:nvSpPr>
            <p:spPr>
              <a:xfrm>
                <a:off x="4822" y="3485"/>
                <a:ext cx="1198" cy="376"/>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9" name="文本框 8">
                <a:extLst>
                  <a:ext uri="{FF2B5EF4-FFF2-40B4-BE49-F238E27FC236}">
                    <a16:creationId xmlns:a16="http://schemas.microsoft.com/office/drawing/2014/main" xmlns="" id="{02E61A52-423C-401D-B3DE-304A644460C1}"/>
                  </a:ext>
                </a:extLst>
              </p:cNvPr>
              <p:cNvSpPr txBox="1"/>
              <p:nvPr/>
            </p:nvSpPr>
            <p:spPr>
              <a:xfrm>
                <a:off x="4822" y="6835"/>
                <a:ext cx="1198" cy="376"/>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不通过</a:t>
                </a:r>
                <a:endParaRPr lang="zh-CN" altLang="en-US" noProof="1">
                  <a:latin typeface="微软雅黑" panose="020B0503020204020204" pitchFamily="34" charset="-122"/>
                  <a:ea typeface="微软雅黑" panose="020B0503020204020204" pitchFamily="34" charset="-122"/>
                  <a:sym typeface="+mn-ea"/>
                </a:endParaRPr>
              </a:p>
            </p:txBody>
          </p:sp>
        </p:grpSp>
        <p:sp>
          <p:nvSpPr>
            <p:cNvPr id="79890" name="文本框 10"/>
            <p:cNvSpPr txBox="1">
              <a:spLocks noChangeArrowheads="1"/>
            </p:cNvSpPr>
            <p:nvPr/>
          </p:nvSpPr>
          <p:spPr bwMode="auto">
            <a:xfrm>
              <a:off x="8879" y="912"/>
              <a:ext cx="3019" cy="580"/>
            </a:xfrm>
            <a:prstGeom prst="rect">
              <a:avLst/>
            </a:prstGeom>
            <a:noFill/>
            <a:ln w="9525">
              <a:noFill/>
              <a:miter lim="800000"/>
              <a:headEnd/>
              <a:tailEnd/>
            </a:ln>
          </p:spPr>
          <p:txBody>
            <a:bodyPr>
              <a:spAutoFit/>
            </a:bodyPr>
            <a:lstStyle/>
            <a:p>
              <a:pPr eaLnBrk="1" hangingPunct="1">
                <a:buFont typeface="Arial" pitchFamily="34" charset="0"/>
                <a:buNone/>
              </a:pPr>
              <a:r>
                <a:rPr lang="en-US" altLang="zh-CN" sz="1200">
                  <a:latin typeface="微软雅黑" pitchFamily="34" charset="-122"/>
                  <a:ea typeface="微软雅黑" pitchFamily="34" charset="-122"/>
                </a:rPr>
                <a:t>1</a:t>
              </a:r>
              <a:r>
                <a:rPr lang="zh-CN" altLang="en-US" sz="1200">
                  <a:latin typeface="微软雅黑" pitchFamily="34" charset="-122"/>
                  <a:ea typeface="微软雅黑" pitchFamily="34" charset="-122"/>
                </a:rPr>
                <a:t>内部审批表 </a:t>
              </a:r>
            </a:p>
            <a:p>
              <a:pPr eaLnBrk="1" hangingPunct="1">
                <a:buFont typeface="Arial" pitchFamily="34" charset="0"/>
                <a:buNone/>
              </a:pPr>
              <a:r>
                <a:rPr lang="en-US" altLang="zh-CN" sz="1200">
                  <a:latin typeface="微软雅黑" pitchFamily="34" charset="-122"/>
                  <a:ea typeface="微软雅黑" pitchFamily="34" charset="-122"/>
                </a:rPr>
                <a:t>4</a:t>
              </a:r>
              <a:r>
                <a:rPr lang="zh-CN" altLang="en-US" sz="1200">
                  <a:latin typeface="微软雅黑" pitchFamily="34" charset="-122"/>
                  <a:ea typeface="微软雅黑" pitchFamily="34" charset="-122"/>
                </a:rPr>
                <a:t>资产权属证明</a:t>
              </a:r>
            </a:p>
          </p:txBody>
        </p:sp>
        <p:sp>
          <p:nvSpPr>
            <p:cNvPr id="79891" name="文本框 11"/>
            <p:cNvSpPr txBox="1">
              <a:spLocks noChangeArrowheads="1"/>
            </p:cNvSpPr>
            <p:nvPr/>
          </p:nvSpPr>
          <p:spPr bwMode="auto">
            <a:xfrm>
              <a:off x="8879" y="3834"/>
              <a:ext cx="3705" cy="1279"/>
            </a:xfrm>
            <a:prstGeom prst="rect">
              <a:avLst/>
            </a:prstGeom>
            <a:noFill/>
            <a:ln w="9525">
              <a:noFill/>
              <a:miter lim="800000"/>
              <a:headEnd/>
              <a:tailEnd/>
            </a:ln>
          </p:spPr>
          <p:txBody>
            <a:bodyPr>
              <a:spAutoFit/>
            </a:bodyPr>
            <a:lstStyle/>
            <a:p>
              <a:pPr eaLnBrk="1" hangingPunct="1">
                <a:buFont typeface="Arial" pitchFamily="34" charset="0"/>
                <a:buNone/>
              </a:pPr>
              <a:r>
                <a:rPr lang="en-US" altLang="en-US" sz="1200">
                  <a:latin typeface="微软雅黑" pitchFamily="34" charset="-122"/>
                  <a:ea typeface="微软雅黑" pitchFamily="34" charset="-122"/>
                </a:rPr>
                <a:t>2</a:t>
              </a:r>
              <a:r>
                <a:rPr lang="zh-CN" altLang="en-US" sz="1200">
                  <a:latin typeface="微软雅黑" pitchFamily="34" charset="-122"/>
                  <a:ea typeface="微软雅黑" pitchFamily="34" charset="-122"/>
                </a:rPr>
                <a:t>处置审批表</a:t>
              </a:r>
            </a:p>
            <a:p>
              <a:pPr eaLnBrk="1" hangingPunct="1">
                <a:buFont typeface="Arial" pitchFamily="34" charset="0"/>
                <a:buNone/>
              </a:pPr>
              <a:r>
                <a:rPr lang="en-US" altLang="en-US" sz="1200">
                  <a:latin typeface="微软雅黑" pitchFamily="34" charset="-122"/>
                  <a:ea typeface="微软雅黑" pitchFamily="34" charset="-122"/>
                </a:rPr>
                <a:t>5</a:t>
              </a:r>
              <a:r>
                <a:rPr lang="zh-CN" altLang="en-US" sz="1200">
                  <a:latin typeface="微软雅黑" pitchFamily="34" charset="-122"/>
                  <a:ea typeface="微软雅黑" pitchFamily="34" charset="-122"/>
                </a:rPr>
                <a:t>校长办公会议纪要</a:t>
              </a:r>
            </a:p>
            <a:p>
              <a:pPr eaLnBrk="1" hangingPunct="1">
                <a:buFont typeface="Arial" pitchFamily="34" charset="0"/>
                <a:buNone/>
              </a:pPr>
              <a:r>
                <a:rPr lang="en-US" altLang="zh-CN" sz="1200">
                  <a:latin typeface="微软雅黑" pitchFamily="34" charset="-122"/>
                  <a:ea typeface="微软雅黑" pitchFamily="34" charset="-122"/>
                </a:rPr>
                <a:t>6</a:t>
              </a:r>
              <a:r>
                <a:rPr lang="zh-CN" altLang="en-US" sz="1200">
                  <a:latin typeface="微软雅黑" pitchFamily="34" charset="-122"/>
                  <a:ea typeface="微软雅黑" pitchFamily="34" charset="-122"/>
                </a:rPr>
                <a:t>公示证明</a:t>
              </a:r>
            </a:p>
            <a:p>
              <a:pPr eaLnBrk="1" hangingPunct="1">
                <a:buFont typeface="Arial" pitchFamily="34" charset="0"/>
                <a:buNone/>
              </a:pPr>
              <a:r>
                <a:rPr lang="en-US" altLang="zh-CN" sz="1200">
                  <a:latin typeface="微软雅黑" pitchFamily="34" charset="-122"/>
                  <a:ea typeface="微软雅黑" pitchFamily="34" charset="-122"/>
                </a:rPr>
                <a:t>7</a:t>
              </a:r>
              <a:r>
                <a:rPr lang="zh-CN" altLang="en-US" sz="1200">
                  <a:latin typeface="微软雅黑" pitchFamily="34" charset="-122"/>
                  <a:ea typeface="微软雅黑" pitchFamily="34" charset="-122"/>
                </a:rPr>
                <a:t>批复文件</a:t>
              </a:r>
            </a:p>
            <a:p>
              <a:pPr eaLnBrk="1" hangingPunct="1">
                <a:buFont typeface="Arial" pitchFamily="34" charset="0"/>
                <a:buNone/>
              </a:pPr>
              <a:r>
                <a:rPr lang="en-US" altLang="zh-CN" sz="1200">
                  <a:latin typeface="微软雅黑" pitchFamily="34" charset="-122"/>
                  <a:ea typeface="微软雅黑" pitchFamily="34" charset="-122"/>
                </a:rPr>
                <a:t>8</a:t>
              </a:r>
              <a:r>
                <a:rPr lang="zh-CN" altLang="en-US" sz="1200">
                  <a:latin typeface="微软雅黑" pitchFamily="34" charset="-122"/>
                  <a:ea typeface="微软雅黑" pitchFamily="34" charset="-122"/>
                </a:rPr>
                <a:t>评估备案表</a:t>
              </a:r>
            </a:p>
          </p:txBody>
        </p:sp>
        <p:sp>
          <p:nvSpPr>
            <p:cNvPr id="79892" name="文本框 14"/>
            <p:cNvSpPr txBox="1">
              <a:spLocks noChangeArrowheads="1"/>
            </p:cNvSpPr>
            <p:nvPr/>
          </p:nvSpPr>
          <p:spPr bwMode="auto">
            <a:xfrm>
              <a:off x="8879" y="5384"/>
              <a:ext cx="3705" cy="1046"/>
            </a:xfrm>
            <a:prstGeom prst="rect">
              <a:avLst/>
            </a:prstGeom>
            <a:noFill/>
            <a:ln w="9525">
              <a:noFill/>
              <a:miter lim="800000"/>
              <a:headEnd/>
              <a:tailEnd/>
            </a:ln>
          </p:spPr>
          <p:txBody>
            <a:bodyPr>
              <a:spAutoFit/>
            </a:bodyPr>
            <a:lstStyle/>
            <a:p>
              <a:pPr eaLnBrk="1" hangingPunct="1">
                <a:buFont typeface="Arial" pitchFamily="34" charset="0"/>
                <a:buNone/>
              </a:pPr>
              <a:r>
                <a:rPr lang="en-US" altLang="en-US" sz="1200">
                  <a:latin typeface="微软雅黑" pitchFamily="34" charset="-122"/>
                  <a:ea typeface="微软雅黑" pitchFamily="34" charset="-122"/>
                </a:rPr>
                <a:t>9</a:t>
              </a:r>
              <a:r>
                <a:rPr lang="zh-CN" altLang="en-US" sz="1200">
                  <a:latin typeface="微软雅黑" pitchFamily="34" charset="-122"/>
                  <a:ea typeface="微软雅黑" pitchFamily="34" charset="-122"/>
                </a:rPr>
                <a:t>处置结果证明</a:t>
              </a:r>
            </a:p>
            <a:p>
              <a:pPr eaLnBrk="1" hangingPunct="1">
                <a:buFont typeface="Arial" pitchFamily="34" charset="0"/>
                <a:buNone/>
              </a:pPr>
              <a:r>
                <a:rPr lang="en-US" altLang="en-US" sz="1200">
                  <a:latin typeface="微软雅黑" pitchFamily="34" charset="-122"/>
                  <a:ea typeface="微软雅黑" pitchFamily="34" charset="-122"/>
                </a:rPr>
                <a:t>10</a:t>
              </a:r>
              <a:r>
                <a:rPr lang="zh-CN" altLang="en-US" sz="1200">
                  <a:latin typeface="微软雅黑" pitchFamily="34" charset="-122"/>
                  <a:ea typeface="微软雅黑" pitchFamily="34" charset="-122"/>
                </a:rPr>
                <a:t>收益证明</a:t>
              </a:r>
            </a:p>
            <a:p>
              <a:pPr eaLnBrk="1" hangingPunct="1">
                <a:buFont typeface="Arial" pitchFamily="34" charset="0"/>
                <a:buNone/>
              </a:pPr>
              <a:r>
                <a:rPr lang="en-US" altLang="en-US" sz="1200">
                  <a:latin typeface="微软雅黑" pitchFamily="34" charset="-122"/>
                  <a:ea typeface="微软雅黑" pitchFamily="34" charset="-122"/>
                </a:rPr>
                <a:t>11</a:t>
              </a:r>
              <a:r>
                <a:rPr lang="zh-CN" altLang="en-US" sz="1200">
                  <a:latin typeface="微软雅黑" pitchFamily="34" charset="-122"/>
                  <a:ea typeface="微软雅黑" pitchFamily="34" charset="-122"/>
                </a:rPr>
                <a:t>统计表</a:t>
              </a:r>
            </a:p>
            <a:p>
              <a:pPr eaLnBrk="1" hangingPunct="1">
                <a:buFont typeface="Arial" pitchFamily="34" charset="0"/>
                <a:buNone/>
              </a:pPr>
              <a:r>
                <a:rPr lang="en-US" altLang="en-US" sz="1200">
                  <a:latin typeface="微软雅黑" pitchFamily="34" charset="-122"/>
                  <a:ea typeface="微软雅黑" pitchFamily="34" charset="-122"/>
                </a:rPr>
                <a:t>12</a:t>
              </a:r>
              <a:r>
                <a:rPr lang="zh-CN" altLang="en-US" sz="1200">
                  <a:latin typeface="微软雅黑" pitchFamily="34" charset="-122"/>
                  <a:ea typeface="微软雅黑" pitchFamily="34" charset="-122"/>
                </a:rPr>
                <a:t>其它专项材料</a:t>
              </a:r>
            </a:p>
          </p:txBody>
        </p:sp>
        <p:sp>
          <p:nvSpPr>
            <p:cNvPr id="18" name="等腰三角形 17">
              <a:extLst>
                <a:ext uri="{FF2B5EF4-FFF2-40B4-BE49-F238E27FC236}">
                  <a16:creationId xmlns:a16="http://schemas.microsoft.com/office/drawing/2014/main" xmlns="" id="{08CF16F9-25ED-4978-8892-67D23634688D}"/>
                </a:ext>
              </a:extLst>
            </p:cNvPr>
            <p:cNvSpPr/>
            <p:nvPr/>
          </p:nvSpPr>
          <p:spPr>
            <a:xfrm rot="16200000">
              <a:off x="8417" y="1046"/>
              <a:ext cx="604" cy="250"/>
            </a:xfrm>
            <a:prstGeom prst="triangle">
              <a:avLst>
                <a:gd name="adj" fmla="val 527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等腰三角形 18">
              <a:extLst>
                <a:ext uri="{FF2B5EF4-FFF2-40B4-BE49-F238E27FC236}">
                  <a16:creationId xmlns:a16="http://schemas.microsoft.com/office/drawing/2014/main" xmlns="" id="{75707805-25BE-4892-864D-2047A39B0D00}"/>
                </a:ext>
              </a:extLst>
            </p:cNvPr>
            <p:cNvSpPr/>
            <p:nvPr/>
          </p:nvSpPr>
          <p:spPr>
            <a:xfrm rot="16200000">
              <a:off x="8062" y="4307"/>
              <a:ext cx="1286" cy="267"/>
            </a:xfrm>
            <a:prstGeom prst="triangle">
              <a:avLst>
                <a:gd name="adj" fmla="val 461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0" name="等腰三角形 19">
              <a:extLst>
                <a:ext uri="{FF2B5EF4-FFF2-40B4-BE49-F238E27FC236}">
                  <a16:creationId xmlns:a16="http://schemas.microsoft.com/office/drawing/2014/main" xmlns="" id="{E06CB073-F11F-44F8-BE5E-96F7277114B0}"/>
                </a:ext>
              </a:extLst>
            </p:cNvPr>
            <p:cNvSpPr/>
            <p:nvPr/>
          </p:nvSpPr>
          <p:spPr>
            <a:xfrm rot="16200000">
              <a:off x="8173" y="5714"/>
              <a:ext cx="1064" cy="233"/>
            </a:xfrm>
            <a:prstGeom prst="triangle">
              <a:avLst>
                <a:gd name="adj" fmla="val 527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cxnSp>
        <p:nvCxnSpPr>
          <p:cNvPr id="24" name="直接箭头连接符 23">
            <a:extLst>
              <a:ext uri="{FF2B5EF4-FFF2-40B4-BE49-F238E27FC236}">
                <a16:creationId xmlns:a16="http://schemas.microsoft.com/office/drawing/2014/main" xmlns="" id="{D7607671-62A4-477E-B887-AA3B8C8BC132}"/>
              </a:ext>
            </a:extLst>
          </p:cNvPr>
          <p:cNvCxnSpPr>
            <a:stCxn id="25" idx="2"/>
            <a:endCxn id="37" idx="0"/>
          </p:cNvCxnSpPr>
          <p:nvPr/>
        </p:nvCxnSpPr>
        <p:spPr>
          <a:xfrm>
            <a:off x="4621213" y="3994150"/>
            <a:ext cx="1587" cy="20637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9876" name="组合 20"/>
          <p:cNvGrpSpPr>
            <a:grpSpLocks/>
          </p:cNvGrpSpPr>
          <p:nvPr/>
        </p:nvGrpSpPr>
        <p:grpSpPr bwMode="auto">
          <a:xfrm>
            <a:off x="260350" y="550863"/>
            <a:ext cx="1738903" cy="484187"/>
            <a:chOff x="410" y="867"/>
            <a:chExt cx="2737" cy="762"/>
          </a:xfrm>
        </p:grpSpPr>
        <p:grpSp>
          <p:nvGrpSpPr>
            <p:cNvPr id="79877" name="组合 7"/>
            <p:cNvGrpSpPr>
              <a:grpSpLocks/>
            </p:cNvGrpSpPr>
            <p:nvPr/>
          </p:nvGrpSpPr>
          <p:grpSpPr bwMode="auto">
            <a:xfrm>
              <a:off x="410" y="867"/>
              <a:ext cx="2737" cy="762"/>
              <a:chOff x="472" y="1581"/>
              <a:chExt cx="2738" cy="763"/>
            </a:xfrm>
          </p:grpSpPr>
          <p:sp>
            <p:nvSpPr>
              <p:cNvPr id="79881" name="文本框 5"/>
              <p:cNvSpPr txBox="1">
                <a:spLocks noChangeArrowheads="1"/>
              </p:cNvSpPr>
              <p:nvPr/>
            </p:nvSpPr>
            <p:spPr bwMode="auto">
              <a:xfrm>
                <a:off x="1304" y="1586"/>
                <a:ext cx="1906"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smtClean="0">
                    <a:solidFill>
                      <a:srgbClr val="4490B9"/>
                    </a:solidFill>
                    <a:latin typeface="方正兰亭黑_GBK"/>
                    <a:ea typeface="方正兰亭黑_GBK"/>
                    <a:cs typeface="方正兰亭黑_GBK"/>
                  </a:rPr>
                  <a:t>授</a:t>
                </a:r>
                <a:r>
                  <a:rPr lang="zh-CN" altLang="en-US" sz="2000" b="1" dirty="0">
                    <a:solidFill>
                      <a:srgbClr val="4490B9"/>
                    </a:solidFill>
                    <a:latin typeface="方正兰亭黑_GBK"/>
                    <a:ea typeface="方正兰亭黑_GBK"/>
                    <a:cs typeface="方正兰亭黑_GBK"/>
                  </a:rPr>
                  <a:t>权处置</a:t>
                </a:r>
              </a:p>
            </p:txBody>
          </p:sp>
          <p:grpSp>
            <p:nvGrpSpPr>
              <p:cNvPr id="79882" name="组合 5"/>
              <p:cNvGrpSpPr>
                <a:grpSpLocks/>
              </p:cNvGrpSpPr>
              <p:nvPr/>
            </p:nvGrpSpPr>
            <p:grpSpPr bwMode="auto">
              <a:xfrm>
                <a:off x="472" y="1581"/>
                <a:ext cx="832" cy="763"/>
                <a:chOff x="1417110" y="1933669"/>
                <a:chExt cx="1827515" cy="1676757"/>
              </a:xfrm>
            </p:grpSpPr>
            <p:sp>
              <p:nvSpPr>
                <p:cNvPr id="2" name="椭圆 1">
                  <a:extLst>
                    <a:ext uri="{FF2B5EF4-FFF2-40B4-BE49-F238E27FC236}">
                      <a16:creationId xmlns:a16="http://schemas.microsoft.com/office/drawing/2014/main" xmlns="" id="{65A655A0-6D2C-44FB-9060-48E41E7BE077}"/>
                    </a:ext>
                  </a:extLst>
                </p:cNvPr>
                <p:cNvSpPr/>
                <p:nvPr/>
              </p:nvSpPr>
              <p:spPr>
                <a:xfrm>
                  <a:off x="1493975" y="1933669"/>
                  <a:ext cx="167456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0AEC4903-ACA4-4207-B259-40943378BCD5}"/>
                    </a:ext>
                  </a:extLst>
                </p:cNvPr>
                <p:cNvSpPr/>
                <p:nvPr/>
              </p:nvSpPr>
              <p:spPr>
                <a:xfrm>
                  <a:off x="1686140" y="2120586"/>
                  <a:ext cx="1306709"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 name="椭圆 2">
                  <a:extLst>
                    <a:ext uri="{FF2B5EF4-FFF2-40B4-BE49-F238E27FC236}">
                      <a16:creationId xmlns:a16="http://schemas.microsoft.com/office/drawing/2014/main" xmlns="" id="{513D74D3-004F-4D65-A408-8554EC913AA6}"/>
                    </a:ext>
                  </a:extLst>
                </p:cNvPr>
                <p:cNvSpPr/>
                <p:nvPr/>
              </p:nvSpPr>
              <p:spPr>
                <a:xfrm>
                  <a:off x="2773234" y="1944664"/>
                  <a:ext cx="389815"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24C7BF35-C13E-4385-A752-FBADA7533565}"/>
                    </a:ext>
                  </a:extLst>
                </p:cNvPr>
                <p:cNvSpPr/>
                <p:nvPr/>
              </p:nvSpPr>
              <p:spPr>
                <a:xfrm>
                  <a:off x="1417110" y="2263523"/>
                  <a:ext cx="285500"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3E90A105-A552-4D96-A027-A38E3E8A14CE}"/>
                    </a:ext>
                  </a:extLst>
                </p:cNvPr>
                <p:cNvSpPr/>
                <p:nvPr/>
              </p:nvSpPr>
              <p:spPr>
                <a:xfrm>
                  <a:off x="1686140" y="3308061"/>
                  <a:ext cx="21961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645C060C-650D-4F34-BE41-054A9247E94E}"/>
                    </a:ext>
                  </a:extLst>
                </p:cNvPr>
                <p:cNvSpPr/>
                <p:nvPr/>
              </p:nvSpPr>
              <p:spPr>
                <a:xfrm>
                  <a:off x="3014811" y="2978207"/>
                  <a:ext cx="230596"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79878" name="组合 11"/>
            <p:cNvGrpSpPr>
              <a:grpSpLocks/>
            </p:cNvGrpSpPr>
            <p:nvPr/>
          </p:nvGrpSpPr>
          <p:grpSpPr bwMode="auto">
            <a:xfrm>
              <a:off x="693" y="1096"/>
              <a:ext cx="235" cy="255"/>
              <a:chOff x="418" y="4202"/>
              <a:chExt cx="235" cy="255"/>
            </a:xfrm>
          </p:grpSpPr>
          <p:sp>
            <p:nvSpPr>
              <p:cNvPr id="67" name="右中括号 66">
                <a:extLst>
                  <a:ext uri="{FF2B5EF4-FFF2-40B4-BE49-F238E27FC236}">
                    <a16:creationId xmlns:a16="http://schemas.microsoft.com/office/drawing/2014/main" xmlns="" id="{7431D85C-FF08-4BA6-8896-AD6DEAB0B389}"/>
                  </a:ext>
                </a:extLst>
              </p:cNvPr>
              <p:cNvSpPr/>
              <p:nvPr/>
            </p:nvSpPr>
            <p:spPr>
              <a:xfrm rot="5400000">
                <a:off x="465" y="4275"/>
                <a:ext cx="90" cy="235"/>
              </a:xfrm>
              <a:prstGeom prst="rightBracket">
                <a:avLst>
                  <a:gd name="adj" fmla="val 0"/>
                </a:avLst>
              </a:prstGeom>
              <a:ln w="3492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buFont typeface="Arial" panose="020B0604020202020204" pitchFamily="34" charset="0"/>
                  <a:buNone/>
                  <a:defRPr/>
                </a:pPr>
                <a:endParaRPr lang="zh-CN" altLang="en-US" noProof="1"/>
              </a:p>
            </p:txBody>
          </p:sp>
          <p:sp>
            <p:nvSpPr>
              <p:cNvPr id="68" name="上箭头 67">
                <a:extLst>
                  <a:ext uri="{FF2B5EF4-FFF2-40B4-BE49-F238E27FC236}">
                    <a16:creationId xmlns:a16="http://schemas.microsoft.com/office/drawing/2014/main" xmlns="" id="{E90D556F-8DF0-4439-8FA5-13031B105CA8}"/>
                  </a:ext>
                </a:extLst>
              </p:cNvPr>
              <p:cNvSpPr/>
              <p:nvPr/>
            </p:nvSpPr>
            <p:spPr>
              <a:xfrm>
                <a:off x="475" y="4203"/>
                <a:ext cx="120" cy="162"/>
              </a:xfrm>
              <a:prstGeom prst="upArrow">
                <a:avLst>
                  <a:gd name="adj1" fmla="val 50000"/>
                  <a:gd name="adj2" fmla="val 105833"/>
                </a:avLst>
              </a:prstGeom>
              <a:solidFill>
                <a:schemeClr val="bg1"/>
              </a:solidFill>
              <a:ln w="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直接箭头连接符 197">
            <a:extLst>
              <a:ext uri="{FF2B5EF4-FFF2-40B4-BE49-F238E27FC236}">
                <a16:creationId xmlns:a16="http://schemas.microsoft.com/office/drawing/2014/main" xmlns="" id="{D1BFA253-085A-46E6-93B2-939716B7E045}"/>
              </a:ext>
            </a:extLst>
          </p:cNvPr>
          <p:cNvCxnSpPr>
            <a:stCxn id="127" idx="2"/>
            <a:endCxn id="111" idx="0"/>
          </p:cNvCxnSpPr>
          <p:nvPr/>
        </p:nvCxnSpPr>
        <p:spPr>
          <a:xfrm>
            <a:off x="4914900" y="3095625"/>
            <a:ext cx="1588" cy="184150"/>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7" name="直接箭头连接符 196">
            <a:extLst>
              <a:ext uri="{FF2B5EF4-FFF2-40B4-BE49-F238E27FC236}">
                <a16:creationId xmlns:a16="http://schemas.microsoft.com/office/drawing/2014/main" xmlns="" id="{8D81C780-540D-4549-BA56-2F1A8559894B}"/>
              </a:ext>
            </a:extLst>
          </p:cNvPr>
          <p:cNvCxnSpPr>
            <a:stCxn id="127" idx="2"/>
            <a:endCxn id="111" idx="0"/>
          </p:cNvCxnSpPr>
          <p:nvPr/>
        </p:nvCxnSpPr>
        <p:spPr>
          <a:xfrm>
            <a:off x="4914900" y="3095625"/>
            <a:ext cx="1588" cy="184150"/>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xmlns="" id="{A4B95DDC-22EC-4B95-8324-1863C1FF8623}"/>
              </a:ext>
            </a:extLst>
          </p:cNvPr>
          <p:cNvCxnSpPr>
            <a:stCxn id="118" idx="2"/>
            <a:endCxn id="120" idx="0"/>
          </p:cNvCxnSpPr>
          <p:nvPr/>
        </p:nvCxnSpPr>
        <p:spPr>
          <a:xfrm flipH="1">
            <a:off x="4918075" y="4243388"/>
            <a:ext cx="3175" cy="165100"/>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00" name="直接箭头连接符 199">
            <a:extLst>
              <a:ext uri="{FF2B5EF4-FFF2-40B4-BE49-F238E27FC236}">
                <a16:creationId xmlns:a16="http://schemas.microsoft.com/office/drawing/2014/main" xmlns="" id="{FA8AC1CE-D99B-455D-AB51-AFF641EDA91F}"/>
              </a:ext>
            </a:extLst>
          </p:cNvPr>
          <p:cNvCxnSpPr>
            <a:stCxn id="102" idx="2"/>
            <a:endCxn id="92" idx="0"/>
          </p:cNvCxnSpPr>
          <p:nvPr/>
        </p:nvCxnSpPr>
        <p:spPr>
          <a:xfrm flipH="1">
            <a:off x="4918075" y="5805488"/>
            <a:ext cx="3175" cy="177800"/>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 name="直接箭头连接符 2">
            <a:extLst>
              <a:ext uri="{FF2B5EF4-FFF2-40B4-BE49-F238E27FC236}">
                <a16:creationId xmlns:a16="http://schemas.microsoft.com/office/drawing/2014/main" xmlns="" id="{E7F1F177-A730-4B34-BDF8-8F3B4B7F2FE4}"/>
              </a:ext>
            </a:extLst>
          </p:cNvPr>
          <p:cNvCxnSpPr>
            <a:stCxn id="80" idx="2"/>
            <a:endCxn id="84" idx="0"/>
          </p:cNvCxnSpPr>
          <p:nvPr/>
        </p:nvCxnSpPr>
        <p:spPr>
          <a:xfrm>
            <a:off x="4902200" y="1966913"/>
            <a:ext cx="6350" cy="166687"/>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grpSp>
        <p:nvGrpSpPr>
          <p:cNvPr id="80903" name="组合 6"/>
          <p:cNvGrpSpPr>
            <a:grpSpLocks/>
          </p:cNvGrpSpPr>
          <p:nvPr/>
        </p:nvGrpSpPr>
        <p:grpSpPr bwMode="auto">
          <a:xfrm>
            <a:off x="260350" y="550863"/>
            <a:ext cx="1994535" cy="484187"/>
            <a:chOff x="410" y="868"/>
            <a:chExt cx="3141" cy="762"/>
          </a:xfrm>
        </p:grpSpPr>
        <p:grpSp>
          <p:nvGrpSpPr>
            <p:cNvPr id="80972" name="组合 7"/>
            <p:cNvGrpSpPr>
              <a:grpSpLocks/>
            </p:cNvGrpSpPr>
            <p:nvPr/>
          </p:nvGrpSpPr>
          <p:grpSpPr bwMode="auto">
            <a:xfrm>
              <a:off x="410" y="868"/>
              <a:ext cx="3141" cy="762"/>
              <a:chOff x="472" y="1581"/>
              <a:chExt cx="3143" cy="763"/>
            </a:xfrm>
          </p:grpSpPr>
          <p:sp>
            <p:nvSpPr>
              <p:cNvPr id="80976" name="文本框 5"/>
              <p:cNvSpPr txBox="1">
                <a:spLocks noChangeArrowheads="1"/>
              </p:cNvSpPr>
              <p:nvPr/>
            </p:nvSpPr>
            <p:spPr bwMode="auto">
              <a:xfrm>
                <a:off x="1304" y="1586"/>
                <a:ext cx="2311"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smtClean="0">
                    <a:solidFill>
                      <a:srgbClr val="4490B9"/>
                    </a:solidFill>
                    <a:latin typeface="方正兰亭黑_GBK"/>
                    <a:ea typeface="方正兰亭黑_GBK"/>
                    <a:cs typeface="方正兰亭黑_GBK"/>
                  </a:rPr>
                  <a:t>非</a:t>
                </a:r>
                <a:r>
                  <a:rPr lang="zh-CN" altLang="en-US" sz="2000" b="1" dirty="0">
                    <a:solidFill>
                      <a:srgbClr val="4490B9"/>
                    </a:solidFill>
                    <a:latin typeface="方正兰亭黑_GBK"/>
                    <a:ea typeface="方正兰亭黑_GBK"/>
                    <a:cs typeface="方正兰亭黑_GBK"/>
                  </a:rPr>
                  <a:t>授权处置</a:t>
                </a:r>
              </a:p>
            </p:txBody>
          </p:sp>
          <p:grpSp>
            <p:nvGrpSpPr>
              <p:cNvPr id="80977" name="组合 5"/>
              <p:cNvGrpSpPr>
                <a:grpSpLocks/>
              </p:cNvGrpSpPr>
              <p:nvPr/>
            </p:nvGrpSpPr>
            <p:grpSpPr bwMode="auto">
              <a:xfrm>
                <a:off x="472" y="1581"/>
                <a:ext cx="832" cy="763"/>
                <a:chOff x="1417110" y="1933669"/>
                <a:chExt cx="1827515" cy="1676757"/>
              </a:xfrm>
            </p:grpSpPr>
            <p:sp>
              <p:nvSpPr>
                <p:cNvPr id="23" name="椭圆 22">
                  <a:extLst>
                    <a:ext uri="{FF2B5EF4-FFF2-40B4-BE49-F238E27FC236}">
                      <a16:creationId xmlns:a16="http://schemas.microsoft.com/office/drawing/2014/main" xmlns="" id="{A99FCD08-ABDF-44E2-8FBD-BB0FF496A5EE}"/>
                    </a:ext>
                  </a:extLst>
                </p:cNvPr>
                <p:cNvSpPr/>
                <p:nvPr/>
              </p:nvSpPr>
              <p:spPr>
                <a:xfrm>
                  <a:off x="1494026" y="1933669"/>
                  <a:ext cx="167567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4" name="椭圆 23">
                  <a:extLst>
                    <a:ext uri="{FF2B5EF4-FFF2-40B4-BE49-F238E27FC236}">
                      <a16:creationId xmlns:a16="http://schemas.microsoft.com/office/drawing/2014/main" xmlns="" id="{6371D386-38DB-4825-8671-5ED31E877F06}"/>
                    </a:ext>
                  </a:extLst>
                </p:cNvPr>
                <p:cNvSpPr/>
                <p:nvPr/>
              </p:nvSpPr>
              <p:spPr>
                <a:xfrm>
                  <a:off x="1686318" y="2120586"/>
                  <a:ext cx="1307575"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5" name="椭圆 24">
                  <a:extLst>
                    <a:ext uri="{FF2B5EF4-FFF2-40B4-BE49-F238E27FC236}">
                      <a16:creationId xmlns:a16="http://schemas.microsoft.com/office/drawing/2014/main" xmlns="" id="{1F9B9633-8AE2-4ABA-B8C7-802EC34A4946}"/>
                    </a:ext>
                  </a:extLst>
                </p:cNvPr>
                <p:cNvSpPr/>
                <p:nvPr/>
              </p:nvSpPr>
              <p:spPr>
                <a:xfrm>
                  <a:off x="2774133" y="1944664"/>
                  <a:ext cx="390073"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7" name="椭圆 26">
                  <a:extLst>
                    <a:ext uri="{FF2B5EF4-FFF2-40B4-BE49-F238E27FC236}">
                      <a16:creationId xmlns:a16="http://schemas.microsoft.com/office/drawing/2014/main" xmlns="" id="{26F5264F-7B9F-469F-9F89-475B786E5D2D}"/>
                    </a:ext>
                  </a:extLst>
                </p:cNvPr>
                <p:cNvSpPr/>
                <p:nvPr/>
              </p:nvSpPr>
              <p:spPr>
                <a:xfrm>
                  <a:off x="1417110" y="2263523"/>
                  <a:ext cx="28568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8" name="椭圆 27">
                  <a:extLst>
                    <a:ext uri="{FF2B5EF4-FFF2-40B4-BE49-F238E27FC236}">
                      <a16:creationId xmlns:a16="http://schemas.microsoft.com/office/drawing/2014/main" xmlns="" id="{A3C0BA45-B9BF-4F39-AB95-D3317B5DED41}"/>
                    </a:ext>
                  </a:extLst>
                </p:cNvPr>
                <p:cNvSpPr/>
                <p:nvPr/>
              </p:nvSpPr>
              <p:spPr>
                <a:xfrm>
                  <a:off x="1686318" y="3308061"/>
                  <a:ext cx="219761"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9" name="椭圆 28">
                  <a:extLst>
                    <a:ext uri="{FF2B5EF4-FFF2-40B4-BE49-F238E27FC236}">
                      <a16:creationId xmlns:a16="http://schemas.microsoft.com/office/drawing/2014/main" xmlns="" id="{F50368BD-56CF-4E59-B5FE-C4C4670A400B}"/>
                    </a:ext>
                  </a:extLst>
                </p:cNvPr>
                <p:cNvSpPr/>
                <p:nvPr/>
              </p:nvSpPr>
              <p:spPr>
                <a:xfrm>
                  <a:off x="3015870" y="2978207"/>
                  <a:ext cx="230749"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80973" name="组合 29"/>
            <p:cNvGrpSpPr>
              <a:grpSpLocks/>
            </p:cNvGrpSpPr>
            <p:nvPr/>
          </p:nvGrpSpPr>
          <p:grpSpPr bwMode="auto">
            <a:xfrm>
              <a:off x="702" y="1103"/>
              <a:ext cx="236" cy="251"/>
              <a:chOff x="427" y="4209"/>
              <a:chExt cx="236" cy="251"/>
            </a:xfrm>
          </p:grpSpPr>
          <p:sp>
            <p:nvSpPr>
              <p:cNvPr id="31" name="右中括号 30">
                <a:extLst>
                  <a:ext uri="{FF2B5EF4-FFF2-40B4-BE49-F238E27FC236}">
                    <a16:creationId xmlns:a16="http://schemas.microsoft.com/office/drawing/2014/main" xmlns="" id="{43FD77AA-DC23-4C26-86C5-EF071178D770}"/>
                  </a:ext>
                </a:extLst>
              </p:cNvPr>
              <p:cNvSpPr/>
              <p:nvPr/>
            </p:nvSpPr>
            <p:spPr>
              <a:xfrm rot="5400000">
                <a:off x="493" y="4291"/>
                <a:ext cx="92" cy="238"/>
              </a:xfrm>
              <a:prstGeom prst="rightBracket">
                <a:avLst>
                  <a:gd name="adj" fmla="val 0"/>
                </a:avLst>
              </a:prstGeom>
              <a:ln w="3492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buFont typeface="Arial" panose="020B0604020202020204" pitchFamily="34" charset="0"/>
                  <a:buNone/>
                  <a:defRPr/>
                </a:pPr>
                <a:endParaRPr lang="zh-CN" altLang="en-US" noProof="1"/>
              </a:p>
            </p:txBody>
          </p:sp>
          <p:sp>
            <p:nvSpPr>
              <p:cNvPr id="32" name="上箭头 31">
                <a:extLst>
                  <a:ext uri="{FF2B5EF4-FFF2-40B4-BE49-F238E27FC236}">
                    <a16:creationId xmlns:a16="http://schemas.microsoft.com/office/drawing/2014/main" xmlns="" id="{EB075FC7-A599-4021-B96B-C2D7709F4BCB}"/>
                  </a:ext>
                </a:extLst>
              </p:cNvPr>
              <p:cNvSpPr/>
              <p:nvPr/>
            </p:nvSpPr>
            <p:spPr>
              <a:xfrm>
                <a:off x="490" y="4209"/>
                <a:ext cx="120" cy="162"/>
              </a:xfrm>
              <a:prstGeom prst="upArrow">
                <a:avLst>
                  <a:gd name="adj1" fmla="val 50000"/>
                  <a:gd name="adj2" fmla="val 105833"/>
                </a:avLst>
              </a:prstGeom>
              <a:solidFill>
                <a:schemeClr val="bg1"/>
              </a:solidFill>
              <a:ln w="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80904" name="组合 5"/>
          <p:cNvGrpSpPr>
            <a:grpSpLocks/>
          </p:cNvGrpSpPr>
          <p:nvPr/>
        </p:nvGrpSpPr>
        <p:grpSpPr bwMode="auto">
          <a:xfrm>
            <a:off x="1343025" y="358775"/>
            <a:ext cx="7699375" cy="6140450"/>
            <a:chOff x="1928" y="565"/>
            <a:chExt cx="12125" cy="9670"/>
          </a:xfrm>
        </p:grpSpPr>
        <p:grpSp>
          <p:nvGrpSpPr>
            <p:cNvPr id="80905" name="组合 5"/>
            <p:cNvGrpSpPr>
              <a:grpSpLocks/>
            </p:cNvGrpSpPr>
            <p:nvPr/>
          </p:nvGrpSpPr>
          <p:grpSpPr bwMode="auto">
            <a:xfrm>
              <a:off x="4882" y="565"/>
              <a:ext cx="9170" cy="9670"/>
              <a:chOff x="4867" y="565"/>
              <a:chExt cx="9170" cy="9670"/>
            </a:xfrm>
          </p:grpSpPr>
          <p:grpSp>
            <p:nvGrpSpPr>
              <p:cNvPr id="80908" name="组合 194"/>
              <p:cNvGrpSpPr>
                <a:grpSpLocks/>
              </p:cNvGrpSpPr>
              <p:nvPr/>
            </p:nvGrpSpPr>
            <p:grpSpPr bwMode="auto">
              <a:xfrm>
                <a:off x="4867" y="565"/>
                <a:ext cx="9170" cy="9670"/>
                <a:chOff x="4549" y="27"/>
                <a:chExt cx="9172" cy="7713"/>
              </a:xfrm>
            </p:grpSpPr>
            <p:grpSp>
              <p:nvGrpSpPr>
                <p:cNvPr id="80912" name="组合 193"/>
                <p:cNvGrpSpPr>
                  <a:grpSpLocks/>
                </p:cNvGrpSpPr>
                <p:nvPr/>
              </p:nvGrpSpPr>
              <p:grpSpPr bwMode="auto">
                <a:xfrm>
                  <a:off x="4549" y="27"/>
                  <a:ext cx="9172" cy="7713"/>
                  <a:chOff x="4549" y="27"/>
                  <a:chExt cx="9172" cy="7713"/>
                </a:xfrm>
              </p:grpSpPr>
              <p:cxnSp>
                <p:nvCxnSpPr>
                  <p:cNvPr id="48" name="肘形连接符 47">
                    <a:extLst>
                      <a:ext uri="{FF2B5EF4-FFF2-40B4-BE49-F238E27FC236}">
                        <a16:creationId xmlns:a16="http://schemas.microsoft.com/office/drawing/2014/main" xmlns="" id="{1D2B6212-09D8-4E44-BA81-A91EC0A0B88C}"/>
                      </a:ext>
                    </a:extLst>
                  </p:cNvPr>
                  <p:cNvCxnSpPr>
                    <a:stCxn id="86" idx="1"/>
                    <a:endCxn id="79" idx="1"/>
                  </p:cNvCxnSpPr>
                  <p:nvPr/>
                </p:nvCxnSpPr>
                <p:spPr>
                  <a:xfrm rot="10800000">
                    <a:off x="5768" y="904"/>
                    <a:ext cx="1045" cy="1944"/>
                  </a:xfrm>
                  <a:prstGeom prst="bentConnector3">
                    <a:avLst>
                      <a:gd name="adj1" fmla="val 210278"/>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915" name="组合 191"/>
                  <p:cNvGrpSpPr>
                    <a:grpSpLocks/>
                  </p:cNvGrpSpPr>
                  <p:nvPr/>
                </p:nvGrpSpPr>
                <p:grpSpPr bwMode="auto">
                  <a:xfrm>
                    <a:off x="4549" y="27"/>
                    <a:ext cx="9172" cy="7713"/>
                    <a:chOff x="-4011" y="1027"/>
                    <a:chExt cx="9172" cy="7713"/>
                  </a:xfrm>
                </p:grpSpPr>
                <p:cxnSp>
                  <p:nvCxnSpPr>
                    <p:cNvPr id="50" name="肘形连接符 49">
                      <a:extLst>
                        <a:ext uri="{FF2B5EF4-FFF2-40B4-BE49-F238E27FC236}">
                          <a16:creationId xmlns:a16="http://schemas.microsoft.com/office/drawing/2014/main" xmlns="" id="{EB615BE5-C1B5-40A9-9D35-EF5C2D95B84E}"/>
                        </a:ext>
                      </a:extLst>
                    </p:cNvPr>
                    <p:cNvCxnSpPr>
                      <a:stCxn id="80" idx="1"/>
                      <a:endCxn id="79" idx="1"/>
                    </p:cNvCxnSpPr>
                    <p:nvPr/>
                  </p:nvCxnSpPr>
                  <p:spPr>
                    <a:xfrm rot="10800000">
                      <a:off x="-2792" y="1904"/>
                      <a:ext cx="1050" cy="1019"/>
                    </a:xfrm>
                    <a:prstGeom prst="bentConnector3">
                      <a:avLst>
                        <a:gd name="adj1" fmla="val 209073"/>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80917" name="组合 51"/>
                    <p:cNvGrpSpPr>
                      <a:grpSpLocks/>
                    </p:cNvGrpSpPr>
                    <p:nvPr/>
                  </p:nvGrpSpPr>
                  <p:grpSpPr bwMode="auto">
                    <a:xfrm>
                      <a:off x="-2792" y="2034"/>
                      <a:ext cx="2908" cy="516"/>
                      <a:chOff x="5706" y="1446"/>
                      <a:chExt cx="2908" cy="619"/>
                    </a:xfrm>
                  </p:grpSpPr>
                  <p:sp>
                    <p:nvSpPr>
                      <p:cNvPr id="14" name="矩形 13">
                        <a:extLst>
                          <a:ext uri="{FF2B5EF4-FFF2-40B4-BE49-F238E27FC236}">
                            <a16:creationId xmlns:a16="http://schemas.microsoft.com/office/drawing/2014/main" xmlns="" id="{D4E7617E-3980-48A9-A85C-B392FDC7C78F}"/>
                          </a:ext>
                        </a:extLst>
                      </p:cNvPr>
                      <p:cNvSpPr/>
                      <p:nvPr/>
                    </p:nvSpPr>
                    <p:spPr>
                      <a:xfrm>
                        <a:off x="5706" y="1704"/>
                        <a:ext cx="2908" cy="3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资产职能部门负责人</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审批</a:t>
                        </a:r>
                      </a:p>
                    </p:txBody>
                  </p:sp>
                  <p:cxnSp>
                    <p:nvCxnSpPr>
                      <p:cNvPr id="26" name="直接箭头连接符 25">
                        <a:extLst>
                          <a:ext uri="{FF2B5EF4-FFF2-40B4-BE49-F238E27FC236}">
                            <a16:creationId xmlns:a16="http://schemas.microsoft.com/office/drawing/2014/main" xmlns="" id="{F608EFA9-D23C-4483-8F03-F8D853B549CC}"/>
                          </a:ext>
                        </a:extLst>
                      </p:cNvPr>
                      <p:cNvCxnSpPr>
                        <a:stCxn id="80" idx="1"/>
                        <a:endCxn id="79" idx="1"/>
                      </p:cNvCxnSpPr>
                      <p:nvPr/>
                    </p:nvCxnSpPr>
                    <p:spPr>
                      <a:xfrm>
                        <a:off x="7149" y="1446"/>
                        <a:ext cx="0" cy="258"/>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grpSp>
                <p:grpSp>
                  <p:nvGrpSpPr>
                    <p:cNvPr id="80918" name="组合 114"/>
                    <p:cNvGrpSpPr>
                      <a:grpSpLocks/>
                    </p:cNvGrpSpPr>
                    <p:nvPr/>
                  </p:nvGrpSpPr>
                  <p:grpSpPr bwMode="auto">
                    <a:xfrm>
                      <a:off x="-2772" y="5403"/>
                      <a:ext cx="2884" cy="916"/>
                      <a:chOff x="5714" y="2245"/>
                      <a:chExt cx="2884" cy="916"/>
                    </a:xfrm>
                  </p:grpSpPr>
                  <p:grpSp>
                    <p:nvGrpSpPr>
                      <p:cNvPr id="80966" name="组合 115"/>
                      <p:cNvGrpSpPr>
                        <a:grpSpLocks/>
                      </p:cNvGrpSpPr>
                      <p:nvPr/>
                    </p:nvGrpSpPr>
                    <p:grpSpPr bwMode="auto">
                      <a:xfrm>
                        <a:off x="5714" y="2245"/>
                        <a:ext cx="2884" cy="498"/>
                        <a:chOff x="5690" y="2846"/>
                        <a:chExt cx="2884" cy="597"/>
                      </a:xfrm>
                    </p:grpSpPr>
                    <p:cxnSp>
                      <p:nvCxnSpPr>
                        <p:cNvPr id="117" name="直接箭头连接符 116">
                          <a:extLst>
                            <a:ext uri="{FF2B5EF4-FFF2-40B4-BE49-F238E27FC236}">
                              <a16:creationId xmlns:a16="http://schemas.microsoft.com/office/drawing/2014/main" xmlns="" id="{9EF3EFDF-AA66-46B7-AFCC-1D766358D70C}"/>
                            </a:ext>
                          </a:extLst>
                        </p:cNvPr>
                        <p:cNvCxnSpPr>
                          <a:stCxn id="80" idx="1"/>
                          <a:endCxn id="79" idx="1"/>
                        </p:cNvCxnSpPr>
                        <p:nvPr/>
                      </p:nvCxnSpPr>
                      <p:spPr>
                        <a:xfrm flipH="1">
                          <a:off x="7125" y="2847"/>
                          <a:ext cx="2" cy="246"/>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18" name="矩形 117">
                          <a:extLst>
                            <a:ext uri="{FF2B5EF4-FFF2-40B4-BE49-F238E27FC236}">
                              <a16:creationId xmlns:a16="http://schemas.microsoft.com/office/drawing/2014/main" xmlns="" id="{AAD32F79-0C2C-4589-9BCD-1C5CB22D682E}"/>
                            </a:ext>
                          </a:extLst>
                        </p:cNvPr>
                        <p:cNvSpPr/>
                        <p:nvPr/>
                      </p:nvSpPr>
                      <p:spPr>
                        <a:xfrm>
                          <a:off x="5690" y="3093"/>
                          <a:ext cx="2891" cy="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000" noProof="1">
                              <a:solidFill>
                                <a:schemeClr val="tx1"/>
                              </a:solidFill>
                              <a:latin typeface="微软雅黑" panose="020B0503020204020204" pitchFamily="34" charset="-122"/>
                              <a:ea typeface="微软雅黑" panose="020B0503020204020204" pitchFamily="34" charset="-122"/>
                              <a:sym typeface="+mn-ea"/>
                            </a:rPr>
                            <a:t>财政审批（对接）</a:t>
                          </a:r>
                        </a:p>
                      </p:txBody>
                    </p:sp>
                  </p:grpSp>
                  <p:sp>
                    <p:nvSpPr>
                      <p:cNvPr id="120" name="菱形 119">
                        <a:extLst>
                          <a:ext uri="{FF2B5EF4-FFF2-40B4-BE49-F238E27FC236}">
                            <a16:creationId xmlns:a16="http://schemas.microsoft.com/office/drawing/2014/main" xmlns="" id="{9E391AD0-E538-4A8A-9B70-759CC41314D3}"/>
                          </a:ext>
                        </a:extLst>
                      </p:cNvPr>
                      <p:cNvSpPr/>
                      <p:nvPr/>
                    </p:nvSpPr>
                    <p:spPr>
                      <a:xfrm>
                        <a:off x="6767" y="2956"/>
                        <a:ext cx="775" cy="205"/>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nvGrpSpPr>
                    <p:cNvPr id="80919" name="组合 127"/>
                    <p:cNvGrpSpPr>
                      <a:grpSpLocks/>
                    </p:cNvGrpSpPr>
                    <p:nvPr/>
                  </p:nvGrpSpPr>
                  <p:grpSpPr bwMode="auto">
                    <a:xfrm>
                      <a:off x="-4011" y="1027"/>
                      <a:ext cx="9172" cy="7713"/>
                      <a:chOff x="4510" y="135"/>
                      <a:chExt cx="9172" cy="7713"/>
                    </a:xfrm>
                  </p:grpSpPr>
                  <p:sp>
                    <p:nvSpPr>
                      <p:cNvPr id="80920" name="文本框 10"/>
                      <p:cNvSpPr txBox="1">
                        <a:spLocks noChangeArrowheads="1"/>
                      </p:cNvSpPr>
                      <p:nvPr/>
                    </p:nvSpPr>
                    <p:spPr bwMode="auto">
                      <a:xfrm>
                        <a:off x="9977" y="780"/>
                        <a:ext cx="3019" cy="578"/>
                      </a:xfrm>
                      <a:prstGeom prst="rect">
                        <a:avLst/>
                      </a:prstGeom>
                      <a:noFill/>
                      <a:ln w="9525">
                        <a:noFill/>
                        <a:miter lim="800000"/>
                        <a:headEnd/>
                        <a:tailEnd/>
                      </a:ln>
                    </p:spPr>
                    <p:txBody>
                      <a:bodyPr>
                        <a:spAutoFit/>
                      </a:bodyPr>
                      <a:lstStyle/>
                      <a:p>
                        <a:pPr eaLnBrk="1" hangingPunct="1">
                          <a:buFont typeface="Arial" pitchFamily="34" charset="0"/>
                          <a:buNone/>
                        </a:pPr>
                        <a:r>
                          <a:rPr lang="en-US" altLang="zh-CN" sz="1200">
                            <a:latin typeface="微软雅黑" pitchFamily="34" charset="-122"/>
                            <a:ea typeface="微软雅黑" pitchFamily="34" charset="-122"/>
                          </a:rPr>
                          <a:t>1</a:t>
                        </a:r>
                        <a:r>
                          <a:rPr lang="zh-CN" altLang="en-US" sz="1200">
                            <a:latin typeface="微软雅黑" pitchFamily="34" charset="-122"/>
                            <a:ea typeface="微软雅黑" pitchFamily="34" charset="-122"/>
                          </a:rPr>
                          <a:t>内部审批表 </a:t>
                        </a:r>
                      </a:p>
                      <a:p>
                        <a:pPr eaLnBrk="1" hangingPunct="1">
                          <a:buFont typeface="Arial" pitchFamily="34" charset="0"/>
                          <a:buNone/>
                        </a:pPr>
                        <a:r>
                          <a:rPr lang="en-US" altLang="zh-CN" sz="1200">
                            <a:latin typeface="微软雅黑" pitchFamily="34" charset="-122"/>
                            <a:ea typeface="微软雅黑" pitchFamily="34" charset="-122"/>
                          </a:rPr>
                          <a:t>4</a:t>
                        </a:r>
                        <a:r>
                          <a:rPr lang="zh-CN" altLang="en-US" sz="1200">
                            <a:latin typeface="微软雅黑" pitchFamily="34" charset="-122"/>
                            <a:ea typeface="微软雅黑" pitchFamily="34" charset="-122"/>
                          </a:rPr>
                          <a:t>资产权属证明</a:t>
                        </a:r>
                      </a:p>
                    </p:txBody>
                  </p:sp>
                  <p:sp>
                    <p:nvSpPr>
                      <p:cNvPr id="80921" name="文本框 11"/>
                      <p:cNvSpPr txBox="1">
                        <a:spLocks noChangeArrowheads="1"/>
                      </p:cNvSpPr>
                      <p:nvPr/>
                    </p:nvSpPr>
                    <p:spPr bwMode="auto">
                      <a:xfrm>
                        <a:off x="9977" y="2792"/>
                        <a:ext cx="3705" cy="1042"/>
                      </a:xfrm>
                      <a:prstGeom prst="rect">
                        <a:avLst/>
                      </a:prstGeom>
                      <a:noFill/>
                      <a:ln w="9525">
                        <a:noFill/>
                        <a:miter lim="800000"/>
                        <a:headEnd/>
                        <a:tailEnd/>
                      </a:ln>
                    </p:spPr>
                    <p:txBody>
                      <a:bodyPr>
                        <a:spAutoFit/>
                      </a:bodyPr>
                      <a:lstStyle/>
                      <a:p>
                        <a:pPr eaLnBrk="1" hangingPunct="1">
                          <a:buFont typeface="Arial" pitchFamily="34" charset="0"/>
                          <a:buNone/>
                        </a:pPr>
                        <a:r>
                          <a:rPr lang="en-US" altLang="en-US" sz="1200">
                            <a:latin typeface="微软雅黑" pitchFamily="34" charset="-122"/>
                            <a:ea typeface="微软雅黑" pitchFamily="34" charset="-122"/>
                          </a:rPr>
                          <a:t>2</a:t>
                        </a:r>
                        <a:r>
                          <a:rPr lang="zh-CN" altLang="en-US" sz="1200">
                            <a:latin typeface="微软雅黑" pitchFamily="34" charset="-122"/>
                            <a:ea typeface="微软雅黑" pitchFamily="34" charset="-122"/>
                          </a:rPr>
                          <a:t>处置审批表</a:t>
                        </a:r>
                      </a:p>
                      <a:p>
                        <a:pPr eaLnBrk="1" hangingPunct="1">
                          <a:buFont typeface="Arial" pitchFamily="34" charset="0"/>
                          <a:buNone/>
                        </a:pPr>
                        <a:r>
                          <a:rPr lang="en-US" altLang="en-US" sz="1200">
                            <a:latin typeface="微软雅黑" pitchFamily="34" charset="-122"/>
                            <a:ea typeface="微软雅黑" pitchFamily="34" charset="-122"/>
                          </a:rPr>
                          <a:t>5</a:t>
                        </a:r>
                        <a:r>
                          <a:rPr lang="zh-CN" altLang="en-US" sz="1200">
                            <a:latin typeface="微软雅黑" pitchFamily="34" charset="-122"/>
                            <a:ea typeface="微软雅黑" pitchFamily="34" charset="-122"/>
                          </a:rPr>
                          <a:t>校长办公会议纪要</a:t>
                        </a:r>
                      </a:p>
                      <a:p>
                        <a:pPr eaLnBrk="1" hangingPunct="1">
                          <a:buFont typeface="Arial" pitchFamily="34" charset="0"/>
                          <a:buNone/>
                        </a:pPr>
                        <a:r>
                          <a:rPr lang="en-US" altLang="zh-CN" sz="1200">
                            <a:latin typeface="微软雅黑" pitchFamily="34" charset="-122"/>
                            <a:ea typeface="微软雅黑" pitchFamily="34" charset="-122"/>
                          </a:rPr>
                          <a:t>6</a:t>
                        </a:r>
                        <a:r>
                          <a:rPr lang="zh-CN" altLang="en-US" sz="1200">
                            <a:latin typeface="微软雅黑" pitchFamily="34" charset="-122"/>
                            <a:ea typeface="微软雅黑" pitchFamily="34" charset="-122"/>
                          </a:rPr>
                          <a:t>公示证明</a:t>
                        </a:r>
                      </a:p>
                      <a:p>
                        <a:pPr eaLnBrk="1" hangingPunct="1">
                          <a:buFont typeface="Arial" pitchFamily="34" charset="0"/>
                          <a:buNone/>
                        </a:pPr>
                        <a:r>
                          <a:rPr lang="en-US" altLang="zh-CN" sz="1200">
                            <a:latin typeface="微软雅黑" pitchFamily="34" charset="-122"/>
                            <a:ea typeface="微软雅黑" pitchFamily="34" charset="-122"/>
                          </a:rPr>
                          <a:t>8</a:t>
                        </a:r>
                        <a:r>
                          <a:rPr lang="zh-CN" altLang="en-US" sz="1200">
                            <a:latin typeface="微软雅黑" pitchFamily="34" charset="-122"/>
                            <a:ea typeface="微软雅黑" pitchFamily="34" charset="-122"/>
                          </a:rPr>
                          <a:t>评估备案表</a:t>
                        </a:r>
                      </a:p>
                    </p:txBody>
                  </p:sp>
                  <p:sp>
                    <p:nvSpPr>
                      <p:cNvPr id="80922" name="文本框 14"/>
                      <p:cNvSpPr txBox="1">
                        <a:spLocks noChangeArrowheads="1"/>
                      </p:cNvSpPr>
                      <p:nvPr/>
                    </p:nvSpPr>
                    <p:spPr bwMode="auto">
                      <a:xfrm>
                        <a:off x="9976" y="5772"/>
                        <a:ext cx="2905" cy="1042"/>
                      </a:xfrm>
                      <a:prstGeom prst="rect">
                        <a:avLst/>
                      </a:prstGeom>
                      <a:noFill/>
                      <a:ln w="9525">
                        <a:noFill/>
                        <a:miter lim="800000"/>
                        <a:headEnd/>
                        <a:tailEnd/>
                      </a:ln>
                    </p:spPr>
                    <p:txBody>
                      <a:bodyPr>
                        <a:spAutoFit/>
                      </a:bodyPr>
                      <a:lstStyle/>
                      <a:p>
                        <a:pPr eaLnBrk="1" hangingPunct="1">
                          <a:buFont typeface="Arial" pitchFamily="34" charset="0"/>
                          <a:buNone/>
                        </a:pPr>
                        <a:r>
                          <a:rPr lang="en-US" altLang="en-US" sz="1200">
                            <a:latin typeface="微软雅黑" pitchFamily="34" charset="-122"/>
                            <a:ea typeface="微软雅黑" pitchFamily="34" charset="-122"/>
                          </a:rPr>
                          <a:t>9</a:t>
                        </a:r>
                        <a:r>
                          <a:rPr lang="zh-CN" altLang="en-US" sz="1200">
                            <a:latin typeface="微软雅黑" pitchFamily="34" charset="-122"/>
                            <a:ea typeface="微软雅黑" pitchFamily="34" charset="-122"/>
                          </a:rPr>
                          <a:t>处置结果证明</a:t>
                        </a:r>
                      </a:p>
                      <a:p>
                        <a:pPr eaLnBrk="1" hangingPunct="1">
                          <a:buFont typeface="Arial" pitchFamily="34" charset="0"/>
                          <a:buNone/>
                        </a:pPr>
                        <a:r>
                          <a:rPr lang="en-US" altLang="en-US" sz="1200">
                            <a:latin typeface="微软雅黑" pitchFamily="34" charset="-122"/>
                            <a:ea typeface="微软雅黑" pitchFamily="34" charset="-122"/>
                          </a:rPr>
                          <a:t>10</a:t>
                        </a:r>
                        <a:r>
                          <a:rPr lang="zh-CN" altLang="en-US" sz="1200">
                            <a:latin typeface="微软雅黑" pitchFamily="34" charset="-122"/>
                            <a:ea typeface="微软雅黑" pitchFamily="34" charset="-122"/>
                          </a:rPr>
                          <a:t>收益证明</a:t>
                        </a:r>
                      </a:p>
                      <a:p>
                        <a:pPr eaLnBrk="1" hangingPunct="1">
                          <a:buFont typeface="Arial" pitchFamily="34" charset="0"/>
                          <a:buNone/>
                        </a:pPr>
                        <a:r>
                          <a:rPr lang="en-US" altLang="en-US" sz="1200">
                            <a:latin typeface="微软雅黑" pitchFamily="34" charset="-122"/>
                            <a:ea typeface="微软雅黑" pitchFamily="34" charset="-122"/>
                          </a:rPr>
                          <a:t>11</a:t>
                        </a:r>
                        <a:r>
                          <a:rPr lang="zh-CN" altLang="en-US" sz="1200">
                            <a:latin typeface="微软雅黑" pitchFamily="34" charset="-122"/>
                            <a:ea typeface="微软雅黑" pitchFamily="34" charset="-122"/>
                          </a:rPr>
                          <a:t>统计表</a:t>
                        </a:r>
                      </a:p>
                      <a:p>
                        <a:pPr eaLnBrk="1" hangingPunct="1">
                          <a:buFont typeface="Arial" pitchFamily="34" charset="0"/>
                          <a:buNone/>
                        </a:pPr>
                        <a:r>
                          <a:rPr lang="en-US" altLang="en-US" sz="1200">
                            <a:latin typeface="微软雅黑" pitchFamily="34" charset="-122"/>
                            <a:ea typeface="微软雅黑" pitchFamily="34" charset="-122"/>
                          </a:rPr>
                          <a:t>12</a:t>
                        </a:r>
                        <a:r>
                          <a:rPr lang="zh-CN" altLang="en-US" sz="1200">
                            <a:latin typeface="微软雅黑" pitchFamily="34" charset="-122"/>
                            <a:ea typeface="微软雅黑" pitchFamily="34" charset="-122"/>
                          </a:rPr>
                          <a:t>其它专项材料</a:t>
                        </a:r>
                      </a:p>
                    </p:txBody>
                  </p:sp>
                  <p:sp>
                    <p:nvSpPr>
                      <p:cNvPr id="18" name="等腰三角形 17">
                        <a:extLst>
                          <a:ext uri="{FF2B5EF4-FFF2-40B4-BE49-F238E27FC236}">
                            <a16:creationId xmlns:a16="http://schemas.microsoft.com/office/drawing/2014/main" xmlns="" id="{E2872A20-5433-483E-B331-7C4A6DE0DA4A}"/>
                          </a:ext>
                        </a:extLst>
                      </p:cNvPr>
                      <p:cNvSpPr/>
                      <p:nvPr/>
                    </p:nvSpPr>
                    <p:spPr>
                      <a:xfrm rot="16200000">
                        <a:off x="9567" y="897"/>
                        <a:ext cx="570" cy="255"/>
                      </a:xfrm>
                      <a:prstGeom prst="triangle">
                        <a:avLst>
                          <a:gd name="adj" fmla="val 527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等腰三角形 18">
                        <a:extLst>
                          <a:ext uri="{FF2B5EF4-FFF2-40B4-BE49-F238E27FC236}">
                            <a16:creationId xmlns:a16="http://schemas.microsoft.com/office/drawing/2014/main" xmlns="" id="{8D8244A1-896F-467E-8599-DAE844310BD1}"/>
                          </a:ext>
                        </a:extLst>
                      </p:cNvPr>
                      <p:cNvSpPr/>
                      <p:nvPr/>
                    </p:nvSpPr>
                    <p:spPr>
                      <a:xfrm rot="16200000">
                        <a:off x="9439" y="3157"/>
                        <a:ext cx="826" cy="270"/>
                      </a:xfrm>
                      <a:prstGeom prst="triangle">
                        <a:avLst>
                          <a:gd name="adj" fmla="val 461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0" name="等腰三角形 19">
                        <a:extLst>
                          <a:ext uri="{FF2B5EF4-FFF2-40B4-BE49-F238E27FC236}">
                            <a16:creationId xmlns:a16="http://schemas.microsoft.com/office/drawing/2014/main" xmlns="" id="{EA6D8535-1C73-4294-B6E2-F6841D69CBF5}"/>
                          </a:ext>
                        </a:extLst>
                      </p:cNvPr>
                      <p:cNvSpPr/>
                      <p:nvPr/>
                    </p:nvSpPr>
                    <p:spPr>
                      <a:xfrm rot="16200000">
                        <a:off x="9220" y="6171"/>
                        <a:ext cx="1214" cy="270"/>
                      </a:xfrm>
                      <a:prstGeom prst="triangle">
                        <a:avLst>
                          <a:gd name="adj" fmla="val 527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72" name="肘形连接符 71">
                        <a:extLst>
                          <a:ext uri="{FF2B5EF4-FFF2-40B4-BE49-F238E27FC236}">
                            <a16:creationId xmlns:a16="http://schemas.microsoft.com/office/drawing/2014/main" xmlns="" id="{A90EC864-8633-4035-8B6B-1629ABF4C17B}"/>
                          </a:ext>
                        </a:extLst>
                      </p:cNvPr>
                      <p:cNvCxnSpPr>
                        <a:stCxn id="114" idx="3"/>
                        <a:endCxn id="106" idx="6"/>
                      </p:cNvCxnSpPr>
                      <p:nvPr/>
                    </p:nvCxnSpPr>
                    <p:spPr>
                      <a:xfrm flipH="1">
                        <a:off x="7369" y="4408"/>
                        <a:ext cx="205" cy="3310"/>
                      </a:xfrm>
                      <a:prstGeom prst="bentConnector3">
                        <a:avLst>
                          <a:gd name="adj1" fmla="val -988160"/>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肘形连接符 72">
                        <a:extLst>
                          <a:ext uri="{FF2B5EF4-FFF2-40B4-BE49-F238E27FC236}">
                            <a16:creationId xmlns:a16="http://schemas.microsoft.com/office/drawing/2014/main" xmlns="" id="{03E22789-774E-42D7-B091-7E7578A809BF}"/>
                          </a:ext>
                        </a:extLst>
                      </p:cNvPr>
                      <p:cNvCxnSpPr>
                        <a:stCxn id="120" idx="3"/>
                        <a:endCxn id="106" idx="6"/>
                      </p:cNvCxnSpPr>
                      <p:nvPr/>
                    </p:nvCxnSpPr>
                    <p:spPr>
                      <a:xfrm flipH="1">
                        <a:off x="7369" y="5326"/>
                        <a:ext cx="210" cy="2393"/>
                      </a:xfrm>
                      <a:prstGeom prst="bentConnector3">
                        <a:avLst>
                          <a:gd name="adj1" fmla="val -978659"/>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xmlns="" id="{40AFC3F1-A43F-40C3-8888-A680EA101E58}"/>
                          </a:ext>
                        </a:extLst>
                      </p:cNvPr>
                      <p:cNvSpPr txBox="1"/>
                      <p:nvPr/>
                    </p:nvSpPr>
                    <p:spPr>
                      <a:xfrm>
                        <a:off x="8632" y="3990"/>
                        <a:ext cx="1200" cy="377"/>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75" name="文本框 74">
                        <a:extLst>
                          <a:ext uri="{FF2B5EF4-FFF2-40B4-BE49-F238E27FC236}">
                            <a16:creationId xmlns:a16="http://schemas.microsoft.com/office/drawing/2014/main" xmlns="" id="{996C4055-486A-452D-B028-FE1E3D0B8078}"/>
                          </a:ext>
                        </a:extLst>
                      </p:cNvPr>
                      <p:cNvSpPr txBox="1"/>
                      <p:nvPr/>
                    </p:nvSpPr>
                    <p:spPr>
                      <a:xfrm>
                        <a:off x="8622" y="4941"/>
                        <a:ext cx="1200" cy="377"/>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76" name="流程图: 终止 75">
                        <a:extLst>
                          <a:ext uri="{FF2B5EF4-FFF2-40B4-BE49-F238E27FC236}">
                            <a16:creationId xmlns:a16="http://schemas.microsoft.com/office/drawing/2014/main" xmlns="" id="{99B6D352-E849-4790-B058-2914157B4F06}"/>
                          </a:ext>
                        </a:extLst>
                      </p:cNvPr>
                      <p:cNvSpPr/>
                      <p:nvPr/>
                    </p:nvSpPr>
                    <p:spPr>
                      <a:xfrm>
                        <a:off x="6404" y="135"/>
                        <a:ext cx="1570" cy="473"/>
                      </a:xfrm>
                      <a:prstGeom prst="flowChartTerminator">
                        <a:avLst/>
                      </a:prstGeom>
                      <a:solidFill>
                        <a:schemeClr val="accent1">
                          <a:lumMod val="20000"/>
                          <a:lumOff val="80000"/>
                        </a:scheme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000" noProof="1">
                            <a:solidFill>
                              <a:schemeClr val="tx1"/>
                            </a:solidFill>
                            <a:latin typeface="微软雅黑" panose="020B0503020204020204" pitchFamily="34" charset="-122"/>
                            <a:ea typeface="微软雅黑" panose="020B0503020204020204" pitchFamily="34" charset="-122"/>
                            <a:sym typeface="+mn-ea"/>
                          </a:rPr>
                          <a:t>非授权资产处置</a:t>
                        </a:r>
                      </a:p>
                    </p:txBody>
                  </p:sp>
                  <p:grpSp>
                    <p:nvGrpSpPr>
                      <p:cNvPr id="80931" name="组合 76"/>
                      <p:cNvGrpSpPr>
                        <a:grpSpLocks/>
                      </p:cNvGrpSpPr>
                      <p:nvPr/>
                    </p:nvGrpSpPr>
                    <p:grpSpPr bwMode="auto">
                      <a:xfrm>
                        <a:off x="5729" y="608"/>
                        <a:ext cx="2907" cy="557"/>
                        <a:chOff x="5731" y="672"/>
                        <a:chExt cx="2907" cy="668"/>
                      </a:xfrm>
                    </p:grpSpPr>
                    <p:cxnSp>
                      <p:nvCxnSpPr>
                        <p:cNvPr id="78" name="直接箭头连接符 77">
                          <a:extLst>
                            <a:ext uri="{FF2B5EF4-FFF2-40B4-BE49-F238E27FC236}">
                              <a16:creationId xmlns:a16="http://schemas.microsoft.com/office/drawing/2014/main" xmlns="" id="{68CE1860-587C-4273-B923-80A5D47C5C15}"/>
                            </a:ext>
                          </a:extLst>
                        </p:cNvPr>
                        <p:cNvCxnSpPr>
                          <a:stCxn id="76" idx="2"/>
                          <a:endCxn id="79" idx="0"/>
                        </p:cNvCxnSpPr>
                        <p:nvPr/>
                      </p:nvCxnSpPr>
                      <p:spPr>
                        <a:xfrm flipH="1">
                          <a:off x="7186" y="672"/>
                          <a:ext cx="5" cy="301"/>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79" name="矩形 78">
                          <a:extLst>
                            <a:ext uri="{FF2B5EF4-FFF2-40B4-BE49-F238E27FC236}">
                              <a16:creationId xmlns:a16="http://schemas.microsoft.com/office/drawing/2014/main" xmlns="" id="{71D1DB06-B5CF-4E65-8287-060425440F01}"/>
                            </a:ext>
                          </a:extLst>
                        </p:cNvPr>
                        <p:cNvSpPr/>
                        <p:nvPr/>
                      </p:nvSpPr>
                      <p:spPr>
                        <a:xfrm>
                          <a:off x="5731" y="973"/>
                          <a:ext cx="2908" cy="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处置管理员</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登记处置单</a:t>
                          </a:r>
                        </a:p>
                      </p:txBody>
                    </p:sp>
                  </p:grpSp>
                  <p:sp>
                    <p:nvSpPr>
                      <p:cNvPr id="80" name="菱形 79">
                        <a:extLst>
                          <a:ext uri="{FF2B5EF4-FFF2-40B4-BE49-F238E27FC236}">
                            <a16:creationId xmlns:a16="http://schemas.microsoft.com/office/drawing/2014/main" xmlns="" id="{DA98AAFD-1E56-4C75-9FE0-4EB7B3D9D11C}"/>
                          </a:ext>
                        </a:extLst>
                      </p:cNvPr>
                      <p:cNvSpPr/>
                      <p:nvPr/>
                    </p:nvSpPr>
                    <p:spPr>
                      <a:xfrm>
                        <a:off x="6776" y="1910"/>
                        <a:ext cx="773" cy="245"/>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80933" name="组合 80"/>
                      <p:cNvGrpSpPr>
                        <a:grpSpLocks/>
                      </p:cNvGrpSpPr>
                      <p:nvPr/>
                    </p:nvGrpSpPr>
                    <p:grpSpPr bwMode="auto">
                      <a:xfrm>
                        <a:off x="5728" y="2364"/>
                        <a:ext cx="2889" cy="696"/>
                        <a:chOff x="5728" y="2364"/>
                        <a:chExt cx="2889" cy="696"/>
                      </a:xfrm>
                    </p:grpSpPr>
                    <p:grpSp>
                      <p:nvGrpSpPr>
                        <p:cNvPr id="80960" name="组合 84"/>
                        <p:cNvGrpSpPr>
                          <a:grpSpLocks/>
                        </p:cNvGrpSpPr>
                        <p:nvPr/>
                      </p:nvGrpSpPr>
                      <p:grpSpPr bwMode="auto">
                        <a:xfrm>
                          <a:off x="6790" y="2698"/>
                          <a:ext cx="771" cy="362"/>
                          <a:chOff x="6743" y="1434"/>
                          <a:chExt cx="771" cy="701"/>
                        </a:xfrm>
                      </p:grpSpPr>
                      <p:cxnSp>
                        <p:nvCxnSpPr>
                          <p:cNvPr id="87" name="直接箭头连接符 86">
                            <a:extLst>
                              <a:ext uri="{FF2B5EF4-FFF2-40B4-BE49-F238E27FC236}">
                                <a16:creationId xmlns:a16="http://schemas.microsoft.com/office/drawing/2014/main" xmlns="" id="{1A7F63B1-3E4C-40BB-AE04-0BF48ED8E7C7}"/>
                              </a:ext>
                            </a:extLst>
                          </p:cNvPr>
                          <p:cNvCxnSpPr>
                            <a:stCxn id="84" idx="2"/>
                            <a:endCxn id="86" idx="0"/>
                          </p:cNvCxnSpPr>
                          <p:nvPr/>
                        </p:nvCxnSpPr>
                        <p:spPr>
                          <a:xfrm>
                            <a:off x="7127" y="1433"/>
                            <a:ext cx="2" cy="305"/>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86" name="菱形 85">
                            <a:extLst>
                              <a:ext uri="{FF2B5EF4-FFF2-40B4-BE49-F238E27FC236}">
                                <a16:creationId xmlns:a16="http://schemas.microsoft.com/office/drawing/2014/main" xmlns="" id="{637D34FD-FC55-4269-80B4-CAE76D323159}"/>
                              </a:ext>
                            </a:extLst>
                          </p:cNvPr>
                          <p:cNvSpPr/>
                          <p:nvPr/>
                        </p:nvSpPr>
                        <p:spPr>
                          <a:xfrm>
                            <a:off x="6744" y="1738"/>
                            <a:ext cx="770" cy="39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84" name="矩形 83">
                          <a:extLst>
                            <a:ext uri="{FF2B5EF4-FFF2-40B4-BE49-F238E27FC236}">
                              <a16:creationId xmlns:a16="http://schemas.microsoft.com/office/drawing/2014/main" xmlns="" id="{251DDAB6-42AF-4511-8E9B-E76092F4F792}"/>
                            </a:ext>
                          </a:extLst>
                        </p:cNvPr>
                        <p:cNvSpPr/>
                        <p:nvPr/>
                      </p:nvSpPr>
                      <p:spPr>
                        <a:xfrm>
                          <a:off x="5729" y="2364"/>
                          <a:ext cx="2888" cy="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分管资产校领导</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校领导审批</a:t>
                          </a:r>
                        </a:p>
                      </p:txBody>
                    </p:sp>
                  </p:grpSp>
                  <p:sp>
                    <p:nvSpPr>
                      <p:cNvPr id="88" name="文本框 87">
                        <a:extLst>
                          <a:ext uri="{FF2B5EF4-FFF2-40B4-BE49-F238E27FC236}">
                            <a16:creationId xmlns:a16="http://schemas.microsoft.com/office/drawing/2014/main" xmlns="" id="{7DE43ABE-DCFC-4D23-8B6F-B069273BC349}"/>
                          </a:ext>
                        </a:extLst>
                      </p:cNvPr>
                      <p:cNvSpPr txBox="1"/>
                      <p:nvPr/>
                    </p:nvSpPr>
                    <p:spPr>
                      <a:xfrm>
                        <a:off x="4551" y="1581"/>
                        <a:ext cx="1198" cy="377"/>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89" name="文本框 88">
                        <a:extLst>
                          <a:ext uri="{FF2B5EF4-FFF2-40B4-BE49-F238E27FC236}">
                            <a16:creationId xmlns:a16="http://schemas.microsoft.com/office/drawing/2014/main" xmlns="" id="{893B4E5E-850B-4AF7-A560-F936089A9239}"/>
                          </a:ext>
                        </a:extLst>
                      </p:cNvPr>
                      <p:cNvSpPr txBox="1"/>
                      <p:nvPr/>
                    </p:nvSpPr>
                    <p:spPr>
                      <a:xfrm>
                        <a:off x="4511" y="2490"/>
                        <a:ext cx="1198" cy="375"/>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grpSp>
                    <p:nvGrpSpPr>
                      <p:cNvPr id="80936" name="组合 89"/>
                      <p:cNvGrpSpPr>
                        <a:grpSpLocks/>
                      </p:cNvGrpSpPr>
                      <p:nvPr/>
                    </p:nvGrpSpPr>
                    <p:grpSpPr bwMode="auto">
                      <a:xfrm>
                        <a:off x="4552" y="5428"/>
                        <a:ext cx="4234" cy="2420"/>
                        <a:chOff x="4499" y="4999"/>
                        <a:chExt cx="4234" cy="2734"/>
                      </a:xfrm>
                    </p:grpSpPr>
                    <p:sp>
                      <p:nvSpPr>
                        <p:cNvPr id="92" name="菱形 91">
                          <a:extLst>
                            <a:ext uri="{FF2B5EF4-FFF2-40B4-BE49-F238E27FC236}">
                              <a16:creationId xmlns:a16="http://schemas.microsoft.com/office/drawing/2014/main" xmlns="" id="{8A4A85D3-BD7F-44A7-ABB3-6367E08A99DC}"/>
                            </a:ext>
                          </a:extLst>
                        </p:cNvPr>
                        <p:cNvSpPr/>
                        <p:nvPr/>
                      </p:nvSpPr>
                      <p:spPr>
                        <a:xfrm>
                          <a:off x="6748" y="7001"/>
                          <a:ext cx="770" cy="246"/>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80947" name="组合 93"/>
                        <p:cNvGrpSpPr>
                          <a:grpSpLocks/>
                        </p:cNvGrpSpPr>
                        <p:nvPr/>
                      </p:nvGrpSpPr>
                      <p:grpSpPr bwMode="auto">
                        <a:xfrm>
                          <a:off x="5697" y="4999"/>
                          <a:ext cx="2883" cy="565"/>
                          <a:chOff x="6128" y="5663"/>
                          <a:chExt cx="2062" cy="677"/>
                        </a:xfrm>
                      </p:grpSpPr>
                      <p:sp>
                        <p:nvSpPr>
                          <p:cNvPr id="95" name="矩形 94">
                            <a:extLst>
                              <a:ext uri="{FF2B5EF4-FFF2-40B4-BE49-F238E27FC236}">
                                <a16:creationId xmlns:a16="http://schemas.microsoft.com/office/drawing/2014/main" xmlns="" id="{3D8EF480-8DF0-4848-B59B-78F5E233C1DB}"/>
                              </a:ext>
                            </a:extLst>
                          </p:cNvPr>
                          <p:cNvSpPr/>
                          <p:nvPr/>
                        </p:nvSpPr>
                        <p:spPr>
                          <a:xfrm>
                            <a:off x="6132" y="5937"/>
                            <a:ext cx="2062" cy="4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记账员</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记账</a:t>
                            </a:r>
                          </a:p>
                        </p:txBody>
                      </p:sp>
                      <p:cxnSp>
                        <p:nvCxnSpPr>
                          <p:cNvPr id="96" name="直接箭头连接符 95">
                            <a:extLst>
                              <a:ext uri="{FF2B5EF4-FFF2-40B4-BE49-F238E27FC236}">
                                <a16:creationId xmlns:a16="http://schemas.microsoft.com/office/drawing/2014/main" xmlns="" id="{415F3628-DCF6-4463-BFC4-80A24BC5A649}"/>
                              </a:ext>
                            </a:extLst>
                          </p:cNvPr>
                          <p:cNvCxnSpPr>
                            <a:stCxn id="120" idx="2"/>
                            <a:endCxn id="95" idx="0"/>
                          </p:cNvCxnSpPr>
                          <p:nvPr/>
                        </p:nvCxnSpPr>
                        <p:spPr>
                          <a:xfrm>
                            <a:off x="7157" y="5662"/>
                            <a:ext cx="5" cy="275"/>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grpSp>
                    <p:grpSp>
                      <p:nvGrpSpPr>
                        <p:cNvPr id="80948" name="组合 96"/>
                        <p:cNvGrpSpPr>
                          <a:grpSpLocks/>
                        </p:cNvGrpSpPr>
                        <p:nvPr/>
                      </p:nvGrpSpPr>
                      <p:grpSpPr bwMode="auto">
                        <a:xfrm>
                          <a:off x="5696" y="5564"/>
                          <a:ext cx="2874" cy="573"/>
                          <a:chOff x="6108" y="5806"/>
                          <a:chExt cx="2056" cy="687"/>
                        </a:xfrm>
                      </p:grpSpPr>
                      <p:sp>
                        <p:nvSpPr>
                          <p:cNvPr id="98" name="矩形 97">
                            <a:extLst>
                              <a:ext uri="{FF2B5EF4-FFF2-40B4-BE49-F238E27FC236}">
                                <a16:creationId xmlns:a16="http://schemas.microsoft.com/office/drawing/2014/main" xmlns="" id="{5EE8D931-495A-47E9-9B36-7356C89309F1}"/>
                              </a:ext>
                            </a:extLst>
                          </p:cNvPr>
                          <p:cNvSpPr/>
                          <p:nvPr/>
                        </p:nvSpPr>
                        <p:spPr>
                          <a:xfrm>
                            <a:off x="6117" y="6105"/>
                            <a:ext cx="2054" cy="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处置管理员</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立卷归档</a:t>
                            </a:r>
                          </a:p>
                        </p:txBody>
                      </p:sp>
                      <p:cxnSp>
                        <p:nvCxnSpPr>
                          <p:cNvPr id="99" name="直接箭头连接符 98">
                            <a:extLst>
                              <a:ext uri="{FF2B5EF4-FFF2-40B4-BE49-F238E27FC236}">
                                <a16:creationId xmlns:a16="http://schemas.microsoft.com/office/drawing/2014/main" xmlns="" id="{513FABF2-2841-4DCB-9364-A3F66440A35E}"/>
                              </a:ext>
                            </a:extLst>
                          </p:cNvPr>
                          <p:cNvCxnSpPr>
                            <a:stCxn id="95" idx="2"/>
                            <a:endCxn id="98" idx="0"/>
                          </p:cNvCxnSpPr>
                          <p:nvPr/>
                        </p:nvCxnSpPr>
                        <p:spPr>
                          <a:xfrm flipH="1">
                            <a:off x="7142" y="5805"/>
                            <a:ext cx="4" cy="300"/>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grpSp>
                    <p:grpSp>
                      <p:nvGrpSpPr>
                        <p:cNvPr id="80949" name="组合 99"/>
                        <p:cNvGrpSpPr>
                          <a:grpSpLocks/>
                        </p:cNvGrpSpPr>
                        <p:nvPr/>
                      </p:nvGrpSpPr>
                      <p:grpSpPr bwMode="auto">
                        <a:xfrm>
                          <a:off x="5536" y="6137"/>
                          <a:ext cx="3197" cy="612"/>
                          <a:chOff x="5984" y="5806"/>
                          <a:chExt cx="2286" cy="734"/>
                        </a:xfrm>
                      </p:grpSpPr>
                      <p:cxnSp>
                        <p:nvCxnSpPr>
                          <p:cNvPr id="101" name="直接箭头连接符 100">
                            <a:extLst>
                              <a:ext uri="{FF2B5EF4-FFF2-40B4-BE49-F238E27FC236}">
                                <a16:creationId xmlns:a16="http://schemas.microsoft.com/office/drawing/2014/main" xmlns="" id="{9C614ACC-897F-4AF6-A91F-48FB601AF3E5}"/>
                              </a:ext>
                            </a:extLst>
                          </p:cNvPr>
                          <p:cNvCxnSpPr>
                            <a:stCxn id="95" idx="2"/>
                            <a:endCxn id="98" idx="0"/>
                          </p:cNvCxnSpPr>
                          <p:nvPr/>
                        </p:nvCxnSpPr>
                        <p:spPr>
                          <a:xfrm>
                            <a:off x="7126" y="5805"/>
                            <a:ext cx="0" cy="303"/>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02" name="矩形 101">
                            <a:extLst>
                              <a:ext uri="{FF2B5EF4-FFF2-40B4-BE49-F238E27FC236}">
                                <a16:creationId xmlns:a16="http://schemas.microsoft.com/office/drawing/2014/main" xmlns="" id="{0A5C7912-F966-4251-8356-B5161F7CA965}"/>
                              </a:ext>
                            </a:extLst>
                          </p:cNvPr>
                          <p:cNvSpPr/>
                          <p:nvPr/>
                        </p:nvSpPr>
                        <p:spPr>
                          <a:xfrm>
                            <a:off x="5993" y="6099"/>
                            <a:ext cx="2276" cy="4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资产职能部门负责人</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提交备案</a:t>
                            </a:r>
                          </a:p>
                        </p:txBody>
                      </p:sp>
                    </p:grpSp>
                    <p:grpSp>
                      <p:nvGrpSpPr>
                        <p:cNvPr id="80950" name="组合 103"/>
                        <p:cNvGrpSpPr>
                          <a:grpSpLocks/>
                        </p:cNvGrpSpPr>
                        <p:nvPr/>
                      </p:nvGrpSpPr>
                      <p:grpSpPr bwMode="auto">
                        <a:xfrm>
                          <a:off x="6966" y="7246"/>
                          <a:ext cx="346" cy="487"/>
                          <a:chOff x="6971" y="8408"/>
                          <a:chExt cx="346" cy="573"/>
                        </a:xfrm>
                      </p:grpSpPr>
                      <p:cxnSp>
                        <p:nvCxnSpPr>
                          <p:cNvPr id="105" name="直接箭头连接符 104">
                            <a:extLst>
                              <a:ext uri="{FF2B5EF4-FFF2-40B4-BE49-F238E27FC236}">
                                <a16:creationId xmlns:a16="http://schemas.microsoft.com/office/drawing/2014/main" xmlns="" id="{1D674EF1-1075-481A-A765-3E11886A99D6}"/>
                              </a:ext>
                            </a:extLst>
                          </p:cNvPr>
                          <p:cNvCxnSpPr>
                            <a:stCxn id="95" idx="2"/>
                            <a:endCxn id="98" idx="0"/>
                          </p:cNvCxnSpPr>
                          <p:nvPr/>
                        </p:nvCxnSpPr>
                        <p:spPr>
                          <a:xfrm flipH="1">
                            <a:off x="7129" y="8408"/>
                            <a:ext cx="10" cy="228"/>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06" name=" 185">
                            <a:extLst>
                              <a:ext uri="{FF2B5EF4-FFF2-40B4-BE49-F238E27FC236}">
                                <a16:creationId xmlns:a16="http://schemas.microsoft.com/office/drawing/2014/main" xmlns="" id="{1883C1CB-FC97-4370-90B4-13F06D095D5E}"/>
                              </a:ext>
                            </a:extLst>
                          </p:cNvPr>
                          <p:cNvSpPr/>
                          <p:nvPr/>
                        </p:nvSpPr>
                        <p:spPr>
                          <a:xfrm>
                            <a:off x="6971" y="8636"/>
                            <a:ext cx="353" cy="345"/>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107" name="文本框 106">
                          <a:extLst>
                            <a:ext uri="{FF2B5EF4-FFF2-40B4-BE49-F238E27FC236}">
                              <a16:creationId xmlns:a16="http://schemas.microsoft.com/office/drawing/2014/main" xmlns="" id="{0A1C9559-5711-4144-86DE-79D348C5A6B3}"/>
                            </a:ext>
                          </a:extLst>
                        </p:cNvPr>
                        <p:cNvSpPr txBox="1"/>
                        <p:nvPr/>
                      </p:nvSpPr>
                      <p:spPr>
                        <a:xfrm>
                          <a:off x="4506" y="6665"/>
                          <a:ext cx="1198" cy="424"/>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不通过</a:t>
                          </a:r>
                          <a:endParaRPr lang="zh-CN" altLang="en-US" noProof="1">
                            <a:latin typeface="微软雅黑" panose="020B0503020204020204" pitchFamily="34" charset="-122"/>
                            <a:ea typeface="微软雅黑" panose="020B0503020204020204" pitchFamily="34" charset="-122"/>
                            <a:sym typeface="+mn-ea"/>
                          </a:endParaRPr>
                        </a:p>
                      </p:txBody>
                    </p:sp>
                  </p:grpSp>
                  <p:grpSp>
                    <p:nvGrpSpPr>
                      <p:cNvPr id="80937" name="组合 107"/>
                      <p:cNvGrpSpPr>
                        <a:grpSpLocks/>
                      </p:cNvGrpSpPr>
                      <p:nvPr/>
                    </p:nvGrpSpPr>
                    <p:grpSpPr bwMode="auto">
                      <a:xfrm>
                        <a:off x="5738" y="3809"/>
                        <a:ext cx="2890" cy="702"/>
                        <a:chOff x="5719" y="2313"/>
                        <a:chExt cx="2890" cy="702"/>
                      </a:xfrm>
                    </p:grpSpPr>
                    <p:grpSp>
                      <p:nvGrpSpPr>
                        <p:cNvPr id="80942" name="组合 111"/>
                        <p:cNvGrpSpPr>
                          <a:grpSpLocks/>
                        </p:cNvGrpSpPr>
                        <p:nvPr/>
                      </p:nvGrpSpPr>
                      <p:grpSpPr bwMode="auto">
                        <a:xfrm>
                          <a:off x="6781" y="2554"/>
                          <a:ext cx="771" cy="461"/>
                          <a:chOff x="6734" y="1154"/>
                          <a:chExt cx="771" cy="894"/>
                        </a:xfrm>
                      </p:grpSpPr>
                      <p:cxnSp>
                        <p:nvCxnSpPr>
                          <p:cNvPr id="113" name="直接箭头连接符 112">
                            <a:extLst>
                              <a:ext uri="{FF2B5EF4-FFF2-40B4-BE49-F238E27FC236}">
                                <a16:creationId xmlns:a16="http://schemas.microsoft.com/office/drawing/2014/main" xmlns="" id="{66C5DD85-8E0A-48F9-9ADC-2BFD206C5FD5}"/>
                              </a:ext>
                            </a:extLst>
                          </p:cNvPr>
                          <p:cNvCxnSpPr>
                            <a:stCxn id="95" idx="2"/>
                            <a:endCxn id="98" idx="0"/>
                          </p:cNvCxnSpPr>
                          <p:nvPr/>
                        </p:nvCxnSpPr>
                        <p:spPr>
                          <a:xfrm>
                            <a:off x="7128" y="1153"/>
                            <a:ext cx="0" cy="499"/>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14" name="菱形 113">
                            <a:extLst>
                              <a:ext uri="{FF2B5EF4-FFF2-40B4-BE49-F238E27FC236}">
                                <a16:creationId xmlns:a16="http://schemas.microsoft.com/office/drawing/2014/main" xmlns="" id="{67D4A252-FCBB-4A2A-9049-4E8DA46097E2}"/>
                              </a:ext>
                            </a:extLst>
                          </p:cNvPr>
                          <p:cNvSpPr/>
                          <p:nvPr/>
                        </p:nvSpPr>
                        <p:spPr>
                          <a:xfrm>
                            <a:off x="6735" y="1652"/>
                            <a:ext cx="770" cy="418"/>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111" name="矩形 110">
                          <a:extLst>
                            <a:ext uri="{FF2B5EF4-FFF2-40B4-BE49-F238E27FC236}">
                              <a16:creationId xmlns:a16="http://schemas.microsoft.com/office/drawing/2014/main" xmlns="" id="{4A5E263E-6943-4F09-AA69-CAB523B045DF}"/>
                            </a:ext>
                          </a:extLst>
                        </p:cNvPr>
                        <p:cNvSpPr/>
                        <p:nvPr/>
                      </p:nvSpPr>
                      <p:spPr>
                        <a:xfrm>
                          <a:off x="5720" y="2302"/>
                          <a:ext cx="2896" cy="2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000" noProof="1">
                              <a:solidFill>
                                <a:schemeClr val="tx1"/>
                              </a:solidFill>
                              <a:latin typeface="微软雅黑" panose="020B0503020204020204" pitchFamily="34" charset="-122"/>
                              <a:ea typeface="微软雅黑" panose="020B0503020204020204" pitchFamily="34" charset="-122"/>
                              <a:sym typeface="+mn-ea"/>
                            </a:rPr>
                            <a:t>教育厅审批</a:t>
                          </a:r>
                        </a:p>
                      </p:txBody>
                    </p:sp>
                  </p:grpSp>
                  <p:cxnSp>
                    <p:nvCxnSpPr>
                      <p:cNvPr id="124" name="直接箭头连接符 123">
                        <a:extLst>
                          <a:ext uri="{FF2B5EF4-FFF2-40B4-BE49-F238E27FC236}">
                            <a16:creationId xmlns:a16="http://schemas.microsoft.com/office/drawing/2014/main" xmlns="" id="{445AEB9C-52D9-49B2-8331-E587E74A3108}"/>
                          </a:ext>
                        </a:extLst>
                      </p:cNvPr>
                      <p:cNvCxnSpPr>
                        <a:stCxn id="95" idx="2"/>
                        <a:endCxn id="98" idx="0"/>
                      </p:cNvCxnSpPr>
                      <p:nvPr/>
                    </p:nvCxnSpPr>
                    <p:spPr>
                      <a:xfrm flipH="1">
                        <a:off x="7164" y="1658"/>
                        <a:ext cx="2" cy="251"/>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grpSp>
                    <p:nvGrpSpPr>
                      <p:cNvPr id="80939" name="组合 124"/>
                      <p:cNvGrpSpPr>
                        <a:grpSpLocks/>
                      </p:cNvGrpSpPr>
                      <p:nvPr/>
                    </p:nvGrpSpPr>
                    <p:grpSpPr bwMode="auto">
                      <a:xfrm>
                        <a:off x="5739" y="3059"/>
                        <a:ext cx="2895" cy="514"/>
                        <a:chOff x="6120" y="4138"/>
                        <a:chExt cx="2070" cy="616"/>
                      </a:xfrm>
                    </p:grpSpPr>
                    <p:cxnSp>
                      <p:nvCxnSpPr>
                        <p:cNvPr id="126" name="直接箭头连接符 125">
                          <a:extLst>
                            <a:ext uri="{FF2B5EF4-FFF2-40B4-BE49-F238E27FC236}">
                              <a16:creationId xmlns:a16="http://schemas.microsoft.com/office/drawing/2014/main" xmlns="" id="{3DF346AD-1034-4865-BF7A-A256FC4FCF88}"/>
                            </a:ext>
                          </a:extLst>
                        </p:cNvPr>
                        <p:cNvCxnSpPr>
                          <a:stCxn id="95" idx="2"/>
                          <a:endCxn id="98" idx="0"/>
                        </p:cNvCxnSpPr>
                        <p:nvPr/>
                      </p:nvCxnSpPr>
                      <p:spPr>
                        <a:xfrm flipH="1">
                          <a:off x="7144" y="4137"/>
                          <a:ext cx="5" cy="249"/>
                        </a:xfrm>
                        <a:prstGeom prst="straightConnector1">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27" name="矩形 126">
                          <a:extLst>
                            <a:ext uri="{FF2B5EF4-FFF2-40B4-BE49-F238E27FC236}">
                              <a16:creationId xmlns:a16="http://schemas.microsoft.com/office/drawing/2014/main" xmlns="" id="{B0F52957-D62E-439C-8937-D21A814EE93A}"/>
                            </a:ext>
                          </a:extLst>
                        </p:cNvPr>
                        <p:cNvSpPr/>
                        <p:nvPr/>
                      </p:nvSpPr>
                      <p:spPr>
                        <a:xfrm>
                          <a:off x="6116" y="4386"/>
                          <a:ext cx="2070" cy="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处置管理员</a:t>
                          </a:r>
                          <a:r>
                            <a:rPr lang="en-US" altLang="zh-CN" sz="1000" noProof="1">
                              <a:solidFill>
                                <a:schemeClr val="tx1"/>
                              </a:solidFill>
                              <a:latin typeface="微软雅黑" panose="020B0503020204020204" pitchFamily="34" charset="-122"/>
                              <a:ea typeface="微软雅黑" panose="020B0503020204020204" pitchFamily="34" charset="-122"/>
                              <a:sym typeface="+mn-ea"/>
                            </a:rPr>
                            <a:t>]</a:t>
                          </a:r>
                          <a:r>
                            <a:rPr lang="zh-CN" altLang="en-US" sz="1000" noProof="1">
                              <a:solidFill>
                                <a:schemeClr val="tx1"/>
                              </a:solidFill>
                              <a:latin typeface="微软雅黑" panose="020B0503020204020204" pitchFamily="34" charset="-122"/>
                              <a:ea typeface="微软雅黑" panose="020B0503020204020204" pitchFamily="34" charset="-122"/>
                              <a:sym typeface="+mn-ea"/>
                            </a:rPr>
                            <a:t>报教育厅批</a:t>
                          </a:r>
                        </a:p>
                      </p:txBody>
                    </p:sp>
                  </p:grpSp>
                </p:grpSp>
              </p:grpSp>
            </p:grpSp>
            <p:cxnSp>
              <p:nvCxnSpPr>
                <p:cNvPr id="193" name="肘形连接符 192">
                  <a:extLst>
                    <a:ext uri="{FF2B5EF4-FFF2-40B4-BE49-F238E27FC236}">
                      <a16:creationId xmlns:a16="http://schemas.microsoft.com/office/drawing/2014/main" xmlns="" id="{82F26C1A-2216-4479-8D93-1CD9BECA0BFD}"/>
                    </a:ext>
                  </a:extLst>
                </p:cNvPr>
                <p:cNvCxnSpPr>
                  <a:stCxn id="95" idx="2"/>
                  <a:endCxn id="98" idx="0"/>
                </p:cNvCxnSpPr>
                <p:nvPr/>
              </p:nvCxnSpPr>
              <p:spPr>
                <a:xfrm rot="10800000">
                  <a:off x="5785" y="6215"/>
                  <a:ext cx="1075" cy="987"/>
                </a:xfrm>
                <a:prstGeom prst="bentConnector3">
                  <a:avLst>
                    <a:gd name="adj1" fmla="val 207806"/>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0909" name="组合 4"/>
              <p:cNvGrpSpPr>
                <a:grpSpLocks/>
              </p:cNvGrpSpPr>
              <p:nvPr/>
            </p:nvGrpSpPr>
            <p:grpSpPr bwMode="auto">
              <a:xfrm>
                <a:off x="10122" y="5122"/>
                <a:ext cx="1609" cy="434"/>
                <a:chOff x="10122" y="5122"/>
                <a:chExt cx="1609" cy="434"/>
              </a:xfrm>
            </p:grpSpPr>
            <p:sp>
              <p:nvSpPr>
                <p:cNvPr id="80910" name="文本框 1"/>
                <p:cNvSpPr txBox="1">
                  <a:spLocks noChangeArrowheads="1"/>
                </p:cNvSpPr>
                <p:nvPr/>
              </p:nvSpPr>
              <p:spPr bwMode="auto">
                <a:xfrm>
                  <a:off x="10342" y="5122"/>
                  <a:ext cx="1389" cy="43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200">
                      <a:latin typeface="微软雅黑" pitchFamily="34" charset="-122"/>
                      <a:ea typeface="微软雅黑" pitchFamily="34" charset="-122"/>
                    </a:rPr>
                    <a:t>7</a:t>
                  </a:r>
                  <a:r>
                    <a:rPr lang="zh-CN" altLang="en-US" sz="1200">
                      <a:latin typeface="微软雅黑" pitchFamily="34" charset="-122"/>
                      <a:ea typeface="微软雅黑" pitchFamily="34" charset="-122"/>
                    </a:rPr>
                    <a:t>批复文件</a:t>
                  </a:r>
                </a:p>
              </p:txBody>
            </p:sp>
            <p:sp>
              <p:nvSpPr>
                <p:cNvPr id="4" name="等腰三角形 3">
                  <a:extLst>
                    <a:ext uri="{FF2B5EF4-FFF2-40B4-BE49-F238E27FC236}">
                      <a16:creationId xmlns:a16="http://schemas.microsoft.com/office/drawing/2014/main" xmlns="" id="{0C4D34A8-851C-4639-83CF-D660FA064165}"/>
                    </a:ext>
                  </a:extLst>
                </p:cNvPr>
                <p:cNvSpPr/>
                <p:nvPr/>
              </p:nvSpPr>
              <p:spPr>
                <a:xfrm rot="16200000">
                  <a:off x="10043" y="5230"/>
                  <a:ext cx="360" cy="220"/>
                </a:xfrm>
                <a:prstGeom prst="triangle">
                  <a:avLst>
                    <a:gd name="adj" fmla="val 524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2" name="圆角矩形 1">
              <a:extLst>
                <a:ext uri="{FF2B5EF4-FFF2-40B4-BE49-F238E27FC236}">
                  <a16:creationId xmlns:a16="http://schemas.microsoft.com/office/drawing/2014/main" xmlns="" id="{006ED77F-F4CF-4A7A-95C8-310E866CB953}"/>
                </a:ext>
              </a:extLst>
            </p:cNvPr>
            <p:cNvSpPr/>
            <p:nvPr/>
          </p:nvSpPr>
          <p:spPr>
            <a:xfrm>
              <a:off x="5233" y="4935"/>
              <a:ext cx="4830" cy="226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云形 4">
              <a:extLst>
                <a:ext uri="{FF2B5EF4-FFF2-40B4-BE49-F238E27FC236}">
                  <a16:creationId xmlns:a16="http://schemas.microsoft.com/office/drawing/2014/main" xmlns="" id="{983E3351-D0EE-49E7-80FC-4A1B1725D64A}"/>
                </a:ext>
              </a:extLst>
            </p:cNvPr>
            <p:cNvSpPr/>
            <p:nvPr/>
          </p:nvSpPr>
          <p:spPr>
            <a:xfrm>
              <a:off x="1928" y="4830"/>
              <a:ext cx="2445" cy="1610"/>
            </a:xfrm>
            <a:prstGeom prst="cloud">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rPr>
                <a:t>教育厅审批、财政对接</a:t>
              </a:r>
            </a:p>
          </p:txBody>
        </p:sp>
      </p:gr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53121D83-DABF-4FB4-A0A6-20663611F371}"/>
              </a:ext>
            </a:extLst>
          </p:cNvPr>
          <p:cNvSpPr/>
          <p:nvPr/>
        </p:nvSpPr>
        <p:spPr>
          <a:xfrm>
            <a:off x="201613" y="2360613"/>
            <a:ext cx="8615362" cy="3421062"/>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89499" tIns="44749" rIns="89499" bIns="44749" anchor="b"/>
          <a:lstStyle/>
          <a:p>
            <a:pPr defTabSz="914400" eaLnBrk="1" fontAlgn="auto" hangingPunct="1">
              <a:spcBef>
                <a:spcPts val="0"/>
              </a:spcBef>
              <a:spcAft>
                <a:spcPts val="0"/>
              </a:spcAft>
              <a:defRPr/>
            </a:pPr>
            <a:endParaRPr lang="en-US" sz="810" kern="0" dirty="0">
              <a:gradFill>
                <a:gsLst>
                  <a:gs pos="0">
                    <a:srgbClr val="FFFFFF"/>
                  </a:gs>
                  <a:gs pos="100000">
                    <a:srgbClr val="FFFFFF"/>
                  </a:gs>
                </a:gsLst>
                <a:lin ang="5400000" scaled="0"/>
              </a:gradFill>
              <a:latin typeface="Segoe UI" panose="020B0502040204020203"/>
            </a:endParaRPr>
          </a:p>
        </p:txBody>
      </p:sp>
      <p:grpSp>
        <p:nvGrpSpPr>
          <p:cNvPr id="82947" name="组合 140"/>
          <p:cNvGrpSpPr>
            <a:grpSpLocks/>
          </p:cNvGrpSpPr>
          <p:nvPr/>
        </p:nvGrpSpPr>
        <p:grpSpPr bwMode="auto">
          <a:xfrm>
            <a:off x="303213" y="2444750"/>
            <a:ext cx="1974850" cy="1533525"/>
            <a:chOff x="5898" y="3913"/>
            <a:chExt cx="2605" cy="2414"/>
          </a:xfrm>
        </p:grpSpPr>
        <p:grpSp>
          <p:nvGrpSpPr>
            <p:cNvPr id="83004" name="Group 60"/>
            <p:cNvGrpSpPr>
              <a:grpSpLocks/>
            </p:cNvGrpSpPr>
            <p:nvPr/>
          </p:nvGrpSpPr>
          <p:grpSpPr bwMode="auto">
            <a:xfrm>
              <a:off x="5899" y="3913"/>
              <a:ext cx="2604" cy="741"/>
              <a:chOff x="803520" y="1881281"/>
              <a:chExt cx="2249326" cy="640080"/>
            </a:xfrm>
          </p:grpSpPr>
          <p:sp>
            <p:nvSpPr>
              <p:cNvPr id="145" name="Rectangle 62">
                <a:extLst>
                  <a:ext uri="{FF2B5EF4-FFF2-40B4-BE49-F238E27FC236}">
                    <a16:creationId xmlns:a16="http://schemas.microsoft.com/office/drawing/2014/main" xmlns="" id="{15A6B744-367B-4FFA-9AF6-2424BB90AF17}"/>
                  </a:ext>
                </a:extLst>
              </p:cNvPr>
              <p:cNvSpPr/>
              <p:nvPr/>
            </p:nvSpPr>
            <p:spPr>
              <a:xfrm>
                <a:off x="802656" y="1881281"/>
                <a:ext cx="2230292" cy="641111"/>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146" name="TextBox 63">
                <a:extLst>
                  <a:ext uri="{FF2B5EF4-FFF2-40B4-BE49-F238E27FC236}">
                    <a16:creationId xmlns:a16="http://schemas.microsoft.com/office/drawing/2014/main" xmlns="" id="{E7E7D7A6-EFB1-4584-B889-5E09D6AC8F9A}"/>
                  </a:ext>
                </a:extLst>
              </p:cNvPr>
              <p:cNvSpPr txBox="1"/>
              <p:nvPr/>
            </p:nvSpPr>
            <p:spPr>
              <a:xfrm>
                <a:off x="1120305" y="1887848"/>
                <a:ext cx="1932541"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如何登记资产</a:t>
                </a:r>
              </a:p>
            </p:txBody>
          </p:sp>
        </p:grpSp>
        <p:grpSp>
          <p:nvGrpSpPr>
            <p:cNvPr id="147" name="Group 74">
              <a:extLst>
                <a:ext uri="{FF2B5EF4-FFF2-40B4-BE49-F238E27FC236}">
                  <a16:creationId xmlns:a16="http://schemas.microsoft.com/office/drawing/2014/main" xmlns="" id="{3AC4BE47-40DB-4F4A-A753-B7E5B408880F}"/>
                </a:ext>
              </a:extLst>
            </p:cNvPr>
            <p:cNvGrpSpPr/>
            <p:nvPr/>
          </p:nvGrpSpPr>
          <p:grpSpPr>
            <a:xfrm>
              <a:off x="5898" y="5586"/>
              <a:ext cx="2565" cy="741"/>
              <a:chOff x="9701909" y="5021262"/>
              <a:chExt cx="2459932" cy="533400"/>
            </a:xfrm>
            <a:solidFill>
              <a:schemeClr val="bg1">
                <a:lumMod val="50000"/>
              </a:schemeClr>
            </a:solidFill>
          </p:grpSpPr>
          <p:sp>
            <p:nvSpPr>
              <p:cNvPr id="148" name="Flowchart: Process 8">
                <a:extLst>
                  <a:ext uri="{FF2B5EF4-FFF2-40B4-BE49-F238E27FC236}">
                    <a16:creationId xmlns:a16="http://schemas.microsoft.com/office/drawing/2014/main" xmlns="" id="{C301B911-5903-40F1-AD15-B0D7DD3FA524}"/>
                  </a:ext>
                </a:extLst>
              </p:cNvPr>
              <p:cNvSpPr/>
              <p:nvPr/>
            </p:nvSpPr>
            <p:spPr bwMode="auto">
              <a:xfrm>
                <a:off x="9701909" y="5021262"/>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149" name="Rectangle 76">
                <a:extLst>
                  <a:ext uri="{FF2B5EF4-FFF2-40B4-BE49-F238E27FC236}">
                    <a16:creationId xmlns:a16="http://schemas.microsoft.com/office/drawing/2014/main" xmlns="" id="{1AA43DE7-339B-49D1-BD56-F1EA1C5164E7}"/>
                  </a:ext>
                </a:extLst>
              </p:cNvPr>
              <p:cNvSpPr/>
              <p:nvPr/>
            </p:nvSpPr>
            <p:spPr>
              <a:xfrm>
                <a:off x="10305847" y="5125639"/>
                <a:ext cx="1460053" cy="323927"/>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采购入库</a:t>
                </a:r>
              </a:p>
            </p:txBody>
          </p:sp>
        </p:grpSp>
        <p:grpSp>
          <p:nvGrpSpPr>
            <p:cNvPr id="153" name="Group 84">
              <a:extLst>
                <a:ext uri="{FF2B5EF4-FFF2-40B4-BE49-F238E27FC236}">
                  <a16:creationId xmlns:a16="http://schemas.microsoft.com/office/drawing/2014/main" xmlns="" id="{FBD96C3C-E31F-4053-96A0-E08F1CB8D3AB}"/>
                </a:ext>
              </a:extLst>
            </p:cNvPr>
            <p:cNvGrpSpPr/>
            <p:nvPr/>
          </p:nvGrpSpPr>
          <p:grpSpPr>
            <a:xfrm>
              <a:off x="5906" y="4743"/>
              <a:ext cx="2566" cy="741"/>
              <a:chOff x="9701907" y="3192460"/>
              <a:chExt cx="2459932" cy="533400"/>
            </a:xfrm>
            <a:solidFill>
              <a:schemeClr val="bg1">
                <a:lumMod val="50000"/>
              </a:schemeClr>
            </a:solidFill>
          </p:grpSpPr>
          <p:sp>
            <p:nvSpPr>
              <p:cNvPr id="154" name="Flowchart: Process 8">
                <a:extLst>
                  <a:ext uri="{FF2B5EF4-FFF2-40B4-BE49-F238E27FC236}">
                    <a16:creationId xmlns:a16="http://schemas.microsoft.com/office/drawing/2014/main" xmlns="" id="{F709825E-E6D2-41D7-8B75-FC1593BA3B31}"/>
                  </a:ext>
                </a:extLst>
              </p:cNvPr>
              <p:cNvSpPr/>
              <p:nvPr/>
            </p:nvSpPr>
            <p:spPr bwMode="auto">
              <a:xfrm>
                <a:off x="9701907" y="3192460"/>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155" name="Rectangle 86">
                <a:extLst>
                  <a:ext uri="{FF2B5EF4-FFF2-40B4-BE49-F238E27FC236}">
                    <a16:creationId xmlns:a16="http://schemas.microsoft.com/office/drawing/2014/main" xmlns="" id="{50E4FBCC-F190-4E3D-A970-23AB43EB0B0A}"/>
                  </a:ext>
                </a:extLst>
              </p:cNvPr>
              <p:cNvSpPr/>
              <p:nvPr/>
            </p:nvSpPr>
            <p:spPr>
              <a:xfrm>
                <a:off x="10287146" y="3268763"/>
                <a:ext cx="1483568" cy="388713"/>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直接入库</a:t>
                </a:r>
              </a:p>
            </p:txBody>
          </p:sp>
        </p:grpSp>
      </p:grpSp>
      <p:grpSp>
        <p:nvGrpSpPr>
          <p:cNvPr id="82948" name="组合 64"/>
          <p:cNvGrpSpPr>
            <a:grpSpLocks/>
          </p:cNvGrpSpPr>
          <p:nvPr/>
        </p:nvGrpSpPr>
        <p:grpSpPr bwMode="auto">
          <a:xfrm>
            <a:off x="2425700" y="2444750"/>
            <a:ext cx="1962150" cy="3130550"/>
            <a:chOff x="5894" y="3913"/>
            <a:chExt cx="2587" cy="4929"/>
          </a:xfrm>
        </p:grpSpPr>
        <p:grpSp>
          <p:nvGrpSpPr>
            <p:cNvPr id="82996" name="Group 60"/>
            <p:cNvGrpSpPr>
              <a:grpSpLocks/>
            </p:cNvGrpSpPr>
            <p:nvPr/>
          </p:nvGrpSpPr>
          <p:grpSpPr bwMode="auto">
            <a:xfrm>
              <a:off x="5899" y="3913"/>
              <a:ext cx="2582" cy="741"/>
              <a:chOff x="803520" y="1881281"/>
              <a:chExt cx="2230024" cy="640080"/>
            </a:xfrm>
          </p:grpSpPr>
          <p:sp>
            <p:nvSpPr>
              <p:cNvPr id="70" name="Rectangle 62">
                <a:extLst>
                  <a:ext uri="{FF2B5EF4-FFF2-40B4-BE49-F238E27FC236}">
                    <a16:creationId xmlns:a16="http://schemas.microsoft.com/office/drawing/2014/main" xmlns="" id="{B7C17F5E-2B9E-4F9D-B2AD-40B3AE144A16}"/>
                  </a:ext>
                </a:extLst>
              </p:cNvPr>
              <p:cNvSpPr/>
              <p:nvPr/>
            </p:nvSpPr>
            <p:spPr>
              <a:xfrm>
                <a:off x="802817" y="1881281"/>
                <a:ext cx="2230727" cy="639087"/>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72" name="TextBox 63">
                <a:extLst>
                  <a:ext uri="{FF2B5EF4-FFF2-40B4-BE49-F238E27FC236}">
                    <a16:creationId xmlns:a16="http://schemas.microsoft.com/office/drawing/2014/main" xmlns="" id="{4CF991CD-0CD1-4382-A1F4-CD2ACA9A3D44}"/>
                  </a:ext>
                </a:extLst>
              </p:cNvPr>
              <p:cNvSpPr txBox="1"/>
              <p:nvPr/>
            </p:nvSpPr>
            <p:spPr>
              <a:xfrm>
                <a:off x="1121029" y="1887848"/>
                <a:ext cx="1904334" cy="624531"/>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如何管理资产</a:t>
                </a:r>
              </a:p>
            </p:txBody>
          </p:sp>
        </p:grpSp>
        <p:sp>
          <p:nvSpPr>
            <p:cNvPr id="79" name="Flowchart: Process 8">
              <a:extLst>
                <a:ext uri="{FF2B5EF4-FFF2-40B4-BE49-F238E27FC236}">
                  <a16:creationId xmlns:a16="http://schemas.microsoft.com/office/drawing/2014/main" xmlns="" id="{125553C0-FAD1-4DBF-AC51-5BB29DE2ABC2}"/>
                </a:ext>
              </a:extLst>
            </p:cNvPr>
            <p:cNvSpPr/>
            <p:nvPr/>
          </p:nvSpPr>
          <p:spPr bwMode="auto">
            <a:xfrm>
              <a:off x="5898" y="5585"/>
              <a:ext cx="2564"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86" name="Flowchart: Process 8">
              <a:extLst>
                <a:ext uri="{FF2B5EF4-FFF2-40B4-BE49-F238E27FC236}">
                  <a16:creationId xmlns:a16="http://schemas.microsoft.com/office/drawing/2014/main" xmlns="" id="{885F4183-6846-41F7-A40D-539F8006A5CE}"/>
                </a:ext>
              </a:extLst>
            </p:cNvPr>
            <p:cNvSpPr/>
            <p:nvPr/>
          </p:nvSpPr>
          <p:spPr bwMode="auto">
            <a:xfrm>
              <a:off x="5898" y="6447"/>
              <a:ext cx="2564"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94" name="Flowchart: Process 8">
              <a:extLst>
                <a:ext uri="{FF2B5EF4-FFF2-40B4-BE49-F238E27FC236}">
                  <a16:creationId xmlns:a16="http://schemas.microsoft.com/office/drawing/2014/main" xmlns="" id="{19F16A9F-5F29-4FE4-83AB-32DDFB0B7B12}"/>
                </a:ext>
              </a:extLst>
            </p:cNvPr>
            <p:cNvSpPr/>
            <p:nvPr/>
          </p:nvSpPr>
          <p:spPr bwMode="auto">
            <a:xfrm>
              <a:off x="5907" y="4743"/>
              <a:ext cx="2566"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1" name="Flowchart: Process 8">
              <a:extLst>
                <a:ext uri="{FF2B5EF4-FFF2-40B4-BE49-F238E27FC236}">
                  <a16:creationId xmlns:a16="http://schemas.microsoft.com/office/drawing/2014/main" xmlns="" id="{62159F5E-0A42-4C8C-8AD4-1590CEBB1A0E}"/>
                </a:ext>
              </a:extLst>
            </p:cNvPr>
            <p:cNvSpPr/>
            <p:nvPr/>
          </p:nvSpPr>
          <p:spPr bwMode="auto">
            <a:xfrm>
              <a:off x="5894" y="8102"/>
              <a:ext cx="2566"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36" name="Flowchart: Process 8">
              <a:extLst>
                <a:ext uri="{FF2B5EF4-FFF2-40B4-BE49-F238E27FC236}">
                  <a16:creationId xmlns:a16="http://schemas.microsoft.com/office/drawing/2014/main" xmlns="" id="{98589B81-C00A-4777-BA8D-7DA8A831C345}"/>
                </a:ext>
              </a:extLst>
            </p:cNvPr>
            <p:cNvSpPr/>
            <p:nvPr/>
          </p:nvSpPr>
          <p:spPr bwMode="auto">
            <a:xfrm>
              <a:off x="5894" y="7270"/>
              <a:ext cx="2568" cy="74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grpSp>
        <p:nvGrpSpPr>
          <p:cNvPr id="82949" name="组合 12"/>
          <p:cNvGrpSpPr>
            <a:grpSpLocks/>
          </p:cNvGrpSpPr>
          <p:nvPr/>
        </p:nvGrpSpPr>
        <p:grpSpPr bwMode="auto">
          <a:xfrm>
            <a:off x="4570413" y="2459038"/>
            <a:ext cx="1958975" cy="2065337"/>
            <a:chOff x="5898" y="3913"/>
            <a:chExt cx="2583" cy="3252"/>
          </a:xfrm>
        </p:grpSpPr>
        <p:sp>
          <p:nvSpPr>
            <p:cNvPr id="83" name="Flowchart: Process 8">
              <a:extLst>
                <a:ext uri="{FF2B5EF4-FFF2-40B4-BE49-F238E27FC236}">
                  <a16:creationId xmlns:a16="http://schemas.microsoft.com/office/drawing/2014/main" xmlns="" id="{25906B2E-39F8-4D7E-94E2-AD8A3F3D7B3D}"/>
                </a:ext>
              </a:extLst>
            </p:cNvPr>
            <p:cNvSpPr/>
            <p:nvPr/>
          </p:nvSpPr>
          <p:spPr bwMode="auto">
            <a:xfrm>
              <a:off x="5898" y="6425"/>
              <a:ext cx="2564" cy="74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grpSp>
          <p:nvGrpSpPr>
            <p:cNvPr id="82991" name="Group 60"/>
            <p:cNvGrpSpPr>
              <a:grpSpLocks/>
            </p:cNvGrpSpPr>
            <p:nvPr/>
          </p:nvGrpSpPr>
          <p:grpSpPr bwMode="auto">
            <a:xfrm>
              <a:off x="5899" y="3913"/>
              <a:ext cx="2582" cy="741"/>
              <a:chOff x="803520" y="1881281"/>
              <a:chExt cx="2230024" cy="640080"/>
            </a:xfrm>
          </p:grpSpPr>
          <p:sp>
            <p:nvSpPr>
              <p:cNvPr id="63" name="Rectangle 62">
                <a:extLst>
                  <a:ext uri="{FF2B5EF4-FFF2-40B4-BE49-F238E27FC236}">
                    <a16:creationId xmlns:a16="http://schemas.microsoft.com/office/drawing/2014/main" xmlns="" id="{9A6E2FF1-630E-437D-922A-2D39103ACB63}"/>
                  </a:ext>
                </a:extLst>
              </p:cNvPr>
              <p:cNvSpPr/>
              <p:nvPr/>
            </p:nvSpPr>
            <p:spPr>
              <a:xfrm>
                <a:off x="802657" y="1881281"/>
                <a:ext cx="2230887" cy="639118"/>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64" name="TextBox 63">
                <a:extLst>
                  <a:ext uri="{FF2B5EF4-FFF2-40B4-BE49-F238E27FC236}">
                    <a16:creationId xmlns:a16="http://schemas.microsoft.com/office/drawing/2014/main" xmlns="" id="{AEF91EBD-4819-49EF-AC56-9FE47168FFB6}"/>
                  </a:ext>
                </a:extLst>
              </p:cNvPr>
              <p:cNvSpPr txBox="1"/>
              <p:nvPr/>
            </p:nvSpPr>
            <p:spPr>
              <a:xfrm>
                <a:off x="1121061" y="1887863"/>
                <a:ext cx="1904523" cy="624503"/>
              </a:xfrm>
              <a:prstGeom prst="rect">
                <a:avLst/>
              </a:prstGeom>
              <a:solidFill>
                <a:srgbClr val="4491B9"/>
              </a:solid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如何处置资产</a:t>
                </a:r>
              </a:p>
            </p:txBody>
          </p:sp>
        </p:grpSp>
        <p:grpSp>
          <p:nvGrpSpPr>
            <p:cNvPr id="75" name="Group 74">
              <a:extLst>
                <a:ext uri="{FF2B5EF4-FFF2-40B4-BE49-F238E27FC236}">
                  <a16:creationId xmlns:a16="http://schemas.microsoft.com/office/drawing/2014/main" xmlns="" id="{5726C7A9-293C-4AD1-AE6A-574DEB8B9462}"/>
                </a:ext>
              </a:extLst>
            </p:cNvPr>
            <p:cNvGrpSpPr/>
            <p:nvPr/>
          </p:nvGrpSpPr>
          <p:grpSpPr>
            <a:xfrm>
              <a:off x="5898" y="5586"/>
              <a:ext cx="2565" cy="1458"/>
              <a:chOff x="9701909" y="5021262"/>
              <a:chExt cx="2459932" cy="1049478"/>
            </a:xfrm>
            <a:solidFill>
              <a:schemeClr val="bg1">
                <a:lumMod val="50000"/>
              </a:schemeClr>
            </a:solidFill>
          </p:grpSpPr>
          <p:sp>
            <p:nvSpPr>
              <p:cNvPr id="78" name="Flowchart: Process 8">
                <a:extLst>
                  <a:ext uri="{FF2B5EF4-FFF2-40B4-BE49-F238E27FC236}">
                    <a16:creationId xmlns:a16="http://schemas.microsoft.com/office/drawing/2014/main" xmlns="" id="{38ECB550-B5A6-4955-8593-EDF3DEA371A3}"/>
                  </a:ext>
                </a:extLst>
              </p:cNvPr>
              <p:cNvSpPr/>
              <p:nvPr/>
            </p:nvSpPr>
            <p:spPr bwMode="auto">
              <a:xfrm>
                <a:off x="9701909" y="5021262"/>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77" name="Rectangle 76">
                <a:extLst>
                  <a:ext uri="{FF2B5EF4-FFF2-40B4-BE49-F238E27FC236}">
                    <a16:creationId xmlns:a16="http://schemas.microsoft.com/office/drawing/2014/main" xmlns="" id="{A00C6415-D181-4C0A-8A43-CB32C505CE7D}"/>
                  </a:ext>
                </a:extLst>
              </p:cNvPr>
              <p:cNvSpPr/>
              <p:nvPr/>
            </p:nvSpPr>
            <p:spPr>
              <a:xfrm>
                <a:off x="10124360" y="5746827"/>
                <a:ext cx="1684183" cy="323913"/>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非授权处置</a:t>
                </a:r>
              </a:p>
            </p:txBody>
          </p:sp>
        </p:grpSp>
        <p:grpSp>
          <p:nvGrpSpPr>
            <p:cNvPr id="85" name="Group 84">
              <a:extLst>
                <a:ext uri="{FF2B5EF4-FFF2-40B4-BE49-F238E27FC236}">
                  <a16:creationId xmlns:a16="http://schemas.microsoft.com/office/drawing/2014/main" xmlns="" id="{E25CB8A5-7178-406C-A945-6B2F7F4C3E94}"/>
                </a:ext>
              </a:extLst>
            </p:cNvPr>
            <p:cNvGrpSpPr/>
            <p:nvPr/>
          </p:nvGrpSpPr>
          <p:grpSpPr>
            <a:xfrm>
              <a:off x="5906" y="4743"/>
              <a:ext cx="2566" cy="1472"/>
              <a:chOff x="9701907" y="3192460"/>
              <a:chExt cx="2459932" cy="1059561"/>
            </a:xfrm>
            <a:solidFill>
              <a:schemeClr val="bg1">
                <a:lumMod val="50000"/>
              </a:schemeClr>
            </a:solidFill>
          </p:grpSpPr>
          <p:sp>
            <p:nvSpPr>
              <p:cNvPr id="88" name="Flowchart: Process 8">
                <a:extLst>
                  <a:ext uri="{FF2B5EF4-FFF2-40B4-BE49-F238E27FC236}">
                    <a16:creationId xmlns:a16="http://schemas.microsoft.com/office/drawing/2014/main" xmlns="" id="{4C01BE64-27AD-481D-B6CC-46ED2D6E137C}"/>
                  </a:ext>
                </a:extLst>
              </p:cNvPr>
              <p:cNvSpPr/>
              <p:nvPr/>
            </p:nvSpPr>
            <p:spPr bwMode="auto">
              <a:xfrm>
                <a:off x="9701907" y="3192460"/>
                <a:ext cx="2459932" cy="5334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3130" eaLnBrk="1" fontAlgn="auto" hangingPunct="1">
                  <a:spcBef>
                    <a:spcPts val="0"/>
                  </a:spcBef>
                  <a:spcAft>
                    <a:spcPts val="0"/>
                  </a:spcAft>
                  <a:defRPr/>
                </a:pPr>
                <a:endParaRPr lang="en-US" sz="1325" kern="0" dirty="0">
                  <a:solidFill>
                    <a:schemeClr val="bg1"/>
                  </a:solidFill>
                  <a:latin typeface="Segoe UI Light" panose="020B0502040204020203"/>
                  <a:ea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xmlns="" id="{34BCA210-39A5-4B06-B151-82CF8459BAFF}"/>
                  </a:ext>
                </a:extLst>
              </p:cNvPr>
              <p:cNvSpPr/>
              <p:nvPr/>
            </p:nvSpPr>
            <p:spPr>
              <a:xfrm>
                <a:off x="10256653" y="3863323"/>
                <a:ext cx="1527761" cy="388698"/>
              </a:xfrm>
              <a:prstGeom prst="rect">
                <a:avLst/>
              </a:prstGeom>
              <a:grp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授权处置</a:t>
                </a:r>
              </a:p>
            </p:txBody>
          </p:sp>
        </p:grpSp>
      </p:grpSp>
      <p:grpSp>
        <p:nvGrpSpPr>
          <p:cNvPr id="82950" name="Group 60"/>
          <p:cNvGrpSpPr>
            <a:grpSpLocks/>
          </p:cNvGrpSpPr>
          <p:nvPr/>
        </p:nvGrpSpPr>
        <p:grpSpPr bwMode="auto">
          <a:xfrm>
            <a:off x="6726238" y="2457450"/>
            <a:ext cx="2197100" cy="488950"/>
            <a:chOff x="788313" y="1881713"/>
            <a:chExt cx="2502640" cy="665165"/>
          </a:xfrm>
        </p:grpSpPr>
        <p:sp>
          <p:nvSpPr>
            <p:cNvPr id="25" name="Rectangle 62">
              <a:extLst>
                <a:ext uri="{FF2B5EF4-FFF2-40B4-BE49-F238E27FC236}">
                  <a16:creationId xmlns:a16="http://schemas.microsoft.com/office/drawing/2014/main" xmlns="" id="{E078945F-A98A-4B62-A235-6B8CE5D79B38}"/>
                </a:ext>
              </a:extLst>
            </p:cNvPr>
            <p:cNvSpPr/>
            <p:nvPr/>
          </p:nvSpPr>
          <p:spPr>
            <a:xfrm>
              <a:off x="788313" y="1881713"/>
              <a:ext cx="2258524" cy="639249"/>
            </a:xfrm>
            <a:prstGeom prst="rect">
              <a:avLst/>
            </a:prstGeom>
            <a:solidFill>
              <a:srgbClr val="4491B9"/>
            </a:solidFill>
            <a:ln w="9525" cap="flat" cmpd="sng" algn="ctr">
              <a:noFill/>
              <a:prstDash val="solid"/>
            </a:ln>
            <a:effectLst/>
          </p:spPr>
          <p:txBody>
            <a:bodyPr lIns="87715" tIns="43856" rIns="87715" bIns="4385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5985" fontAlgn="auto">
                <a:spcBef>
                  <a:spcPts val="0"/>
                </a:spcBef>
                <a:spcAft>
                  <a:spcPts val="0"/>
                </a:spcAft>
                <a:defRPr/>
              </a:pPr>
              <a:endParaRPr lang="en-US" sz="1325" kern="0" dirty="0">
                <a:gradFill>
                  <a:gsLst>
                    <a:gs pos="0">
                      <a:srgbClr val="FFFFFF"/>
                    </a:gs>
                    <a:gs pos="100000">
                      <a:srgbClr val="FFFFFF"/>
                    </a:gs>
                  </a:gsLst>
                  <a:lin ang="5400000" scaled="0"/>
                </a:gradFill>
                <a:latin typeface="Segoe UI Light" panose="020B0502040204020203"/>
              </a:endParaRPr>
            </a:p>
          </p:txBody>
        </p:sp>
        <p:sp>
          <p:nvSpPr>
            <p:cNvPr id="28" name="TextBox 63">
              <a:extLst>
                <a:ext uri="{FF2B5EF4-FFF2-40B4-BE49-F238E27FC236}">
                  <a16:creationId xmlns:a16="http://schemas.microsoft.com/office/drawing/2014/main" xmlns="" id="{61FBE1F0-B3BD-40F3-803D-B062C458C87D}"/>
                </a:ext>
              </a:extLst>
            </p:cNvPr>
            <p:cNvSpPr txBox="1"/>
            <p:nvPr/>
          </p:nvSpPr>
          <p:spPr>
            <a:xfrm>
              <a:off x="886740" y="1921503"/>
              <a:ext cx="2404213" cy="625375"/>
            </a:xfrm>
            <a:prstGeom prst="rect">
              <a:avLst/>
            </a:prstGeom>
            <a:noFill/>
            <a:ln>
              <a:noFill/>
            </a:ln>
          </p:spPr>
          <p:txBody>
            <a:bodyPr lIns="134444" tIns="107555" rIns="134444" bIns="107555" anchor="ctr">
              <a:spAutoFit/>
            </a:bodyPr>
            <a:lstStyle/>
            <a:p>
              <a:pPr defTabSz="914400" eaLnBrk="1" fontAlgn="auto" hangingPunct="1">
                <a:lnSpc>
                  <a:spcPct val="90000"/>
                </a:lnSpc>
                <a:spcBef>
                  <a:spcPts val="0"/>
                </a:spcBef>
                <a:spcAft>
                  <a:spcPts val="600"/>
                </a:spcAft>
                <a:defRPr/>
              </a:pPr>
              <a:r>
                <a:rPr lang="zh-CN" altLang="en-US" sz="1765" kern="0" dirty="0">
                  <a:gradFill>
                    <a:gsLst>
                      <a:gs pos="2917">
                        <a:srgbClr val="FFFFFF"/>
                      </a:gs>
                      <a:gs pos="30000">
                        <a:srgbClr val="FFFFFF"/>
                      </a:gs>
                    </a:gsLst>
                    <a:lin ang="5400000" scaled="0"/>
                  </a:gradFill>
                  <a:latin typeface="Segoe UI Light" panose="020B0502040204020203"/>
                  <a:ea typeface="+mn-ea"/>
                </a:rPr>
                <a:t>如何查询统计资产</a:t>
              </a:r>
            </a:p>
          </p:txBody>
        </p:sp>
      </p:grpSp>
      <p:sp>
        <p:nvSpPr>
          <p:cNvPr id="33" name="Flowchart: Process 8">
            <a:extLst>
              <a:ext uri="{FF2B5EF4-FFF2-40B4-BE49-F238E27FC236}">
                <a16:creationId xmlns:a16="http://schemas.microsoft.com/office/drawing/2014/main" xmlns="" id="{A8A0A129-A4CE-4687-80D2-4047220FD3E5}"/>
              </a:ext>
            </a:extLst>
          </p:cNvPr>
          <p:cNvSpPr/>
          <p:nvPr/>
        </p:nvSpPr>
        <p:spPr bwMode="auto">
          <a:xfrm>
            <a:off x="6737350" y="3522663"/>
            <a:ext cx="1974850" cy="4699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35" name="Rectangle 76">
            <a:extLst>
              <a:ext uri="{FF2B5EF4-FFF2-40B4-BE49-F238E27FC236}">
                <a16:creationId xmlns:a16="http://schemas.microsoft.com/office/drawing/2014/main" xmlns="" id="{6F617B3F-CBBC-4C81-92ED-F8B8001C2EAD}"/>
              </a:ext>
            </a:extLst>
          </p:cNvPr>
          <p:cNvSpPr/>
          <p:nvPr/>
        </p:nvSpPr>
        <p:spPr>
          <a:xfrm>
            <a:off x="6986588" y="3606800"/>
            <a:ext cx="1546225" cy="285750"/>
          </a:xfrm>
          <a:prstGeom prst="rect">
            <a:avLst/>
          </a:prstGeom>
          <a:solidFill>
            <a:schemeClr val="accent2"/>
          </a:solidFill>
          <a:ln w="9525" cap="flat" cmpd="sng" algn="ctr">
            <a:noFill/>
            <a:prstDash val="solid"/>
          </a:ln>
          <a:effectLst/>
        </p:spPr>
        <p:txBody>
          <a:bodyPr lIns="87715" tIns="43856" rIns="87715" bIns="43856" anchor="ctr"/>
          <a:lstStyle/>
          <a:p>
            <a:pPr algn="ctr" defTabSz="895985" eaLnBrk="1" fontAlgn="auto" hangingPunct="1">
              <a:spcBef>
                <a:spcPts val="0"/>
              </a:spcBef>
              <a:spcAft>
                <a:spcPts val="0"/>
              </a:spcAft>
              <a:defRPr/>
            </a:pPr>
            <a:r>
              <a:rPr lang="zh-CN" altLang="en-US" sz="1600" kern="0" dirty="0" smtClean="0">
                <a:solidFill>
                  <a:schemeClr val="bg1"/>
                </a:solidFill>
                <a:latin typeface="Segoe UI Light" panose="020B0502040204020203"/>
                <a:ea typeface="+mn-ea"/>
              </a:rPr>
              <a:t>自定义查询</a:t>
            </a:r>
            <a:endParaRPr lang="zh-CN" altLang="en-US" sz="1600" kern="0" dirty="0">
              <a:solidFill>
                <a:schemeClr val="bg1"/>
              </a:solidFill>
              <a:latin typeface="Segoe UI Light" panose="020B0502040204020203"/>
              <a:ea typeface="+mn-ea"/>
            </a:endParaRPr>
          </a:p>
        </p:txBody>
      </p:sp>
      <p:sp>
        <p:nvSpPr>
          <p:cNvPr id="40" name="Flowchart: Process 8">
            <a:extLst>
              <a:ext uri="{FF2B5EF4-FFF2-40B4-BE49-F238E27FC236}">
                <a16:creationId xmlns:a16="http://schemas.microsoft.com/office/drawing/2014/main" xmlns="" id="{1ACC5A2F-94FE-4748-9B6B-1BDF58D45C81}"/>
              </a:ext>
            </a:extLst>
          </p:cNvPr>
          <p:cNvSpPr/>
          <p:nvPr/>
        </p:nvSpPr>
        <p:spPr bwMode="auto">
          <a:xfrm>
            <a:off x="6737350" y="4054475"/>
            <a:ext cx="1974850" cy="4699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49" name="Flowchart: Process 8">
            <a:extLst>
              <a:ext uri="{FF2B5EF4-FFF2-40B4-BE49-F238E27FC236}">
                <a16:creationId xmlns:a16="http://schemas.microsoft.com/office/drawing/2014/main" xmlns="" id="{30E0FA33-A5D5-434E-8D78-954380AC8ACA}"/>
              </a:ext>
            </a:extLst>
          </p:cNvPr>
          <p:cNvSpPr/>
          <p:nvPr/>
        </p:nvSpPr>
        <p:spPr bwMode="auto">
          <a:xfrm>
            <a:off x="6726238" y="2971800"/>
            <a:ext cx="1982787" cy="4699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60" name="Flowchart: Process 8">
            <a:extLst>
              <a:ext uri="{FF2B5EF4-FFF2-40B4-BE49-F238E27FC236}">
                <a16:creationId xmlns:a16="http://schemas.microsoft.com/office/drawing/2014/main" xmlns="" id="{A5326E90-F53B-4BC2-BBFD-33BA5366D9A8}"/>
              </a:ext>
            </a:extLst>
          </p:cNvPr>
          <p:cNvSpPr/>
          <p:nvPr/>
        </p:nvSpPr>
        <p:spPr bwMode="auto">
          <a:xfrm>
            <a:off x="6738938" y="4589463"/>
            <a:ext cx="1973262" cy="4699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5890" tIns="65890" rIns="24711" bIns="24711" anchor="b"/>
          <a:lstStyle/>
          <a:p>
            <a:pPr algn="ctr" defTabSz="912813" eaLnBrk="1" hangingPunct="1">
              <a:buFont typeface="Arial" pitchFamily="34" charset="0"/>
              <a:buNone/>
            </a:pPr>
            <a:endParaRPr lang="zh-CN" altLang="zh-CN" noProof="1">
              <a:solidFill>
                <a:schemeClr val="bg1"/>
              </a:solidFill>
              <a:latin typeface="Segoe UI Light" pitchFamily="34" charset="0"/>
              <a:cs typeface="Segoe UI" pitchFamily="34" charset="0"/>
            </a:endParaRPr>
          </a:p>
        </p:txBody>
      </p:sp>
      <p:sp>
        <p:nvSpPr>
          <p:cNvPr id="15" name="Rectangle 14">
            <a:extLst>
              <a:ext uri="{FF2B5EF4-FFF2-40B4-BE49-F238E27FC236}">
                <a16:creationId xmlns:a16="http://schemas.microsoft.com/office/drawing/2014/main" xmlns="" id="{E1956468-A3E0-4641-92D4-A6E7001678A1}"/>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16" name="Rectangle 15">
            <a:extLst>
              <a:ext uri="{FF2B5EF4-FFF2-40B4-BE49-F238E27FC236}">
                <a16:creationId xmlns:a16="http://schemas.microsoft.com/office/drawing/2014/main" xmlns="" id="{F388740C-1190-4BAF-B9D2-39B5D4ABC993}"/>
              </a:ext>
            </a:extLst>
          </p:cNvPr>
          <p:cNvSpPr/>
          <p:nvPr/>
        </p:nvSpPr>
        <p:spPr bwMode="auto">
          <a:xfrm>
            <a:off x="5922963" y="1785938"/>
            <a:ext cx="2932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602" tIns="32800" rIns="65602" bIns="32800" anchor="ctr"/>
          <a:lstStyle/>
          <a:p>
            <a:pPr algn="r" defTabSz="909320" eaLnBrk="1" fontAlgn="auto" hangingPunct="1">
              <a:spcBef>
                <a:spcPts val="0"/>
              </a:spcBef>
              <a:spcAft>
                <a:spcPts val="0"/>
              </a:spcAft>
              <a:defRPr/>
            </a:pPr>
            <a:endParaRPr lang="en-US" b="1" kern="0">
              <a:solidFill>
                <a:srgbClr val="FFB900"/>
              </a:solidFill>
              <a:latin typeface="Segoe UI" panose="020B0502040204020203"/>
            </a:endParaRPr>
          </a:p>
        </p:txBody>
      </p:sp>
      <p:sp>
        <p:nvSpPr>
          <p:cNvPr id="45" name="Right Bracket 44">
            <a:extLst>
              <a:ext uri="{FF2B5EF4-FFF2-40B4-BE49-F238E27FC236}">
                <a16:creationId xmlns:a16="http://schemas.microsoft.com/office/drawing/2014/main" xmlns="" id="{8268EB95-353F-44F2-B105-305CC3DA549B}"/>
              </a:ext>
            </a:extLst>
          </p:cNvPr>
          <p:cNvSpPr/>
          <p:nvPr/>
        </p:nvSpPr>
        <p:spPr>
          <a:xfrm rot="16200000">
            <a:off x="4452145" y="-1943894"/>
            <a:ext cx="157162" cy="8683625"/>
          </a:xfrm>
          <a:prstGeom prst="rightBracket">
            <a:avLst>
              <a:gd name="adj" fmla="val 78933"/>
            </a:avLst>
          </a:prstGeom>
          <a:ln w="28575"/>
        </p:spPr>
        <p:style>
          <a:lnRef idx="1">
            <a:schemeClr val="dk1"/>
          </a:lnRef>
          <a:fillRef idx="0">
            <a:schemeClr val="dk1"/>
          </a:fillRef>
          <a:effectRef idx="0">
            <a:schemeClr val="dk1"/>
          </a:effectRef>
          <a:fontRef idx="minor">
            <a:schemeClr val="tx1"/>
          </a:fontRef>
        </p:style>
        <p:txBody>
          <a:bodyPr anchor="ctr"/>
          <a:lstStyle/>
          <a:p>
            <a:pPr algn="ctr" defTabSz="932180" eaLnBrk="1" fontAlgn="auto" hangingPunct="1">
              <a:spcBef>
                <a:spcPts val="0"/>
              </a:spcBef>
              <a:spcAft>
                <a:spcPts val="0"/>
              </a:spcAft>
              <a:defRPr/>
            </a:pPr>
            <a:endParaRPr lang="en-US" sz="1350" kern="0">
              <a:solidFill>
                <a:prstClr val="black"/>
              </a:solidFill>
              <a:latin typeface="Segoe UI" panose="020B0502040204020203"/>
            </a:endParaRPr>
          </a:p>
        </p:txBody>
      </p:sp>
      <p:sp>
        <p:nvSpPr>
          <p:cNvPr id="46" name="Rectangle 45">
            <a:extLst>
              <a:ext uri="{FF2B5EF4-FFF2-40B4-BE49-F238E27FC236}">
                <a16:creationId xmlns:a16="http://schemas.microsoft.com/office/drawing/2014/main" xmlns="" id="{222B5671-CEA3-4464-9834-F2CA7878263A}"/>
              </a:ext>
            </a:extLst>
          </p:cNvPr>
          <p:cNvSpPr/>
          <p:nvPr/>
        </p:nvSpPr>
        <p:spPr>
          <a:xfrm>
            <a:off x="201613" y="1833563"/>
            <a:ext cx="8742362" cy="419100"/>
          </a:xfrm>
          <a:prstGeom prst="rect">
            <a:avLst/>
          </a:prstGeom>
          <a:solidFill>
            <a:schemeClr val="bg1">
              <a:lumMod val="65000"/>
            </a:schemeClr>
          </a:solidFill>
          <a:ln w="25400" cap="flat" cmpd="sng" algn="ctr">
            <a:noFill/>
            <a:prstDash val="solid"/>
          </a:ln>
          <a:effectLst/>
        </p:spPr>
        <p:txBody>
          <a:bodyPr lIns="87727" tIns="43863" rIns="87727" bIns="43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85"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业务介绍</a:t>
            </a:r>
          </a:p>
        </p:txBody>
      </p:sp>
      <p:sp>
        <p:nvSpPr>
          <p:cNvPr id="101" name="Freeform 22">
            <a:extLst>
              <a:ext uri="{FF2B5EF4-FFF2-40B4-BE49-F238E27FC236}">
                <a16:creationId xmlns:a16="http://schemas.microsoft.com/office/drawing/2014/main" xmlns="" id="{BBF6CA3F-B4BC-46AF-974F-378BF778AA9D}"/>
              </a:ext>
            </a:extLst>
          </p:cNvPr>
          <p:cNvSpPr>
            <a:spLocks noChangeAspect="1"/>
          </p:cNvSpPr>
          <p:nvPr/>
        </p:nvSpPr>
        <p:spPr bwMode="auto">
          <a:xfrm>
            <a:off x="346075" y="2590800"/>
            <a:ext cx="268288" cy="179388"/>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1" name="Freeform 18">
            <a:extLst>
              <a:ext uri="{FF2B5EF4-FFF2-40B4-BE49-F238E27FC236}">
                <a16:creationId xmlns:a16="http://schemas.microsoft.com/office/drawing/2014/main" xmlns="" id="{7764C9A2-AADF-422C-828F-079027D6431C}"/>
              </a:ext>
            </a:extLst>
          </p:cNvPr>
          <p:cNvSpPr>
            <a:spLocks noChangeAspect="1"/>
          </p:cNvSpPr>
          <p:nvPr/>
        </p:nvSpPr>
        <p:spPr bwMode="auto">
          <a:xfrm>
            <a:off x="4708525" y="2598738"/>
            <a:ext cx="266700" cy="234950"/>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14" name="Freeform 9">
            <a:extLst>
              <a:ext uri="{FF2B5EF4-FFF2-40B4-BE49-F238E27FC236}">
                <a16:creationId xmlns:a16="http://schemas.microsoft.com/office/drawing/2014/main" xmlns="" id="{D0BEB9E1-925D-4DFC-ABF2-4C026E642479}"/>
              </a:ext>
            </a:extLst>
          </p:cNvPr>
          <p:cNvSpPr>
            <a:spLocks noChangeAspect="1"/>
          </p:cNvSpPr>
          <p:nvPr/>
        </p:nvSpPr>
        <p:spPr bwMode="auto">
          <a:xfrm>
            <a:off x="2593975" y="2584450"/>
            <a:ext cx="174625" cy="219075"/>
          </a:xfrm>
          <a:custGeom>
            <a:avLst/>
            <a:gdLst>
              <a:gd name="T0" fmla="*/ 5153 w 5153"/>
              <a:gd name="T1" fmla="*/ 2353 h 6483"/>
              <a:gd name="T2" fmla="*/ 2799 w 5153"/>
              <a:gd name="T3" fmla="*/ 0 h 6483"/>
              <a:gd name="T4" fmla="*/ 445 w 5153"/>
              <a:gd name="T5" fmla="*/ 2353 h 6483"/>
              <a:gd name="T6" fmla="*/ 1852 w 5153"/>
              <a:gd name="T7" fmla="*/ 4507 h 6483"/>
              <a:gd name="T8" fmla="*/ 1399 w 5153"/>
              <a:gd name="T9" fmla="*/ 4932 h 6483"/>
              <a:gd name="T10" fmla="*/ 214 w 5153"/>
              <a:gd name="T11" fmla="*/ 5457 h 6483"/>
              <a:gd name="T12" fmla="*/ 41 w 5153"/>
              <a:gd name="T13" fmla="*/ 5578 h 6483"/>
              <a:gd name="T14" fmla="*/ 0 w 5153"/>
              <a:gd name="T15" fmla="*/ 6245 h 6483"/>
              <a:gd name="T16" fmla="*/ 96 w 5153"/>
              <a:gd name="T17" fmla="*/ 6276 h 6483"/>
              <a:gd name="T18" fmla="*/ 3145 w 5153"/>
              <a:gd name="T19" fmla="*/ 5637 h 6483"/>
              <a:gd name="T20" fmla="*/ 5153 w 5153"/>
              <a:gd name="T21" fmla="*/ 2353 h 6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3" h="6483">
                <a:moveTo>
                  <a:pt x="5153" y="2353"/>
                </a:moveTo>
                <a:cubicBezTo>
                  <a:pt x="5153" y="1054"/>
                  <a:pt x="4098" y="0"/>
                  <a:pt x="2799" y="0"/>
                </a:cubicBezTo>
                <a:cubicBezTo>
                  <a:pt x="1500" y="0"/>
                  <a:pt x="445" y="1054"/>
                  <a:pt x="445" y="2353"/>
                </a:cubicBezTo>
                <a:cubicBezTo>
                  <a:pt x="445" y="3314"/>
                  <a:pt x="1023" y="4144"/>
                  <a:pt x="1852" y="4507"/>
                </a:cubicBezTo>
                <a:cubicBezTo>
                  <a:pt x="1776" y="4634"/>
                  <a:pt x="1586" y="4814"/>
                  <a:pt x="1399" y="4932"/>
                </a:cubicBezTo>
                <a:cubicBezTo>
                  <a:pt x="1036" y="5167"/>
                  <a:pt x="611" y="5284"/>
                  <a:pt x="214" y="5457"/>
                </a:cubicBezTo>
                <a:cubicBezTo>
                  <a:pt x="148" y="5485"/>
                  <a:pt x="45" y="5530"/>
                  <a:pt x="41" y="5578"/>
                </a:cubicBezTo>
                <a:cubicBezTo>
                  <a:pt x="13" y="5799"/>
                  <a:pt x="10" y="6027"/>
                  <a:pt x="0" y="6245"/>
                </a:cubicBezTo>
                <a:cubicBezTo>
                  <a:pt x="48" y="6262"/>
                  <a:pt x="72" y="6273"/>
                  <a:pt x="96" y="6276"/>
                </a:cubicBezTo>
                <a:cubicBezTo>
                  <a:pt x="1213" y="6483"/>
                  <a:pt x="2229" y="6221"/>
                  <a:pt x="3145" y="5637"/>
                </a:cubicBezTo>
                <a:cubicBezTo>
                  <a:pt x="4095" y="5032"/>
                  <a:pt x="5153" y="4043"/>
                  <a:pt x="5153" y="23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nvGrpSpPr>
          <p:cNvPr id="82963" name="Group 118"/>
          <p:cNvGrpSpPr>
            <a:grpSpLocks/>
          </p:cNvGrpSpPr>
          <p:nvPr/>
        </p:nvGrpSpPr>
        <p:grpSpPr bwMode="auto">
          <a:xfrm>
            <a:off x="6738938" y="2613025"/>
            <a:ext cx="225425" cy="258763"/>
            <a:chOff x="10832823" y="3353836"/>
            <a:chExt cx="537576" cy="528488"/>
          </a:xfrm>
        </p:grpSpPr>
        <p:sp>
          <p:nvSpPr>
            <p:cNvPr id="121" name="Oval 13">
              <a:extLst>
                <a:ext uri="{FF2B5EF4-FFF2-40B4-BE49-F238E27FC236}">
                  <a16:creationId xmlns:a16="http://schemas.microsoft.com/office/drawing/2014/main" xmlns="" id="{A12D43F8-3408-41D9-9ADD-80E13477F64F}"/>
                </a:ext>
              </a:extLst>
            </p:cNvPr>
            <p:cNvSpPr>
              <a:spLocks noChangeArrowheads="1"/>
            </p:cNvSpPr>
            <p:nvPr/>
          </p:nvSpPr>
          <p:spPr bwMode="auto">
            <a:xfrm>
              <a:off x="10942608" y="3353836"/>
              <a:ext cx="427791" cy="4279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sp>
          <p:nvSpPr>
            <p:cNvPr id="124" name="Freeform 14">
              <a:extLst>
                <a:ext uri="{FF2B5EF4-FFF2-40B4-BE49-F238E27FC236}">
                  <a16:creationId xmlns:a16="http://schemas.microsoft.com/office/drawing/2014/main" xmlns="" id="{9A4BDFDF-7947-497C-805F-B7AD31159A0F}"/>
                </a:ext>
              </a:extLst>
            </p:cNvPr>
            <p:cNvSpPr/>
            <p:nvPr/>
          </p:nvSpPr>
          <p:spPr bwMode="auto">
            <a:xfrm>
              <a:off x="10832823" y="3703999"/>
              <a:ext cx="177929" cy="178325"/>
            </a:xfrm>
            <a:custGeom>
              <a:avLst/>
              <a:gdLst>
                <a:gd name="T0" fmla="*/ 1224 w 1980"/>
                <a:gd name="T1" fmla="*/ 0 h 1977"/>
                <a:gd name="T2" fmla="*/ 218 w 1980"/>
                <a:gd name="T3" fmla="*/ 985 h 1977"/>
                <a:gd name="T4" fmla="*/ 211 w 1980"/>
                <a:gd name="T5" fmla="*/ 1752 h 1977"/>
                <a:gd name="T6" fmla="*/ 218 w 1980"/>
                <a:gd name="T7" fmla="*/ 1759 h 1977"/>
                <a:gd name="T8" fmla="*/ 985 w 1980"/>
                <a:gd name="T9" fmla="*/ 1766 h 1977"/>
                <a:gd name="T10" fmla="*/ 1980 w 1980"/>
                <a:gd name="T11" fmla="*/ 788 h 1977"/>
                <a:gd name="T12" fmla="*/ 1224 w 1980"/>
                <a:gd name="T13" fmla="*/ 0 h 1977"/>
              </a:gdLst>
              <a:ahLst/>
              <a:cxnLst>
                <a:cxn ang="0">
                  <a:pos x="T0" y="T1"/>
                </a:cxn>
                <a:cxn ang="0">
                  <a:pos x="T2" y="T3"/>
                </a:cxn>
                <a:cxn ang="0">
                  <a:pos x="T4" y="T5"/>
                </a:cxn>
                <a:cxn ang="0">
                  <a:pos x="T6" y="T7"/>
                </a:cxn>
                <a:cxn ang="0">
                  <a:pos x="T8" y="T9"/>
                </a:cxn>
                <a:cxn ang="0">
                  <a:pos x="T10" y="T11"/>
                </a:cxn>
                <a:cxn ang="0">
                  <a:pos x="T12" y="T13"/>
                </a:cxn>
              </a:cxnLst>
              <a:rect l="0" t="0" r="r" b="b"/>
              <a:pathLst>
                <a:path w="1980" h="1977">
                  <a:moveTo>
                    <a:pt x="1224" y="0"/>
                  </a:moveTo>
                  <a:cubicBezTo>
                    <a:pt x="218" y="985"/>
                    <a:pt x="218" y="985"/>
                    <a:pt x="218" y="985"/>
                  </a:cubicBezTo>
                  <a:cubicBezTo>
                    <a:pt x="4" y="1196"/>
                    <a:pt x="0" y="1538"/>
                    <a:pt x="211" y="1752"/>
                  </a:cubicBezTo>
                  <a:cubicBezTo>
                    <a:pt x="218" y="1759"/>
                    <a:pt x="218" y="1759"/>
                    <a:pt x="218" y="1759"/>
                  </a:cubicBezTo>
                  <a:cubicBezTo>
                    <a:pt x="429" y="1974"/>
                    <a:pt x="771" y="1977"/>
                    <a:pt x="985" y="1766"/>
                  </a:cubicBezTo>
                  <a:cubicBezTo>
                    <a:pt x="1980" y="788"/>
                    <a:pt x="1980" y="788"/>
                    <a:pt x="1980" y="788"/>
                  </a:cubicBezTo>
                  <a:cubicBezTo>
                    <a:pt x="1683" y="581"/>
                    <a:pt x="1424" y="315"/>
                    <a:pt x="12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0" tIns="34285" rIns="68570" bIns="34285"/>
            <a:lstStyle/>
            <a:p>
              <a:pPr defTabSz="932180" eaLnBrk="1" fontAlgn="auto" hangingPunct="1">
                <a:spcBef>
                  <a:spcPts val="0"/>
                </a:spcBef>
                <a:spcAft>
                  <a:spcPts val="0"/>
                </a:spcAft>
                <a:defRPr/>
              </a:pPr>
              <a:endParaRPr lang="en-US" sz="1350" kern="0">
                <a:solidFill>
                  <a:sysClr val="windowText" lastClr="000000"/>
                </a:solidFill>
                <a:latin typeface="Segoe UI" panose="020B0502040204020203"/>
                <a:ea typeface="+mn-ea"/>
              </a:endParaRPr>
            </a:p>
          </p:txBody>
        </p:sp>
      </p:grpSp>
      <p:grpSp>
        <p:nvGrpSpPr>
          <p:cNvPr id="82964" name="组合 161"/>
          <p:cNvGrpSpPr>
            <a:grpSpLocks/>
          </p:cNvGrpSpPr>
          <p:nvPr/>
        </p:nvGrpSpPr>
        <p:grpSpPr bwMode="auto">
          <a:xfrm>
            <a:off x="260350" y="550863"/>
            <a:ext cx="1798638" cy="484187"/>
            <a:chOff x="410" y="868"/>
            <a:chExt cx="2833" cy="762"/>
          </a:xfrm>
        </p:grpSpPr>
        <p:grpSp>
          <p:nvGrpSpPr>
            <p:cNvPr id="82976" name="组合 7"/>
            <p:cNvGrpSpPr>
              <a:grpSpLocks/>
            </p:cNvGrpSpPr>
            <p:nvPr/>
          </p:nvGrpSpPr>
          <p:grpSpPr bwMode="auto">
            <a:xfrm>
              <a:off x="410" y="868"/>
              <a:ext cx="2833" cy="762"/>
              <a:chOff x="472" y="1581"/>
              <a:chExt cx="2832" cy="763"/>
            </a:xfrm>
          </p:grpSpPr>
          <p:sp>
            <p:nvSpPr>
              <p:cNvPr id="82978" name="文本框 5"/>
              <p:cNvSpPr txBox="1">
                <a:spLocks noChangeArrowheads="1"/>
              </p:cNvSpPr>
              <p:nvPr/>
            </p:nvSpPr>
            <p:spPr bwMode="auto">
              <a:xfrm>
                <a:off x="1388" y="1586"/>
                <a:ext cx="1916"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业务介绍</a:t>
                </a:r>
              </a:p>
            </p:txBody>
          </p:sp>
          <p:grpSp>
            <p:nvGrpSpPr>
              <p:cNvPr id="82979" name="组合 5"/>
              <p:cNvGrpSpPr>
                <a:grpSpLocks/>
              </p:cNvGrpSpPr>
              <p:nvPr/>
            </p:nvGrpSpPr>
            <p:grpSpPr bwMode="auto">
              <a:xfrm>
                <a:off x="472" y="1581"/>
                <a:ext cx="832" cy="763"/>
                <a:chOff x="1417110" y="1933669"/>
                <a:chExt cx="1827515" cy="1676757"/>
              </a:xfrm>
            </p:grpSpPr>
            <p:sp>
              <p:nvSpPr>
                <p:cNvPr id="163" name="椭圆 162">
                  <a:extLst>
                    <a:ext uri="{FF2B5EF4-FFF2-40B4-BE49-F238E27FC236}">
                      <a16:creationId xmlns:a16="http://schemas.microsoft.com/office/drawing/2014/main" xmlns="" id="{72D637D0-7979-4A2E-9197-2956386B9BF7}"/>
                    </a:ext>
                  </a:extLst>
                </p:cNvPr>
                <p:cNvSpPr/>
                <p:nvPr/>
              </p:nvSpPr>
              <p:spPr>
                <a:xfrm>
                  <a:off x="1493975" y="1933669"/>
                  <a:ext cx="1674563"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4" name="椭圆 163">
                  <a:extLst>
                    <a:ext uri="{FF2B5EF4-FFF2-40B4-BE49-F238E27FC236}">
                      <a16:creationId xmlns:a16="http://schemas.microsoft.com/office/drawing/2014/main" xmlns="" id="{072E2C0E-B3E2-4F75-9B76-C567A32D007C}"/>
                    </a:ext>
                  </a:extLst>
                </p:cNvPr>
                <p:cNvSpPr/>
                <p:nvPr/>
              </p:nvSpPr>
              <p:spPr>
                <a:xfrm>
                  <a:off x="1686140" y="2120586"/>
                  <a:ext cx="130670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5" name="椭圆 164">
                  <a:extLst>
                    <a:ext uri="{FF2B5EF4-FFF2-40B4-BE49-F238E27FC236}">
                      <a16:creationId xmlns:a16="http://schemas.microsoft.com/office/drawing/2014/main" xmlns="" id="{8BDBD324-5840-4949-B8AA-BAEC0B9C9BD7}"/>
                    </a:ext>
                  </a:extLst>
                </p:cNvPr>
                <p:cNvSpPr/>
                <p:nvPr/>
              </p:nvSpPr>
              <p:spPr>
                <a:xfrm>
                  <a:off x="2773232" y="1944664"/>
                  <a:ext cx="38981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6" name="椭圆 165">
                  <a:extLst>
                    <a:ext uri="{FF2B5EF4-FFF2-40B4-BE49-F238E27FC236}">
                      <a16:creationId xmlns:a16="http://schemas.microsoft.com/office/drawing/2014/main" xmlns="" id="{20E572FC-5D3F-419C-88FE-57C8DB802A5D}"/>
                    </a:ext>
                  </a:extLst>
                </p:cNvPr>
                <p:cNvSpPr/>
                <p:nvPr/>
              </p:nvSpPr>
              <p:spPr>
                <a:xfrm>
                  <a:off x="1417110" y="2263523"/>
                  <a:ext cx="28549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7" name="椭圆 166">
                  <a:extLst>
                    <a:ext uri="{FF2B5EF4-FFF2-40B4-BE49-F238E27FC236}">
                      <a16:creationId xmlns:a16="http://schemas.microsoft.com/office/drawing/2014/main" xmlns="" id="{60C43446-F9F4-4D83-B3A6-EF2ED4AC097E}"/>
                    </a:ext>
                  </a:extLst>
                </p:cNvPr>
                <p:cNvSpPr/>
                <p:nvPr/>
              </p:nvSpPr>
              <p:spPr>
                <a:xfrm>
                  <a:off x="1686140" y="3308061"/>
                  <a:ext cx="21961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8" name="椭圆 167">
                  <a:extLst>
                    <a:ext uri="{FF2B5EF4-FFF2-40B4-BE49-F238E27FC236}">
                      <a16:creationId xmlns:a16="http://schemas.microsoft.com/office/drawing/2014/main" xmlns="" id="{C9EEEA55-F209-40DC-A9F3-17B4BDEF4534}"/>
                    </a:ext>
                  </a:extLst>
                </p:cNvPr>
                <p:cNvSpPr/>
                <p:nvPr/>
              </p:nvSpPr>
              <p:spPr>
                <a:xfrm>
                  <a:off x="3014808"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69" name="卷轴">
              <a:extLst>
                <a:ext uri="{FF2B5EF4-FFF2-40B4-BE49-F238E27FC236}">
                  <a16:creationId xmlns:a16="http://schemas.microsoft.com/office/drawing/2014/main" xmlns="" id="{A073F12D-09B6-4BFA-9F69-067C624E75A4}"/>
                </a:ext>
              </a:extLst>
            </p:cNvPr>
            <p:cNvSpPr/>
            <p:nvPr/>
          </p:nvSpPr>
          <p:spPr bwMode="auto">
            <a:xfrm rot="720000">
              <a:off x="630" y="1000"/>
              <a:ext cx="408" cy="515"/>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grpSp>
      <p:sp>
        <p:nvSpPr>
          <p:cNvPr id="170" name="Rectangle 86">
            <a:extLst>
              <a:ext uri="{FF2B5EF4-FFF2-40B4-BE49-F238E27FC236}">
                <a16:creationId xmlns:a16="http://schemas.microsoft.com/office/drawing/2014/main" xmlns="" id="{8CA58C34-7453-4AA5-9E26-1779BE4B59BB}"/>
              </a:ext>
            </a:extLst>
          </p:cNvPr>
          <p:cNvSpPr/>
          <p:nvPr/>
        </p:nvSpPr>
        <p:spPr>
          <a:xfrm>
            <a:off x="2968625" y="3035300"/>
            <a:ext cx="1174750"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卡片明细</a:t>
            </a:r>
          </a:p>
        </p:txBody>
      </p:sp>
      <p:sp>
        <p:nvSpPr>
          <p:cNvPr id="171" name="Rectangle 86">
            <a:extLst>
              <a:ext uri="{FF2B5EF4-FFF2-40B4-BE49-F238E27FC236}">
                <a16:creationId xmlns:a16="http://schemas.microsoft.com/office/drawing/2014/main" xmlns="" id="{2A3222B7-BAAB-41E7-BB76-D12E1FDC08CD}"/>
              </a:ext>
            </a:extLst>
          </p:cNvPr>
          <p:cNvSpPr/>
          <p:nvPr/>
        </p:nvSpPr>
        <p:spPr>
          <a:xfrm>
            <a:off x="2933700" y="3571875"/>
            <a:ext cx="1174750"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条码标签</a:t>
            </a:r>
          </a:p>
        </p:txBody>
      </p:sp>
      <p:sp>
        <p:nvSpPr>
          <p:cNvPr id="172" name="Rectangle 86">
            <a:extLst>
              <a:ext uri="{FF2B5EF4-FFF2-40B4-BE49-F238E27FC236}">
                <a16:creationId xmlns:a16="http://schemas.microsoft.com/office/drawing/2014/main" xmlns="" id="{9EE22E2A-6B74-4985-A92F-4B484454E0D6}"/>
              </a:ext>
            </a:extLst>
          </p:cNvPr>
          <p:cNvSpPr/>
          <p:nvPr/>
        </p:nvSpPr>
        <p:spPr>
          <a:xfrm>
            <a:off x="2933700" y="4095750"/>
            <a:ext cx="1173163"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卡片打印</a:t>
            </a:r>
          </a:p>
        </p:txBody>
      </p:sp>
      <p:sp>
        <p:nvSpPr>
          <p:cNvPr id="173" name="Rectangle 86">
            <a:extLst>
              <a:ext uri="{FF2B5EF4-FFF2-40B4-BE49-F238E27FC236}">
                <a16:creationId xmlns:a16="http://schemas.microsoft.com/office/drawing/2014/main" xmlns="" id="{5C53229C-5125-4980-A511-2C00E591A4A3}"/>
              </a:ext>
            </a:extLst>
          </p:cNvPr>
          <p:cNvSpPr/>
          <p:nvPr/>
        </p:nvSpPr>
        <p:spPr>
          <a:xfrm>
            <a:off x="2957513" y="4654550"/>
            <a:ext cx="1173162"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资产调拨</a:t>
            </a:r>
          </a:p>
        </p:txBody>
      </p:sp>
      <p:sp>
        <p:nvSpPr>
          <p:cNvPr id="174" name="Rectangle 86">
            <a:extLst>
              <a:ext uri="{FF2B5EF4-FFF2-40B4-BE49-F238E27FC236}">
                <a16:creationId xmlns:a16="http://schemas.microsoft.com/office/drawing/2014/main" xmlns="" id="{B3114771-269A-42FB-9BA0-D70110C0636F}"/>
              </a:ext>
            </a:extLst>
          </p:cNvPr>
          <p:cNvSpPr/>
          <p:nvPr/>
        </p:nvSpPr>
        <p:spPr>
          <a:xfrm>
            <a:off x="2957513" y="5167313"/>
            <a:ext cx="1173162"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原值变动</a:t>
            </a:r>
          </a:p>
        </p:txBody>
      </p:sp>
      <p:sp>
        <p:nvSpPr>
          <p:cNvPr id="175" name="Rectangle 86">
            <a:extLst>
              <a:ext uri="{FF2B5EF4-FFF2-40B4-BE49-F238E27FC236}">
                <a16:creationId xmlns:a16="http://schemas.microsoft.com/office/drawing/2014/main" xmlns="" id="{5E99A2F4-74F3-4790-8429-836D55803381}"/>
              </a:ext>
            </a:extLst>
          </p:cNvPr>
          <p:cNvSpPr/>
          <p:nvPr/>
        </p:nvSpPr>
        <p:spPr>
          <a:xfrm>
            <a:off x="5081588" y="3040063"/>
            <a:ext cx="1208087" cy="342900"/>
          </a:xfrm>
          <a:prstGeom prst="rect">
            <a:avLst/>
          </a:prstGeom>
          <a:solidFill>
            <a:schemeClr val="bg1">
              <a:lumMod val="50000"/>
            </a:schemeClr>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处置申请</a:t>
            </a:r>
          </a:p>
        </p:txBody>
      </p:sp>
      <p:sp>
        <p:nvSpPr>
          <p:cNvPr id="176" name="Rectangle 86">
            <a:extLst>
              <a:ext uri="{FF2B5EF4-FFF2-40B4-BE49-F238E27FC236}">
                <a16:creationId xmlns:a16="http://schemas.microsoft.com/office/drawing/2014/main" xmlns="" id="{10746A40-8D44-48F1-9E1B-45FC571799D9}"/>
              </a:ext>
            </a:extLst>
          </p:cNvPr>
          <p:cNvSpPr/>
          <p:nvPr/>
        </p:nvSpPr>
        <p:spPr>
          <a:xfrm>
            <a:off x="7262813" y="3040063"/>
            <a:ext cx="1209675" cy="34290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普通查询</a:t>
            </a:r>
          </a:p>
        </p:txBody>
      </p:sp>
      <p:sp>
        <p:nvSpPr>
          <p:cNvPr id="177" name="Rectangle 76">
            <a:extLst>
              <a:ext uri="{FF2B5EF4-FFF2-40B4-BE49-F238E27FC236}">
                <a16:creationId xmlns:a16="http://schemas.microsoft.com/office/drawing/2014/main" xmlns="" id="{06C40468-B1FD-4481-BA5B-4580215D02EE}"/>
              </a:ext>
            </a:extLst>
          </p:cNvPr>
          <p:cNvSpPr/>
          <p:nvPr/>
        </p:nvSpPr>
        <p:spPr>
          <a:xfrm>
            <a:off x="6827838" y="4162425"/>
            <a:ext cx="1808162" cy="28575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固定资产卡片统计</a:t>
            </a:r>
          </a:p>
        </p:txBody>
      </p:sp>
      <p:sp>
        <p:nvSpPr>
          <p:cNvPr id="178" name="Rectangle 76">
            <a:extLst>
              <a:ext uri="{FF2B5EF4-FFF2-40B4-BE49-F238E27FC236}">
                <a16:creationId xmlns:a16="http://schemas.microsoft.com/office/drawing/2014/main" xmlns="" id="{1E043621-7137-4D67-ABF2-5AC0DDDFBCFF}"/>
              </a:ext>
            </a:extLst>
          </p:cNvPr>
          <p:cNvSpPr/>
          <p:nvPr/>
        </p:nvSpPr>
        <p:spPr>
          <a:xfrm>
            <a:off x="6854825" y="4699000"/>
            <a:ext cx="1808163" cy="285750"/>
          </a:xfrm>
          <a:prstGeom prst="rect">
            <a:avLst/>
          </a:prstGeom>
          <a:solidFill>
            <a:schemeClr val="accent2"/>
          </a:solidFill>
          <a:ln w="9525" cap="flat" cmpd="sng" algn="ctr">
            <a:noFill/>
            <a:prstDash val="solid"/>
          </a:ln>
          <a:effectLst/>
        </p:spPr>
        <p:txBody>
          <a:bodyPr lIns="87715" tIns="43856" rIns="87715" bIns="43856" anchor="ctr"/>
          <a:lstStyle/>
          <a:p>
            <a:pPr defTabSz="895985" eaLnBrk="1" fontAlgn="auto" hangingPunct="1">
              <a:spcBef>
                <a:spcPts val="0"/>
              </a:spcBef>
              <a:spcAft>
                <a:spcPts val="0"/>
              </a:spcAft>
              <a:defRPr/>
            </a:pPr>
            <a:r>
              <a:rPr lang="zh-CN" altLang="en-US" sz="1600" kern="0" dirty="0">
                <a:solidFill>
                  <a:schemeClr val="bg1"/>
                </a:solidFill>
                <a:latin typeface="Segoe UI Light" panose="020B0502040204020203"/>
                <a:ea typeface="+mn-ea"/>
              </a:rPr>
              <a:t>固定资产购置统计</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left)">
                                      <p:cBhvr>
                                        <p:cTn id="7" dur="1000"/>
                                        <p:tgtEl>
                                          <p:spTgt spid="17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1000"/>
                                        <p:tgtEl>
                                          <p:spTgt spid="35"/>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wipe(left)">
                                      <p:cBhvr>
                                        <p:cTn id="15" dur="1000"/>
                                        <p:tgtEl>
                                          <p:spTgt spid="177"/>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wipe(left)">
                                      <p:cBhvr>
                                        <p:cTn id="19"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176" grpId="0" bldLvl="0" animBg="1"/>
      <p:bldP spid="177" grpId="0" bldLvl="0" animBg="1"/>
      <p:bldP spid="1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xmlns="" id="{640C2EB1-48CC-41AB-918A-4EB589565F69}"/>
              </a:ext>
            </a:extLst>
          </p:cNvPr>
          <p:cNvSpPr/>
          <p:nvPr/>
        </p:nvSpPr>
        <p:spPr>
          <a:xfrm>
            <a:off x="1492250" y="2790825"/>
            <a:ext cx="1676400" cy="1676400"/>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4" name="椭圆 23">
            <a:extLst>
              <a:ext uri="{FF2B5EF4-FFF2-40B4-BE49-F238E27FC236}">
                <a16:creationId xmlns:a16="http://schemas.microsoft.com/office/drawing/2014/main" xmlns="" id="{B29B49E9-9D2E-466C-BE85-6740DAEEF582}"/>
              </a:ext>
            </a:extLst>
          </p:cNvPr>
          <p:cNvSpPr/>
          <p:nvPr/>
        </p:nvSpPr>
        <p:spPr>
          <a:xfrm>
            <a:off x="1687513" y="2974975"/>
            <a:ext cx="1306512" cy="130810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86020" name="文本框 5"/>
          <p:cNvSpPr txBox="1">
            <a:spLocks noChangeArrowheads="1"/>
          </p:cNvSpPr>
          <p:nvPr/>
        </p:nvSpPr>
        <p:spPr bwMode="auto">
          <a:xfrm>
            <a:off x="1930400" y="3208338"/>
            <a:ext cx="798513" cy="830262"/>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b="1">
                <a:solidFill>
                  <a:srgbClr val="FFFFFF"/>
                </a:solidFill>
                <a:latin typeface="方正兰亭黑_GBK"/>
                <a:ea typeface="方正兰亭黑_GBK"/>
                <a:cs typeface="方正兰亭黑_GBK"/>
              </a:rPr>
              <a:t>04</a:t>
            </a:r>
          </a:p>
        </p:txBody>
      </p:sp>
      <p:sp>
        <p:nvSpPr>
          <p:cNvPr id="86021" name="文本框 5"/>
          <p:cNvSpPr txBox="1">
            <a:spLocks noChangeArrowheads="1"/>
          </p:cNvSpPr>
          <p:nvPr/>
        </p:nvSpPr>
        <p:spPr bwMode="auto">
          <a:xfrm>
            <a:off x="3500438" y="2800350"/>
            <a:ext cx="3243262" cy="46037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b="1">
                <a:solidFill>
                  <a:srgbClr val="4490B9"/>
                </a:solidFill>
                <a:latin typeface="方正兰亭黑_GBK"/>
                <a:ea typeface="方正兰亭黑_GBK"/>
                <a:cs typeface="方正兰亭黑_GBK"/>
              </a:rPr>
              <a:t>与预算、与财务相结合</a:t>
            </a:r>
          </a:p>
        </p:txBody>
      </p:sp>
      <p:sp>
        <p:nvSpPr>
          <p:cNvPr id="7" name="矩形 6">
            <a:extLst>
              <a:ext uri="{FF2B5EF4-FFF2-40B4-BE49-F238E27FC236}">
                <a16:creationId xmlns:a16="http://schemas.microsoft.com/office/drawing/2014/main" xmlns="" id="{EB4CF9D9-DD4B-4427-B007-46F04CF672B4}"/>
              </a:ext>
            </a:extLst>
          </p:cNvPr>
          <p:cNvSpPr/>
          <p:nvPr/>
        </p:nvSpPr>
        <p:spPr>
          <a:xfrm>
            <a:off x="3579813" y="4032250"/>
            <a:ext cx="1327150" cy="304800"/>
          </a:xfrm>
          <a:prstGeom prst="rect">
            <a:avLst/>
          </a:prstGeom>
          <a:solidFill>
            <a:srgbClr val="3F86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buFont typeface="Arial" panose="020B0604020202020204" pitchFamily="34" charset="0"/>
              <a:defRPr sz="1300">
                <a:solidFill>
                  <a:schemeClr val="tx1"/>
                </a:solidFill>
                <a:latin typeface="Calibri Light" pitchFamily="34" charset="0"/>
                <a:ea typeface="微软雅黑 Light" pitchFamily="34" charset="-122"/>
              </a:defRPr>
            </a:lvl1pPr>
            <a:lvl2pPr>
              <a:buFont typeface="Arial" panose="020B0604020202020204" pitchFamily="34" charset="0"/>
              <a:defRPr sz="1300">
                <a:solidFill>
                  <a:schemeClr val="tx1"/>
                </a:solidFill>
                <a:latin typeface="Calibri Light" pitchFamily="34" charset="0"/>
                <a:ea typeface="微软雅黑 Light" pitchFamily="34" charset="-122"/>
              </a:defRPr>
            </a:lvl2pPr>
            <a:lvl3pPr>
              <a:buFont typeface="Arial" panose="020B0604020202020204" pitchFamily="34" charset="0"/>
              <a:defRPr sz="1300">
                <a:solidFill>
                  <a:schemeClr val="tx1"/>
                </a:solidFill>
                <a:latin typeface="Calibri Light" pitchFamily="34" charset="0"/>
                <a:ea typeface="微软雅黑 Light" pitchFamily="34" charset="-122"/>
              </a:defRPr>
            </a:lvl3pPr>
            <a:lvl4pPr>
              <a:buFont typeface="Arial" panose="020B0604020202020204" pitchFamily="34" charset="0"/>
              <a:defRPr sz="1300">
                <a:solidFill>
                  <a:schemeClr val="tx1"/>
                </a:solidFill>
                <a:latin typeface="Calibri Light" pitchFamily="34" charset="0"/>
                <a:ea typeface="微软雅黑 Light" pitchFamily="34" charset="-122"/>
              </a:defRPr>
            </a:lvl4pPr>
            <a:lvl5pPr>
              <a:buFont typeface="Arial" panose="020B0604020202020204" pitchFamily="34" charset="0"/>
              <a:defRPr sz="1300">
                <a:solidFill>
                  <a:schemeClr val="tx1"/>
                </a:solidFill>
                <a:latin typeface="Calibri Light" pitchFamily="34" charset="0"/>
                <a:ea typeface="微软雅黑 Light" pitchFamily="34" charset="-122"/>
              </a:defRPr>
            </a:lvl5pPr>
            <a:lvl6pPr marL="18288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6pPr>
            <a:lvl7pPr marL="22860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7pPr>
            <a:lvl8pPr marL="27432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8pPr>
            <a:lvl9pPr marL="3200400" defTabSz="685800" eaLnBrk="0" fontAlgn="base" hangingPunct="0">
              <a:spcBef>
                <a:spcPct val="0"/>
              </a:spcBef>
              <a:spcAft>
                <a:spcPct val="0"/>
              </a:spcAft>
              <a:buFont typeface="Arial" panose="020B0604020202020204" pitchFamily="34" charset="0"/>
              <a:defRPr sz="1300">
                <a:solidFill>
                  <a:schemeClr val="tx1"/>
                </a:solidFill>
                <a:latin typeface="Calibri Light" pitchFamily="34" charset="0"/>
                <a:ea typeface="微软雅黑 Light" pitchFamily="34" charset="-122"/>
              </a:defRPr>
            </a:lvl9pPr>
          </a:lstStyle>
          <a:p>
            <a:pPr algn="ctr" eaLnBrk="1" hangingPunct="1">
              <a:defRPr/>
            </a:pPr>
            <a:r>
              <a:rPr lang="en-US" altLang="zh-CN" sz="1200" b="1" noProof="1">
                <a:solidFill>
                  <a:srgbClr val="FFFFFF"/>
                </a:solidFill>
                <a:latin typeface="Arial" panose="020B0604020202020204" pitchFamily="34" charset="0"/>
                <a:sym typeface="+mn-ea"/>
              </a:rPr>
              <a:t>PART FOUR</a:t>
            </a:r>
          </a:p>
        </p:txBody>
      </p:sp>
      <p:sp>
        <p:nvSpPr>
          <p:cNvPr id="25" name="椭圆 24">
            <a:extLst>
              <a:ext uri="{FF2B5EF4-FFF2-40B4-BE49-F238E27FC236}">
                <a16:creationId xmlns:a16="http://schemas.microsoft.com/office/drawing/2014/main" xmlns="" id="{127655CE-7DCD-4816-B5D2-5DD57E217112}"/>
              </a:ext>
            </a:extLst>
          </p:cNvPr>
          <p:cNvSpPr/>
          <p:nvPr/>
        </p:nvSpPr>
        <p:spPr>
          <a:xfrm>
            <a:off x="2773363" y="2801938"/>
            <a:ext cx="390525" cy="3905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6" name="椭圆 25">
            <a:extLst>
              <a:ext uri="{FF2B5EF4-FFF2-40B4-BE49-F238E27FC236}">
                <a16:creationId xmlns:a16="http://schemas.microsoft.com/office/drawing/2014/main" xmlns="" id="{6E8900F7-5EC8-43F7-852A-A4374294FF15}"/>
              </a:ext>
            </a:extLst>
          </p:cNvPr>
          <p:cNvSpPr/>
          <p:nvPr/>
        </p:nvSpPr>
        <p:spPr>
          <a:xfrm>
            <a:off x="1417638" y="3119438"/>
            <a:ext cx="285750" cy="28575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8" name="椭圆 27">
            <a:extLst>
              <a:ext uri="{FF2B5EF4-FFF2-40B4-BE49-F238E27FC236}">
                <a16:creationId xmlns:a16="http://schemas.microsoft.com/office/drawing/2014/main" xmlns="" id="{16A0D566-A331-495D-81F3-E16DC205E7A2}"/>
              </a:ext>
            </a:extLst>
          </p:cNvPr>
          <p:cNvSpPr/>
          <p:nvPr/>
        </p:nvSpPr>
        <p:spPr>
          <a:xfrm>
            <a:off x="1273175" y="4503738"/>
            <a:ext cx="160338" cy="1619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29" name="椭圆 28">
            <a:extLst>
              <a:ext uri="{FF2B5EF4-FFF2-40B4-BE49-F238E27FC236}">
                <a16:creationId xmlns:a16="http://schemas.microsoft.com/office/drawing/2014/main" xmlns="" id="{C4D1BA2D-C2BA-4B70-B143-630BF48AFECA}"/>
              </a:ext>
            </a:extLst>
          </p:cNvPr>
          <p:cNvSpPr/>
          <p:nvPr/>
        </p:nvSpPr>
        <p:spPr>
          <a:xfrm>
            <a:off x="1687513" y="4165600"/>
            <a:ext cx="219075" cy="220663"/>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30" name="椭圆 29">
            <a:extLst>
              <a:ext uri="{FF2B5EF4-FFF2-40B4-BE49-F238E27FC236}">
                <a16:creationId xmlns:a16="http://schemas.microsoft.com/office/drawing/2014/main" xmlns="" id="{28D1BD73-F216-42E1-9729-A64C39389087}"/>
              </a:ext>
            </a:extLst>
          </p:cNvPr>
          <p:cNvSpPr/>
          <p:nvPr/>
        </p:nvSpPr>
        <p:spPr>
          <a:xfrm>
            <a:off x="3016250" y="3836988"/>
            <a:ext cx="228600" cy="228600"/>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31" name="椭圆 30">
            <a:extLst>
              <a:ext uri="{FF2B5EF4-FFF2-40B4-BE49-F238E27FC236}">
                <a16:creationId xmlns:a16="http://schemas.microsoft.com/office/drawing/2014/main" xmlns="" id="{BB299539-3865-422A-B268-C90E9AE2DC07}"/>
              </a:ext>
            </a:extLst>
          </p:cNvPr>
          <p:cNvSpPr/>
          <p:nvPr/>
        </p:nvSpPr>
        <p:spPr>
          <a:xfrm>
            <a:off x="2840038" y="4456113"/>
            <a:ext cx="153987" cy="15557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
        <p:nvSpPr>
          <p:cNvPr id="32" name="椭圆 31">
            <a:extLst>
              <a:ext uri="{FF2B5EF4-FFF2-40B4-BE49-F238E27FC236}">
                <a16:creationId xmlns:a16="http://schemas.microsoft.com/office/drawing/2014/main" xmlns="" id="{6D16FAE3-B7AC-4176-920C-C121B2E16B27}"/>
              </a:ext>
            </a:extLst>
          </p:cNvPr>
          <p:cNvSpPr/>
          <p:nvPr/>
        </p:nvSpPr>
        <p:spPr>
          <a:xfrm>
            <a:off x="1252538" y="3836988"/>
            <a:ext cx="100012" cy="98425"/>
          </a:xfrm>
          <a:prstGeom prst="ellipse">
            <a:avLst/>
          </a:prstGeom>
          <a:solidFill>
            <a:srgbClr val="3F86AB"/>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prstClr val="white"/>
              </a:solidFill>
            </a:endParaRPr>
          </a:p>
        </p:txBody>
      </p:sp>
    </p:spTree>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组合 7"/>
          <p:cNvGrpSpPr>
            <a:grpSpLocks/>
          </p:cNvGrpSpPr>
          <p:nvPr/>
        </p:nvGrpSpPr>
        <p:grpSpPr bwMode="auto">
          <a:xfrm>
            <a:off x="260350" y="550863"/>
            <a:ext cx="2754313" cy="484187"/>
            <a:chOff x="472" y="1581"/>
            <a:chExt cx="4335" cy="763"/>
          </a:xfrm>
        </p:grpSpPr>
        <p:sp>
          <p:nvSpPr>
            <p:cNvPr id="88106" name="文本框 5"/>
            <p:cNvSpPr txBox="1">
              <a:spLocks noChangeArrowheads="1"/>
            </p:cNvSpPr>
            <p:nvPr/>
          </p:nvSpPr>
          <p:spPr bwMode="auto">
            <a:xfrm>
              <a:off x="1304" y="1586"/>
              <a:ext cx="3503"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结合预算科学购置</a:t>
              </a:r>
            </a:p>
          </p:txBody>
        </p:sp>
        <p:grpSp>
          <p:nvGrpSpPr>
            <p:cNvPr id="88107" name="组合 5"/>
            <p:cNvGrpSpPr>
              <a:grpSpLocks/>
            </p:cNvGrpSpPr>
            <p:nvPr/>
          </p:nvGrpSpPr>
          <p:grpSpPr bwMode="auto">
            <a:xfrm>
              <a:off x="472" y="1581"/>
              <a:ext cx="832" cy="763"/>
              <a:chOff x="1417110" y="1933669"/>
              <a:chExt cx="1827515" cy="1676757"/>
            </a:xfrm>
          </p:grpSpPr>
          <p:sp>
            <p:nvSpPr>
              <p:cNvPr id="34" name="椭圆 33">
                <a:extLst>
                  <a:ext uri="{FF2B5EF4-FFF2-40B4-BE49-F238E27FC236}">
                    <a16:creationId xmlns:a16="http://schemas.microsoft.com/office/drawing/2014/main" xmlns="" id="{11322C0C-0852-457A-BCD0-0A0BD88C5C81}"/>
                  </a:ext>
                </a:extLst>
              </p:cNvPr>
              <p:cNvSpPr/>
              <p:nvPr/>
            </p:nvSpPr>
            <p:spPr>
              <a:xfrm>
                <a:off x="1493944" y="1933669"/>
                <a:ext cx="1673891"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5" name="椭圆 34">
                <a:extLst>
                  <a:ext uri="{FF2B5EF4-FFF2-40B4-BE49-F238E27FC236}">
                    <a16:creationId xmlns:a16="http://schemas.microsoft.com/office/drawing/2014/main" xmlns="" id="{A4A1ED89-3E8B-4023-BF53-256B35242320}"/>
                  </a:ext>
                </a:extLst>
              </p:cNvPr>
              <p:cNvSpPr/>
              <p:nvPr/>
            </p:nvSpPr>
            <p:spPr>
              <a:xfrm>
                <a:off x="1686032" y="2120586"/>
                <a:ext cx="1306183"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6" name="椭圆 35">
                <a:extLst>
                  <a:ext uri="{FF2B5EF4-FFF2-40B4-BE49-F238E27FC236}">
                    <a16:creationId xmlns:a16="http://schemas.microsoft.com/office/drawing/2014/main" xmlns="" id="{E4B329F0-3DBF-4BAA-9C2F-556E60B3115B}"/>
                  </a:ext>
                </a:extLst>
              </p:cNvPr>
              <p:cNvSpPr/>
              <p:nvPr/>
            </p:nvSpPr>
            <p:spPr>
              <a:xfrm>
                <a:off x="2772688" y="1944664"/>
                <a:ext cx="389658"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7" name="椭圆 36">
                <a:extLst>
                  <a:ext uri="{FF2B5EF4-FFF2-40B4-BE49-F238E27FC236}">
                    <a16:creationId xmlns:a16="http://schemas.microsoft.com/office/drawing/2014/main" xmlns="" id="{D6DA5CE6-A6A7-468E-A0D7-854CB88A4EDD}"/>
                  </a:ext>
                </a:extLst>
              </p:cNvPr>
              <p:cNvSpPr/>
              <p:nvPr/>
            </p:nvSpPr>
            <p:spPr>
              <a:xfrm>
                <a:off x="1417110" y="2263523"/>
                <a:ext cx="285384"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8" name="椭圆 37">
                <a:extLst>
                  <a:ext uri="{FF2B5EF4-FFF2-40B4-BE49-F238E27FC236}">
                    <a16:creationId xmlns:a16="http://schemas.microsoft.com/office/drawing/2014/main" xmlns="" id="{746B90B3-2E7F-4073-BF33-56EFEC9CAAD3}"/>
                  </a:ext>
                </a:extLst>
              </p:cNvPr>
              <p:cNvSpPr/>
              <p:nvPr/>
            </p:nvSpPr>
            <p:spPr>
              <a:xfrm>
                <a:off x="1686032" y="3308061"/>
                <a:ext cx="219527"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9" name="椭圆 38">
                <a:extLst>
                  <a:ext uri="{FF2B5EF4-FFF2-40B4-BE49-F238E27FC236}">
                    <a16:creationId xmlns:a16="http://schemas.microsoft.com/office/drawing/2014/main" xmlns="" id="{244CFB26-D553-4073-99B5-6C905C25B1F9}"/>
                  </a:ext>
                </a:extLst>
              </p:cNvPr>
              <p:cNvSpPr/>
              <p:nvPr/>
            </p:nvSpPr>
            <p:spPr>
              <a:xfrm>
                <a:off x="3014167" y="2978207"/>
                <a:ext cx="230503"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88067" name="购物车"/>
          <p:cNvSpPr>
            <a:spLocks noChangeArrowheads="1"/>
          </p:cNvSpPr>
          <p:nvPr/>
        </p:nvSpPr>
        <p:spPr bwMode="auto">
          <a:xfrm>
            <a:off x="361950" y="690563"/>
            <a:ext cx="298450" cy="214312"/>
          </a:xfrm>
          <a:custGeom>
            <a:avLst/>
            <a:gdLst>
              <a:gd name="T0" fmla="*/ 238771 w 4866901"/>
              <a:gd name="T1" fmla="*/ 171430 h 4870948"/>
              <a:gd name="T2" fmla="*/ 268632 w 4866901"/>
              <a:gd name="T3" fmla="*/ 192871 h 4870948"/>
              <a:gd name="T4" fmla="*/ 238771 w 4866901"/>
              <a:gd name="T5" fmla="*/ 214312 h 4870948"/>
              <a:gd name="T6" fmla="*/ 208911 w 4866901"/>
              <a:gd name="T7" fmla="*/ 192871 h 4870948"/>
              <a:gd name="T8" fmla="*/ 238771 w 4866901"/>
              <a:gd name="T9" fmla="*/ 171430 h 4870948"/>
              <a:gd name="T10" fmla="*/ 99482 w 4866901"/>
              <a:gd name="T11" fmla="*/ 171430 h 4870948"/>
              <a:gd name="T12" fmla="*/ 129343 w 4866901"/>
              <a:gd name="T13" fmla="*/ 192871 h 4870948"/>
              <a:gd name="T14" fmla="*/ 99482 w 4866901"/>
              <a:gd name="T15" fmla="*/ 214312 h 4870948"/>
              <a:gd name="T16" fmla="*/ 69622 w 4866901"/>
              <a:gd name="T17" fmla="*/ 192871 h 4870948"/>
              <a:gd name="T18" fmla="*/ 99482 w 4866901"/>
              <a:gd name="T19" fmla="*/ 171430 h 4870948"/>
              <a:gd name="T20" fmla="*/ 94220 w 4866901"/>
              <a:gd name="T21" fmla="*/ 57122 h 4870948"/>
              <a:gd name="T22" fmla="*/ 110175 w 4866901"/>
              <a:gd name="T23" fmla="*/ 129570 h 4870948"/>
              <a:gd name="T24" fmla="*/ 241264 w 4866901"/>
              <a:gd name="T25" fmla="*/ 121056 h 4870948"/>
              <a:gd name="T26" fmla="*/ 255171 w 4866901"/>
              <a:gd name="T27" fmla="*/ 57122 h 4870948"/>
              <a:gd name="T28" fmla="*/ 94220 w 4866901"/>
              <a:gd name="T29" fmla="*/ 57122 h 4870948"/>
              <a:gd name="T30" fmla="*/ 19944 w 4866901"/>
              <a:gd name="T31" fmla="*/ 0 h 4870948"/>
              <a:gd name="T32" fmla="*/ 39779 w 4866901"/>
              <a:gd name="T33" fmla="*/ 0 h 4870948"/>
              <a:gd name="T34" fmla="*/ 87968 w 4866901"/>
              <a:gd name="T35" fmla="*/ 28561 h 4870948"/>
              <a:gd name="T36" fmla="*/ 278564 w 4866901"/>
              <a:gd name="T37" fmla="*/ 28561 h 4870948"/>
              <a:gd name="T38" fmla="*/ 293656 w 4866901"/>
              <a:gd name="T39" fmla="*/ 33592 h 4870948"/>
              <a:gd name="T40" fmla="*/ 298184 w 4866901"/>
              <a:gd name="T41" fmla="*/ 45125 h 4870948"/>
              <a:gd name="T42" fmla="*/ 278348 w 4866901"/>
              <a:gd name="T43" fmla="*/ 134446 h 4870948"/>
              <a:gd name="T44" fmla="*/ 262825 w 4866901"/>
              <a:gd name="T45" fmla="*/ 146134 h 4870948"/>
              <a:gd name="T46" fmla="*/ 93358 w 4866901"/>
              <a:gd name="T47" fmla="*/ 157125 h 4870948"/>
              <a:gd name="T48" fmla="*/ 73738 w 4866901"/>
              <a:gd name="T49" fmla="*/ 145205 h 4870948"/>
              <a:gd name="T50" fmla="*/ 49913 w 4866901"/>
              <a:gd name="T51" fmla="*/ 37772 h 4870948"/>
              <a:gd name="T52" fmla="*/ 39779 w 4866901"/>
              <a:gd name="T53" fmla="*/ 28561 h 4870948"/>
              <a:gd name="T54" fmla="*/ 19944 w 4866901"/>
              <a:gd name="T55" fmla="*/ 28561 h 4870948"/>
              <a:gd name="T56" fmla="*/ 0 w 4866901"/>
              <a:gd name="T57" fmla="*/ 14319 h 4870948"/>
              <a:gd name="T58" fmla="*/ 19944 w 4866901"/>
              <a:gd name="T59" fmla="*/ 0 h 4870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66901" h="4870948">
                <a:moveTo>
                  <a:pt x="3893708" y="3896312"/>
                </a:moveTo>
                <a:cubicBezTo>
                  <a:pt x="4162641" y="3896312"/>
                  <a:pt x="4380654" y="4114492"/>
                  <a:pt x="4380654" y="4383630"/>
                </a:cubicBezTo>
                <a:cubicBezTo>
                  <a:pt x="4380654" y="4652768"/>
                  <a:pt x="4162641" y="4870948"/>
                  <a:pt x="3893708" y="4870948"/>
                </a:cubicBezTo>
                <a:cubicBezTo>
                  <a:pt x="3624775" y="4870948"/>
                  <a:pt x="3406762" y="4652768"/>
                  <a:pt x="3406762" y="4383630"/>
                </a:cubicBezTo>
                <a:cubicBezTo>
                  <a:pt x="3406762" y="4114492"/>
                  <a:pt x="3624775" y="3896312"/>
                  <a:pt x="3893708" y="3896312"/>
                </a:cubicBezTo>
                <a:close/>
                <a:moveTo>
                  <a:pt x="1622285" y="3896312"/>
                </a:moveTo>
                <a:cubicBezTo>
                  <a:pt x="1891218" y="3896312"/>
                  <a:pt x="2109231" y="4114492"/>
                  <a:pt x="2109231" y="4383630"/>
                </a:cubicBezTo>
                <a:cubicBezTo>
                  <a:pt x="2109231" y="4652768"/>
                  <a:pt x="1891218" y="4870948"/>
                  <a:pt x="1622285" y="4870948"/>
                </a:cubicBezTo>
                <a:cubicBezTo>
                  <a:pt x="1353352" y="4870948"/>
                  <a:pt x="1135339" y="4652768"/>
                  <a:pt x="1135339" y="4383630"/>
                </a:cubicBezTo>
                <a:cubicBezTo>
                  <a:pt x="1135339" y="4114492"/>
                  <a:pt x="1353352" y="3896312"/>
                  <a:pt x="1622285" y="3896312"/>
                </a:cubicBezTo>
                <a:close/>
                <a:moveTo>
                  <a:pt x="1536473" y="1298293"/>
                </a:moveTo>
                <a:cubicBezTo>
                  <a:pt x="1624372" y="1877071"/>
                  <a:pt x="1735124" y="2577235"/>
                  <a:pt x="1796653" y="2944908"/>
                </a:cubicBezTo>
                <a:cubicBezTo>
                  <a:pt x="2781121" y="2927316"/>
                  <a:pt x="3570453" y="2812968"/>
                  <a:pt x="3934354" y="2751396"/>
                </a:cubicBezTo>
                <a:lnTo>
                  <a:pt x="4161133" y="1298293"/>
                </a:lnTo>
                <a:cubicBezTo>
                  <a:pt x="4161133" y="1298293"/>
                  <a:pt x="4161133" y="1298293"/>
                  <a:pt x="1536473" y="1298293"/>
                </a:cubicBezTo>
                <a:close/>
                <a:moveTo>
                  <a:pt x="325226" y="0"/>
                </a:moveTo>
                <a:cubicBezTo>
                  <a:pt x="325226" y="0"/>
                  <a:pt x="325226" y="0"/>
                  <a:pt x="648694" y="0"/>
                </a:cubicBezTo>
                <a:cubicBezTo>
                  <a:pt x="1030175" y="0"/>
                  <a:pt x="1334305" y="256844"/>
                  <a:pt x="1434510" y="649147"/>
                </a:cubicBezTo>
                <a:cubicBezTo>
                  <a:pt x="1434510" y="649147"/>
                  <a:pt x="1434510" y="649147"/>
                  <a:pt x="4542615" y="649147"/>
                </a:cubicBezTo>
                <a:cubicBezTo>
                  <a:pt x="4637545" y="649147"/>
                  <a:pt x="4727202" y="691367"/>
                  <a:pt x="4788731" y="763495"/>
                </a:cubicBezTo>
                <a:cubicBezTo>
                  <a:pt x="4850261" y="835622"/>
                  <a:pt x="4878388" y="932379"/>
                  <a:pt x="4862566" y="1025616"/>
                </a:cubicBezTo>
                <a:cubicBezTo>
                  <a:pt x="4862566" y="1025616"/>
                  <a:pt x="4862566" y="1025616"/>
                  <a:pt x="4539099" y="3055738"/>
                </a:cubicBezTo>
                <a:cubicBezTo>
                  <a:pt x="4516245" y="3187679"/>
                  <a:pt x="4416040" y="3293231"/>
                  <a:pt x="4285949" y="3321378"/>
                </a:cubicBezTo>
                <a:cubicBezTo>
                  <a:pt x="4236726" y="3331933"/>
                  <a:pt x="3085251" y="3571185"/>
                  <a:pt x="1522409" y="3571185"/>
                </a:cubicBezTo>
                <a:cubicBezTo>
                  <a:pt x="1364191" y="3571185"/>
                  <a:pt x="1228827" y="3456837"/>
                  <a:pt x="1202457" y="3300268"/>
                </a:cubicBezTo>
                <a:cubicBezTo>
                  <a:pt x="1198941" y="3284435"/>
                  <a:pt x="933486" y="1699392"/>
                  <a:pt x="813944" y="858492"/>
                </a:cubicBezTo>
                <a:cubicBezTo>
                  <a:pt x="803396" y="779328"/>
                  <a:pt x="768236" y="649147"/>
                  <a:pt x="648694" y="649147"/>
                </a:cubicBezTo>
                <a:cubicBezTo>
                  <a:pt x="648694" y="649147"/>
                  <a:pt x="648694" y="649147"/>
                  <a:pt x="325226" y="649147"/>
                </a:cubicBezTo>
                <a:cubicBezTo>
                  <a:pt x="145912" y="649147"/>
                  <a:pt x="0" y="504892"/>
                  <a:pt x="0" y="325453"/>
                </a:cubicBezTo>
                <a:cubicBezTo>
                  <a:pt x="0" y="146014"/>
                  <a:pt x="145912" y="0"/>
                  <a:pt x="325226" y="0"/>
                </a:cubicBezTo>
                <a:close/>
              </a:path>
            </a:pathLst>
          </a:custGeom>
          <a:solidFill>
            <a:schemeClr val="bg1"/>
          </a:solidFill>
          <a:ln w="9525">
            <a:noFill/>
            <a:round/>
            <a:headEnd/>
            <a:tailEnd/>
          </a:ln>
        </p:spPr>
        <p:txBody>
          <a:bodyPr/>
          <a:lstStyle/>
          <a:p>
            <a:endParaRPr lang="zh-CN" altLang="en-US"/>
          </a:p>
        </p:txBody>
      </p:sp>
      <p:grpSp>
        <p:nvGrpSpPr>
          <p:cNvPr id="65" name="组合 64"/>
          <p:cNvGrpSpPr>
            <a:grpSpLocks/>
          </p:cNvGrpSpPr>
          <p:nvPr/>
        </p:nvGrpSpPr>
        <p:grpSpPr bwMode="auto">
          <a:xfrm>
            <a:off x="830263" y="1385888"/>
            <a:ext cx="8042275" cy="4486275"/>
            <a:chOff x="1308" y="2183"/>
            <a:chExt cx="12664" cy="7064"/>
          </a:xfrm>
        </p:grpSpPr>
        <p:cxnSp>
          <p:nvCxnSpPr>
            <p:cNvPr id="31" name="直接连接符 30">
              <a:extLst>
                <a:ext uri="{FF2B5EF4-FFF2-40B4-BE49-F238E27FC236}">
                  <a16:creationId xmlns:a16="http://schemas.microsoft.com/office/drawing/2014/main" xmlns="" id="{3C90EAED-9C85-4B8B-A5AE-83A66CEBAC2E}"/>
                </a:ext>
              </a:extLst>
            </p:cNvPr>
            <p:cNvCxnSpPr/>
            <p:nvPr/>
          </p:nvCxnSpPr>
          <p:spPr>
            <a:xfrm>
              <a:off x="1675" y="5343"/>
              <a:ext cx="238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8070" name="组合 63"/>
            <p:cNvGrpSpPr>
              <a:grpSpLocks/>
            </p:cNvGrpSpPr>
            <p:nvPr/>
          </p:nvGrpSpPr>
          <p:grpSpPr bwMode="auto">
            <a:xfrm>
              <a:off x="1308" y="2183"/>
              <a:ext cx="12665" cy="7064"/>
              <a:chOff x="1308" y="2183"/>
              <a:chExt cx="12665" cy="7064"/>
            </a:xfrm>
          </p:grpSpPr>
          <p:grpSp>
            <p:nvGrpSpPr>
              <p:cNvPr id="88071" name="组合 42"/>
              <p:cNvGrpSpPr>
                <a:grpSpLocks/>
              </p:cNvGrpSpPr>
              <p:nvPr/>
            </p:nvGrpSpPr>
            <p:grpSpPr bwMode="auto">
              <a:xfrm>
                <a:off x="1307" y="2182"/>
                <a:ext cx="11475" cy="6300"/>
                <a:chOff x="1214" y="2876"/>
                <a:chExt cx="11474" cy="6300"/>
              </a:xfrm>
            </p:grpSpPr>
            <p:sp>
              <p:nvSpPr>
                <p:cNvPr id="2" name="矩形 1">
                  <a:extLst>
                    <a:ext uri="{FF2B5EF4-FFF2-40B4-BE49-F238E27FC236}">
                      <a16:creationId xmlns:a16="http://schemas.microsoft.com/office/drawing/2014/main" xmlns="" id="{A54A698F-B68E-4176-96F9-295009CB4212}"/>
                    </a:ext>
                  </a:extLst>
                </p:cNvPr>
                <p:cNvSpPr/>
                <p:nvPr/>
              </p:nvSpPr>
              <p:spPr>
                <a:xfrm>
                  <a:off x="2402" y="2917"/>
                  <a:ext cx="712" cy="28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院系领导审批</a:t>
                  </a:r>
                </a:p>
              </p:txBody>
            </p:sp>
            <p:grpSp>
              <p:nvGrpSpPr>
                <p:cNvPr id="88079" name="组合 41"/>
                <p:cNvGrpSpPr>
                  <a:grpSpLocks/>
                </p:cNvGrpSpPr>
                <p:nvPr/>
              </p:nvGrpSpPr>
              <p:grpSpPr bwMode="auto">
                <a:xfrm>
                  <a:off x="1214" y="2876"/>
                  <a:ext cx="11474" cy="6300"/>
                  <a:chOff x="1214" y="2876"/>
                  <a:chExt cx="11474" cy="6300"/>
                </a:xfrm>
              </p:grpSpPr>
              <p:grpSp>
                <p:nvGrpSpPr>
                  <p:cNvPr id="88080" name="组合 16"/>
                  <p:cNvGrpSpPr>
                    <a:grpSpLocks/>
                  </p:cNvGrpSpPr>
                  <p:nvPr/>
                </p:nvGrpSpPr>
                <p:grpSpPr bwMode="auto">
                  <a:xfrm>
                    <a:off x="5947" y="5029"/>
                    <a:ext cx="1383" cy="1920"/>
                    <a:chOff x="6203" y="7293"/>
                    <a:chExt cx="1384" cy="1920"/>
                  </a:xfrm>
                </p:grpSpPr>
                <p:sp>
                  <p:nvSpPr>
                    <p:cNvPr id="16" name="圆柱形 15">
                      <a:extLst>
                        <a:ext uri="{FF2B5EF4-FFF2-40B4-BE49-F238E27FC236}">
                          <a16:creationId xmlns:a16="http://schemas.microsoft.com/office/drawing/2014/main" xmlns="" id="{69A3719A-D2DB-4F84-80C0-4EB0FDB7272C}"/>
                        </a:ext>
                      </a:extLst>
                    </p:cNvPr>
                    <p:cNvSpPr/>
                    <p:nvPr/>
                  </p:nvSpPr>
                  <p:spPr>
                    <a:xfrm>
                      <a:off x="6343" y="7293"/>
                      <a:ext cx="1111" cy="1920"/>
                    </a:xfrm>
                    <a:prstGeom prst="can">
                      <a:avLst/>
                    </a:prstGeom>
                    <a:solidFill>
                      <a:srgbClr val="CADEEC"/>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1" name="矩形 50">
                      <a:extLst>
                        <a:ext uri="{FF2B5EF4-FFF2-40B4-BE49-F238E27FC236}">
                          <a16:creationId xmlns:a16="http://schemas.microsoft.com/office/drawing/2014/main" xmlns="" id="{F258B560-95CE-41F4-B44A-F3EFF3DEB36A}"/>
                        </a:ext>
                      </a:extLst>
                    </p:cNvPr>
                    <p:cNvSpPr/>
                    <p:nvPr/>
                  </p:nvSpPr>
                  <p:spPr>
                    <a:xfrm>
                      <a:off x="6203" y="7693"/>
                      <a:ext cx="1391" cy="1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待购置资产</a:t>
                      </a:r>
                    </a:p>
                  </p:txBody>
                </p:sp>
              </p:grpSp>
              <p:sp>
                <p:nvSpPr>
                  <p:cNvPr id="4" name="矩形 3">
                    <a:extLst>
                      <a:ext uri="{FF2B5EF4-FFF2-40B4-BE49-F238E27FC236}">
                        <a16:creationId xmlns:a16="http://schemas.microsoft.com/office/drawing/2014/main" xmlns="" id="{2410BAF8-69ED-4400-B54D-442EC2BA7533}"/>
                      </a:ext>
                    </a:extLst>
                  </p:cNvPr>
                  <p:cNvSpPr/>
                  <p:nvPr/>
                </p:nvSpPr>
                <p:spPr>
                  <a:xfrm>
                    <a:off x="10109" y="4219"/>
                    <a:ext cx="2580" cy="677"/>
                  </a:xfrm>
                  <a:prstGeom prst="rect">
                    <a:avLst/>
                  </a:prstGeom>
                  <a:noFill/>
                  <a:ln w="9525" cmpd="sng">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申购人验收入库</a:t>
                    </a:r>
                  </a:p>
                </p:txBody>
              </p:sp>
              <p:sp>
                <p:nvSpPr>
                  <p:cNvPr id="48" name="矩形 47">
                    <a:extLst>
                      <a:ext uri="{FF2B5EF4-FFF2-40B4-BE49-F238E27FC236}">
                        <a16:creationId xmlns:a16="http://schemas.microsoft.com/office/drawing/2014/main" xmlns="" id="{7DF44E0C-4F42-4A19-A998-CF335653B2F8}"/>
                      </a:ext>
                    </a:extLst>
                  </p:cNvPr>
                  <p:cNvSpPr/>
                  <p:nvPr/>
                </p:nvSpPr>
                <p:spPr>
                  <a:xfrm>
                    <a:off x="1245" y="2914"/>
                    <a:ext cx="712" cy="28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申购申请</a:t>
                    </a:r>
                  </a:p>
                </p:txBody>
              </p:sp>
              <p:sp>
                <p:nvSpPr>
                  <p:cNvPr id="5" name="矩形 4">
                    <a:extLst>
                      <a:ext uri="{FF2B5EF4-FFF2-40B4-BE49-F238E27FC236}">
                        <a16:creationId xmlns:a16="http://schemas.microsoft.com/office/drawing/2014/main" xmlns="" id="{06374091-4AE5-4682-86B9-F32BD7BD00F3}"/>
                      </a:ext>
                    </a:extLst>
                  </p:cNvPr>
                  <p:cNvSpPr/>
                  <p:nvPr/>
                </p:nvSpPr>
                <p:spPr>
                  <a:xfrm>
                    <a:off x="1215" y="6319"/>
                    <a:ext cx="712" cy="28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申购申请</a:t>
                    </a:r>
                  </a:p>
                </p:txBody>
              </p:sp>
              <p:sp>
                <p:nvSpPr>
                  <p:cNvPr id="6" name="矩形 5">
                    <a:extLst>
                      <a:ext uri="{FF2B5EF4-FFF2-40B4-BE49-F238E27FC236}">
                        <a16:creationId xmlns:a16="http://schemas.microsoft.com/office/drawing/2014/main" xmlns="" id="{FF79AA42-BF2B-412B-8DC0-7E0188FD5303}"/>
                      </a:ext>
                    </a:extLst>
                  </p:cNvPr>
                  <p:cNvSpPr/>
                  <p:nvPr/>
                </p:nvSpPr>
                <p:spPr>
                  <a:xfrm>
                    <a:off x="2340" y="6319"/>
                    <a:ext cx="712" cy="28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院系领导审批</a:t>
                    </a:r>
                  </a:p>
                </p:txBody>
              </p:sp>
              <p:sp>
                <p:nvSpPr>
                  <p:cNvPr id="9" name="等腰三角形 8">
                    <a:extLst>
                      <a:ext uri="{FF2B5EF4-FFF2-40B4-BE49-F238E27FC236}">
                        <a16:creationId xmlns:a16="http://schemas.microsoft.com/office/drawing/2014/main" xmlns="" id="{228B6949-51AC-49F8-8B5D-490C0E01A040}"/>
                      </a:ext>
                    </a:extLst>
                  </p:cNvPr>
                  <p:cNvSpPr/>
                  <p:nvPr/>
                </p:nvSpPr>
                <p:spPr>
                  <a:xfrm rot="5400000">
                    <a:off x="7236" y="5589"/>
                    <a:ext cx="1570" cy="965"/>
                  </a:xfrm>
                  <a:prstGeom prst="triangle">
                    <a:avLst>
                      <a:gd name="adj" fmla="val 497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88086" name="组合 9"/>
                  <p:cNvGrpSpPr>
                    <a:grpSpLocks/>
                  </p:cNvGrpSpPr>
                  <p:nvPr/>
                </p:nvGrpSpPr>
                <p:grpSpPr bwMode="auto">
                  <a:xfrm>
                    <a:off x="8547" y="5041"/>
                    <a:ext cx="1383" cy="1920"/>
                    <a:chOff x="6203" y="7293"/>
                    <a:chExt cx="1384" cy="1920"/>
                  </a:xfrm>
                </p:grpSpPr>
                <p:sp>
                  <p:nvSpPr>
                    <p:cNvPr id="11" name="圆柱形 10">
                      <a:extLst>
                        <a:ext uri="{FF2B5EF4-FFF2-40B4-BE49-F238E27FC236}">
                          <a16:creationId xmlns:a16="http://schemas.microsoft.com/office/drawing/2014/main" xmlns="" id="{D3C0D9B8-40D5-41CE-919B-C5CD592226B5}"/>
                        </a:ext>
                      </a:extLst>
                    </p:cNvPr>
                    <p:cNvSpPr/>
                    <p:nvPr/>
                  </p:nvSpPr>
                  <p:spPr>
                    <a:xfrm>
                      <a:off x="6342" y="7294"/>
                      <a:ext cx="1106" cy="1920"/>
                    </a:xfrm>
                    <a:prstGeom prst="can">
                      <a:avLst/>
                    </a:prstGeom>
                    <a:solidFill>
                      <a:srgbClr val="CADEEC"/>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a:extLst>
                        <a:ext uri="{FF2B5EF4-FFF2-40B4-BE49-F238E27FC236}">
                          <a16:creationId xmlns:a16="http://schemas.microsoft.com/office/drawing/2014/main" xmlns="" id="{39C2B0E1-C9CB-4C0F-8CA7-A29BBAE0DBB2}"/>
                        </a:ext>
                      </a:extLst>
                    </p:cNvPr>
                    <p:cNvSpPr/>
                    <p:nvPr/>
                  </p:nvSpPr>
                  <p:spPr>
                    <a:xfrm>
                      <a:off x="6202" y="7694"/>
                      <a:ext cx="1386" cy="1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待验收资产</a:t>
                      </a:r>
                    </a:p>
                  </p:txBody>
                </p:sp>
              </p:grpSp>
              <p:sp>
                <p:nvSpPr>
                  <p:cNvPr id="14" name="矩形 13">
                    <a:extLst>
                      <a:ext uri="{FF2B5EF4-FFF2-40B4-BE49-F238E27FC236}">
                        <a16:creationId xmlns:a16="http://schemas.microsoft.com/office/drawing/2014/main" xmlns="" id="{5F16F3E1-63DD-46A2-B5DA-67F72FC70664}"/>
                      </a:ext>
                    </a:extLst>
                  </p:cNvPr>
                  <p:cNvSpPr/>
                  <p:nvPr/>
                </p:nvSpPr>
                <p:spPr>
                  <a:xfrm>
                    <a:off x="10104" y="5694"/>
                    <a:ext cx="2580" cy="677"/>
                  </a:xfrm>
                  <a:prstGeom prst="rect">
                    <a:avLst/>
                  </a:prstGeom>
                  <a:noFill/>
                  <a:ln w="9525" cmpd="sng">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申购人验收入库</a:t>
                    </a:r>
                  </a:p>
                </p:txBody>
              </p:sp>
              <p:sp>
                <p:nvSpPr>
                  <p:cNvPr id="15" name="矩形 14">
                    <a:extLst>
                      <a:ext uri="{FF2B5EF4-FFF2-40B4-BE49-F238E27FC236}">
                        <a16:creationId xmlns:a16="http://schemas.microsoft.com/office/drawing/2014/main" xmlns="" id="{39E487A9-2FA6-462A-B254-37D216721F96}"/>
                      </a:ext>
                    </a:extLst>
                  </p:cNvPr>
                  <p:cNvSpPr/>
                  <p:nvPr/>
                </p:nvSpPr>
                <p:spPr>
                  <a:xfrm>
                    <a:off x="10104" y="7156"/>
                    <a:ext cx="2580" cy="680"/>
                  </a:xfrm>
                  <a:prstGeom prst="rect">
                    <a:avLst/>
                  </a:prstGeom>
                  <a:noFill/>
                  <a:ln w="9525" cmpd="sng">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申购人验收入库</a:t>
                    </a:r>
                  </a:p>
                </p:txBody>
              </p:sp>
              <p:sp>
                <p:nvSpPr>
                  <p:cNvPr id="18" name="等腰三角形 17">
                    <a:extLst>
                      <a:ext uri="{FF2B5EF4-FFF2-40B4-BE49-F238E27FC236}">
                        <a16:creationId xmlns:a16="http://schemas.microsoft.com/office/drawing/2014/main" xmlns="" id="{12707E18-4DB0-4545-982F-51DB10D6C77F}"/>
                      </a:ext>
                    </a:extLst>
                  </p:cNvPr>
                  <p:cNvSpPr/>
                  <p:nvPr/>
                </p:nvSpPr>
                <p:spPr>
                  <a:xfrm rot="5400000">
                    <a:off x="4682" y="5564"/>
                    <a:ext cx="1570" cy="965"/>
                  </a:xfrm>
                  <a:prstGeom prst="triangle">
                    <a:avLst>
                      <a:gd name="adj" fmla="val 497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88090" name="组合 24"/>
                  <p:cNvGrpSpPr>
                    <a:grpSpLocks/>
                  </p:cNvGrpSpPr>
                  <p:nvPr/>
                </p:nvGrpSpPr>
                <p:grpSpPr bwMode="auto">
                  <a:xfrm>
                    <a:off x="3379" y="2876"/>
                    <a:ext cx="1535" cy="2874"/>
                    <a:chOff x="3379" y="2876"/>
                    <a:chExt cx="1535" cy="2874"/>
                  </a:xfrm>
                </p:grpSpPr>
                <p:sp>
                  <p:nvSpPr>
                    <p:cNvPr id="12" name="矩形 11">
                      <a:extLst>
                        <a:ext uri="{FF2B5EF4-FFF2-40B4-BE49-F238E27FC236}">
                          <a16:creationId xmlns:a16="http://schemas.microsoft.com/office/drawing/2014/main" xmlns="" id="{BBAD3837-82AE-4F15-8DC1-C0533C74D9AB}"/>
                        </a:ext>
                      </a:extLst>
                    </p:cNvPr>
                    <p:cNvSpPr/>
                    <p:nvPr/>
                  </p:nvSpPr>
                  <p:spPr>
                    <a:xfrm>
                      <a:off x="3397" y="2877"/>
                      <a:ext cx="1330" cy="28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1600" noProof="1">
                        <a:solidFill>
                          <a:schemeClr val="tx1"/>
                        </a:solidFill>
                        <a:latin typeface="微软雅黑" panose="020B0503020204020204" pitchFamily="34" charset="-122"/>
                        <a:ea typeface="微软雅黑" panose="020B0503020204020204" pitchFamily="34" charset="-122"/>
                        <a:sym typeface="+mn-ea"/>
                      </a:endParaRPr>
                    </a:p>
                  </p:txBody>
                </p:sp>
                <p:sp>
                  <p:nvSpPr>
                    <p:cNvPr id="88099" name="文本框 18"/>
                    <p:cNvSpPr txBox="1">
                      <a:spLocks noChangeArrowheads="1"/>
                    </p:cNvSpPr>
                    <p:nvPr/>
                  </p:nvSpPr>
                  <p:spPr bwMode="auto">
                    <a:xfrm>
                      <a:off x="3379" y="3300"/>
                      <a:ext cx="772" cy="2345"/>
                    </a:xfrm>
                    <a:prstGeom prst="rect">
                      <a:avLst/>
                    </a:prstGeom>
                    <a:noFill/>
                    <a:ln w="9525">
                      <a:noFill/>
                      <a:miter lim="800000"/>
                      <a:headEnd/>
                      <a:tailEnd/>
                    </a:ln>
                  </p:spPr>
                  <p:txBody>
                    <a:bodyPr vert="eaVert">
                      <a:spAutoFit/>
                    </a:bodyPr>
                    <a:lstStyle/>
                    <a:p>
                      <a:pPr eaLnBrk="1" hangingPunct="1">
                        <a:lnSpc>
                          <a:spcPct val="125000"/>
                        </a:lnSpc>
                        <a:buFont typeface="Arial" pitchFamily="34" charset="0"/>
                        <a:buNone/>
                      </a:pPr>
                      <a:r>
                        <a:rPr lang="zh-CN" altLang="en-US" sz="1600">
                          <a:latin typeface="微软雅黑" pitchFamily="34" charset="-122"/>
                          <a:ea typeface="微软雅黑" pitchFamily="34" charset="-122"/>
                        </a:rPr>
                        <a:t>预算归口审批</a:t>
                      </a:r>
                    </a:p>
                  </p:txBody>
                </p:sp>
                <p:sp>
                  <p:nvSpPr>
                    <p:cNvPr id="88100" name="文本框 19"/>
                    <p:cNvSpPr txBox="1">
                      <a:spLocks noChangeArrowheads="1"/>
                    </p:cNvSpPr>
                    <p:nvPr/>
                  </p:nvSpPr>
                  <p:spPr bwMode="auto">
                    <a:xfrm>
                      <a:off x="3766" y="3576"/>
                      <a:ext cx="772" cy="1558"/>
                    </a:xfrm>
                    <a:prstGeom prst="rect">
                      <a:avLst/>
                    </a:prstGeom>
                    <a:noFill/>
                    <a:ln w="9525">
                      <a:noFill/>
                      <a:miter lim="800000"/>
                      <a:headEnd/>
                      <a:tailEnd/>
                    </a:ln>
                  </p:spPr>
                  <p:txBody>
                    <a:bodyPr vert="eaVert">
                      <a:spAutoFit/>
                    </a:bodyPr>
                    <a:lstStyle/>
                    <a:p>
                      <a:pPr eaLnBrk="1" hangingPunct="1">
                        <a:lnSpc>
                          <a:spcPct val="125000"/>
                        </a:lnSpc>
                        <a:buFont typeface="Arial" pitchFamily="34" charset="0"/>
                        <a:buNone/>
                      </a:pPr>
                      <a:r>
                        <a:rPr lang="zh-CN" altLang="en-US" sz="1600">
                          <a:latin typeface="微软雅黑" pitchFamily="34" charset="-122"/>
                          <a:ea typeface="微软雅黑" pitchFamily="34" charset="-122"/>
                        </a:rPr>
                        <a:t>财务审批</a:t>
                      </a:r>
                    </a:p>
                  </p:txBody>
                </p:sp>
                <p:sp>
                  <p:nvSpPr>
                    <p:cNvPr id="88101" name="文本框 20"/>
                    <p:cNvSpPr txBox="1">
                      <a:spLocks noChangeArrowheads="1"/>
                    </p:cNvSpPr>
                    <p:nvPr/>
                  </p:nvSpPr>
                  <p:spPr bwMode="auto">
                    <a:xfrm>
                      <a:off x="4142" y="3406"/>
                      <a:ext cx="772" cy="2345"/>
                    </a:xfrm>
                    <a:prstGeom prst="rect">
                      <a:avLst/>
                    </a:prstGeom>
                    <a:noFill/>
                    <a:ln w="9525">
                      <a:noFill/>
                      <a:miter lim="800000"/>
                      <a:headEnd/>
                      <a:tailEnd/>
                    </a:ln>
                  </p:spPr>
                  <p:txBody>
                    <a:bodyPr vert="eaVert">
                      <a:spAutoFit/>
                    </a:bodyPr>
                    <a:lstStyle/>
                    <a:p>
                      <a:pPr eaLnBrk="1" hangingPunct="1">
                        <a:lnSpc>
                          <a:spcPct val="125000"/>
                        </a:lnSpc>
                        <a:buFont typeface="Arial" pitchFamily="34" charset="0"/>
                        <a:buNone/>
                      </a:pPr>
                      <a:r>
                        <a:rPr lang="zh-CN" altLang="en-US" sz="1600">
                          <a:latin typeface="微软雅黑" pitchFamily="34" charset="-122"/>
                          <a:ea typeface="微软雅黑" pitchFamily="34" charset="-122"/>
                        </a:rPr>
                        <a:t>校领导审批</a:t>
                      </a:r>
                    </a:p>
                  </p:txBody>
                </p:sp>
              </p:grpSp>
              <p:grpSp>
                <p:nvGrpSpPr>
                  <p:cNvPr id="88091" name="组合 25"/>
                  <p:cNvGrpSpPr>
                    <a:grpSpLocks/>
                  </p:cNvGrpSpPr>
                  <p:nvPr/>
                </p:nvGrpSpPr>
                <p:grpSpPr bwMode="auto">
                  <a:xfrm>
                    <a:off x="3410" y="6302"/>
                    <a:ext cx="1535" cy="2874"/>
                    <a:chOff x="3379" y="2876"/>
                    <a:chExt cx="1535" cy="2874"/>
                  </a:xfrm>
                </p:grpSpPr>
                <p:sp>
                  <p:nvSpPr>
                    <p:cNvPr id="27" name="矩形 26">
                      <a:extLst>
                        <a:ext uri="{FF2B5EF4-FFF2-40B4-BE49-F238E27FC236}">
                          <a16:creationId xmlns:a16="http://schemas.microsoft.com/office/drawing/2014/main" xmlns="" id="{A146FC7F-5B6F-4D93-965A-42789E19E985}"/>
                        </a:ext>
                      </a:extLst>
                    </p:cNvPr>
                    <p:cNvSpPr/>
                    <p:nvPr/>
                  </p:nvSpPr>
                  <p:spPr>
                    <a:xfrm>
                      <a:off x="3396" y="2876"/>
                      <a:ext cx="1332" cy="28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1600" noProof="1">
                        <a:solidFill>
                          <a:schemeClr val="tx1"/>
                        </a:solidFill>
                        <a:latin typeface="微软雅黑" panose="020B0503020204020204" pitchFamily="34" charset="-122"/>
                        <a:ea typeface="微软雅黑" panose="020B0503020204020204" pitchFamily="34" charset="-122"/>
                        <a:sym typeface="+mn-ea"/>
                      </a:endParaRPr>
                    </a:p>
                  </p:txBody>
                </p:sp>
                <p:sp>
                  <p:nvSpPr>
                    <p:cNvPr id="88095" name="文本框 27"/>
                    <p:cNvSpPr txBox="1">
                      <a:spLocks noChangeArrowheads="1"/>
                    </p:cNvSpPr>
                    <p:nvPr/>
                  </p:nvSpPr>
                  <p:spPr bwMode="auto">
                    <a:xfrm>
                      <a:off x="3379" y="3300"/>
                      <a:ext cx="772" cy="2345"/>
                    </a:xfrm>
                    <a:prstGeom prst="rect">
                      <a:avLst/>
                    </a:prstGeom>
                    <a:noFill/>
                    <a:ln w="9525">
                      <a:noFill/>
                      <a:miter lim="800000"/>
                      <a:headEnd/>
                      <a:tailEnd/>
                    </a:ln>
                  </p:spPr>
                  <p:txBody>
                    <a:bodyPr vert="eaVert">
                      <a:spAutoFit/>
                    </a:bodyPr>
                    <a:lstStyle/>
                    <a:p>
                      <a:pPr eaLnBrk="1" hangingPunct="1">
                        <a:lnSpc>
                          <a:spcPct val="125000"/>
                        </a:lnSpc>
                        <a:buFont typeface="Arial" pitchFamily="34" charset="0"/>
                        <a:buNone/>
                      </a:pPr>
                      <a:r>
                        <a:rPr lang="zh-CN" altLang="en-US" sz="1600">
                          <a:latin typeface="微软雅黑" pitchFamily="34" charset="-122"/>
                          <a:ea typeface="微软雅黑" pitchFamily="34" charset="-122"/>
                        </a:rPr>
                        <a:t>预算归口审批</a:t>
                      </a:r>
                    </a:p>
                  </p:txBody>
                </p:sp>
                <p:sp>
                  <p:nvSpPr>
                    <p:cNvPr id="88096" name="文本框 28"/>
                    <p:cNvSpPr txBox="1">
                      <a:spLocks noChangeArrowheads="1"/>
                    </p:cNvSpPr>
                    <p:nvPr/>
                  </p:nvSpPr>
                  <p:spPr bwMode="auto">
                    <a:xfrm>
                      <a:off x="3766" y="3576"/>
                      <a:ext cx="772" cy="1558"/>
                    </a:xfrm>
                    <a:prstGeom prst="rect">
                      <a:avLst/>
                    </a:prstGeom>
                    <a:noFill/>
                    <a:ln w="9525">
                      <a:noFill/>
                      <a:miter lim="800000"/>
                      <a:headEnd/>
                      <a:tailEnd/>
                    </a:ln>
                  </p:spPr>
                  <p:txBody>
                    <a:bodyPr vert="eaVert">
                      <a:spAutoFit/>
                    </a:bodyPr>
                    <a:lstStyle/>
                    <a:p>
                      <a:pPr eaLnBrk="1" hangingPunct="1">
                        <a:lnSpc>
                          <a:spcPct val="125000"/>
                        </a:lnSpc>
                        <a:buFont typeface="Arial" pitchFamily="34" charset="0"/>
                        <a:buNone/>
                      </a:pPr>
                      <a:r>
                        <a:rPr lang="zh-CN" altLang="en-US" sz="1600">
                          <a:latin typeface="微软雅黑" pitchFamily="34" charset="-122"/>
                          <a:ea typeface="微软雅黑" pitchFamily="34" charset="-122"/>
                        </a:rPr>
                        <a:t>财务审批</a:t>
                      </a:r>
                    </a:p>
                  </p:txBody>
                </p:sp>
                <p:sp>
                  <p:nvSpPr>
                    <p:cNvPr id="88097" name="文本框 29"/>
                    <p:cNvSpPr txBox="1">
                      <a:spLocks noChangeArrowheads="1"/>
                    </p:cNvSpPr>
                    <p:nvPr/>
                  </p:nvSpPr>
                  <p:spPr bwMode="auto">
                    <a:xfrm>
                      <a:off x="4142" y="3406"/>
                      <a:ext cx="772" cy="2345"/>
                    </a:xfrm>
                    <a:prstGeom prst="rect">
                      <a:avLst/>
                    </a:prstGeom>
                    <a:noFill/>
                    <a:ln w="9525">
                      <a:noFill/>
                      <a:miter lim="800000"/>
                      <a:headEnd/>
                      <a:tailEnd/>
                    </a:ln>
                  </p:spPr>
                  <p:txBody>
                    <a:bodyPr vert="eaVert">
                      <a:spAutoFit/>
                    </a:bodyPr>
                    <a:lstStyle/>
                    <a:p>
                      <a:pPr eaLnBrk="1" hangingPunct="1">
                        <a:lnSpc>
                          <a:spcPct val="125000"/>
                        </a:lnSpc>
                        <a:buFont typeface="Arial" pitchFamily="34" charset="0"/>
                        <a:buNone/>
                      </a:pPr>
                      <a:r>
                        <a:rPr lang="zh-CN" altLang="en-US" sz="1600">
                          <a:latin typeface="微软雅黑" pitchFamily="34" charset="-122"/>
                          <a:ea typeface="微软雅黑" pitchFamily="34" charset="-122"/>
                        </a:rPr>
                        <a:t>校领导审批</a:t>
                      </a:r>
                    </a:p>
                  </p:txBody>
                </p:sp>
              </p:grpSp>
              <p:sp>
                <p:nvSpPr>
                  <p:cNvPr id="88092" name="文本框 31"/>
                  <p:cNvSpPr txBox="1">
                    <a:spLocks noChangeArrowheads="1"/>
                  </p:cNvSpPr>
                  <p:nvPr/>
                </p:nvSpPr>
                <p:spPr bwMode="auto">
                  <a:xfrm>
                    <a:off x="4320" y="5775"/>
                    <a:ext cx="1481" cy="483"/>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400">
                        <a:latin typeface="微软雅黑" pitchFamily="34" charset="-122"/>
                        <a:ea typeface="微软雅黑" pitchFamily="34" charset="-122"/>
                      </a:rPr>
                      <a:t>采购安排</a:t>
                    </a:r>
                  </a:p>
                </p:txBody>
              </p:sp>
              <p:sp>
                <p:nvSpPr>
                  <p:cNvPr id="88093" name="文本框 32"/>
                  <p:cNvSpPr txBox="1">
                    <a:spLocks noChangeArrowheads="1"/>
                  </p:cNvSpPr>
                  <p:nvPr/>
                </p:nvSpPr>
                <p:spPr bwMode="auto">
                  <a:xfrm>
                    <a:off x="7446" y="5750"/>
                    <a:ext cx="938" cy="483"/>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400">
                        <a:latin typeface="微软雅黑" pitchFamily="34" charset="-122"/>
                        <a:ea typeface="微软雅黑" pitchFamily="34" charset="-122"/>
                      </a:rPr>
                      <a:t>安排</a:t>
                    </a:r>
                  </a:p>
                </p:txBody>
              </p:sp>
            </p:grpSp>
          </p:grpSp>
          <p:grpSp>
            <p:nvGrpSpPr>
              <p:cNvPr id="88072" name="Group 6"/>
              <p:cNvGrpSpPr>
                <a:grpSpLocks/>
              </p:cNvGrpSpPr>
              <p:nvPr/>
            </p:nvGrpSpPr>
            <p:grpSpPr bwMode="auto">
              <a:xfrm>
                <a:off x="1322" y="8535"/>
                <a:ext cx="12650" cy="712"/>
                <a:chOff x="1288997" y="6125314"/>
                <a:chExt cx="10925969" cy="266377"/>
              </a:xfrm>
            </p:grpSpPr>
            <p:sp>
              <p:nvSpPr>
                <p:cNvPr id="40" name="Rectangle 20">
                  <a:extLst>
                    <a:ext uri="{FF2B5EF4-FFF2-40B4-BE49-F238E27FC236}">
                      <a16:creationId xmlns:a16="http://schemas.microsoft.com/office/drawing/2014/main" xmlns="" id="{120DD508-AA88-4775-8E8F-0CCDBA5FAAD7}"/>
                    </a:ext>
                  </a:extLst>
                </p:cNvPr>
                <p:cNvSpPr/>
                <p:nvPr/>
              </p:nvSpPr>
              <p:spPr>
                <a:xfrm>
                  <a:off x="5618878" y="6147609"/>
                  <a:ext cx="2079226" cy="199194"/>
                </a:xfrm>
                <a:prstGeom prst="rect">
                  <a:avLst/>
                </a:prstGeom>
              </p:spPr>
              <p:txBody>
                <a:bodyPr>
                  <a:spAutoFit/>
                </a:bodyPr>
                <a:lstStyle/>
                <a:p>
                  <a:pPr algn="ctr" defTabSz="724535" eaLnBrk="1" fontAlgn="auto" hangingPunct="1">
                    <a:spcAft>
                      <a:spcPct val="35000"/>
                    </a:spcAft>
                    <a:defRPr/>
                  </a:pPr>
                  <a:r>
                    <a:rPr lang="zh-CN" altLang="en-US" sz="1600" spc="-30" dirty="0">
                      <a:solidFill>
                        <a:sysClr val="windowText" lastClr="000000"/>
                      </a:solidFill>
                      <a:latin typeface="微软雅黑" panose="020B0503020204020204" pitchFamily="34" charset="-122"/>
                      <a:ea typeface="微软雅黑" panose="020B0503020204020204" pitchFamily="34" charset="-122"/>
                      <a:cs typeface="Segoe UI Semilight" pitchFamily="34" charset="0"/>
                    </a:rPr>
                    <a:t>经费使用</a:t>
                  </a:r>
                </a:p>
              </p:txBody>
            </p:sp>
            <p:sp>
              <p:nvSpPr>
                <p:cNvPr id="46" name="Rectangle 45">
                  <a:extLst>
                    <a:ext uri="{FF2B5EF4-FFF2-40B4-BE49-F238E27FC236}">
                      <a16:creationId xmlns:a16="http://schemas.microsoft.com/office/drawing/2014/main" xmlns="" id="{7AD3F29B-8360-4C4D-BAA7-27755AA8BB18}"/>
                    </a:ext>
                  </a:extLst>
                </p:cNvPr>
                <p:cNvSpPr/>
                <p:nvPr/>
              </p:nvSpPr>
              <p:spPr>
                <a:xfrm>
                  <a:off x="1289859" y="6145738"/>
                  <a:ext cx="1623652" cy="199194"/>
                </a:xfrm>
                <a:prstGeom prst="rect">
                  <a:avLst/>
                </a:prstGeom>
              </p:spPr>
              <p:txBody>
                <a:bodyPr>
                  <a:spAutoFit/>
                </a:bodyPr>
                <a:lstStyle/>
                <a:p>
                  <a:pPr algn="ctr" defTabSz="724535" eaLnBrk="1" fontAlgn="auto" hangingPunct="1">
                    <a:spcAft>
                      <a:spcPct val="35000"/>
                    </a:spcAft>
                    <a:defRPr/>
                  </a:pPr>
                  <a:r>
                    <a:rPr lang="zh-CN" altLang="en-US" sz="1600" spc="-30" dirty="0">
                      <a:solidFill>
                        <a:sysClr val="windowText" lastClr="000000"/>
                      </a:solidFill>
                      <a:latin typeface="微软雅黑" panose="020B0503020204020204" pitchFamily="34" charset="-122"/>
                      <a:ea typeface="微软雅黑" panose="020B0503020204020204" pitchFamily="34" charset="-122"/>
                      <a:cs typeface="Segoe UI Semilight" pitchFamily="34" charset="0"/>
                    </a:rPr>
                    <a:t>申请经费</a:t>
                  </a:r>
                </a:p>
              </p:txBody>
            </p:sp>
            <p:sp>
              <p:nvSpPr>
                <p:cNvPr id="47" name="Right Arrow 46">
                  <a:extLst>
                    <a:ext uri="{FF2B5EF4-FFF2-40B4-BE49-F238E27FC236}">
                      <a16:creationId xmlns:a16="http://schemas.microsoft.com/office/drawing/2014/main" xmlns="" id="{A2A6884F-396E-4C06-A062-133D45701D61}"/>
                    </a:ext>
                  </a:extLst>
                </p:cNvPr>
                <p:cNvSpPr/>
                <p:nvPr/>
              </p:nvSpPr>
              <p:spPr bwMode="auto">
                <a:xfrm>
                  <a:off x="2742941" y="6125164"/>
                  <a:ext cx="1690585" cy="259980"/>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7120" tIns="109697" rIns="137120" bIns="109697"/>
                <a:lstStyle/>
                <a:p>
                  <a:pPr algn="ctr" defTabSz="949325" eaLnBrk="1" hangingPunct="1">
                    <a:lnSpc>
                      <a:spcPct val="90000"/>
                    </a:lnSpc>
                    <a:buFont typeface="Arial" pitchFamily="34" charset="0"/>
                    <a:buNone/>
                  </a:pPr>
                  <a:endParaRPr lang="zh-CN" altLang="zh-CN" sz="1800" noProof="1">
                    <a:solidFill>
                      <a:srgbClr val="505050"/>
                    </a:solidFill>
                    <a:latin typeface="Segoe UI" pitchFamily="34" charset="0"/>
                    <a:cs typeface="Segoe UI" pitchFamily="34" charset="0"/>
                  </a:endParaRPr>
                </a:p>
              </p:txBody>
            </p:sp>
            <p:sp>
              <p:nvSpPr>
                <p:cNvPr id="41" name="Rectangle 47">
                  <a:extLst>
                    <a:ext uri="{FF2B5EF4-FFF2-40B4-BE49-F238E27FC236}">
                      <a16:creationId xmlns:a16="http://schemas.microsoft.com/office/drawing/2014/main" xmlns="" id="{B61A0F1E-DB5B-454F-BA64-962628489677}"/>
                    </a:ext>
                  </a:extLst>
                </p:cNvPr>
                <p:cNvSpPr/>
                <p:nvPr/>
              </p:nvSpPr>
              <p:spPr>
                <a:xfrm>
                  <a:off x="10260969" y="6155090"/>
                  <a:ext cx="1953997" cy="198258"/>
                </a:xfrm>
                <a:prstGeom prst="rect">
                  <a:avLst/>
                </a:prstGeom>
              </p:spPr>
              <p:txBody>
                <a:bodyPr>
                  <a:spAutoFit/>
                </a:bodyPr>
                <a:lstStyle/>
                <a:p>
                  <a:pPr algn="ctr" defTabSz="724535" eaLnBrk="1" fontAlgn="auto" hangingPunct="1">
                    <a:spcAft>
                      <a:spcPct val="35000"/>
                    </a:spcAft>
                    <a:defRPr/>
                  </a:pPr>
                  <a:r>
                    <a:rPr lang="zh-CN" altLang="en-US" sz="1600" spc="-30" dirty="0">
                      <a:solidFill>
                        <a:sysClr val="windowText" lastClr="000000"/>
                      </a:solidFill>
                      <a:latin typeface="微软雅黑" panose="020B0503020204020204" pitchFamily="34" charset="-122"/>
                      <a:ea typeface="微软雅黑" panose="020B0503020204020204" pitchFamily="34" charset="-122"/>
                      <a:cs typeface="Segoe UI Semilight" pitchFamily="34" charset="0"/>
                    </a:rPr>
                    <a:t>确认经费使用</a:t>
                  </a:r>
                </a:p>
              </p:txBody>
            </p:sp>
            <p:sp>
              <p:nvSpPr>
                <p:cNvPr id="49" name="Right Arrow 48">
                  <a:extLst>
                    <a:ext uri="{FF2B5EF4-FFF2-40B4-BE49-F238E27FC236}">
                      <a16:creationId xmlns:a16="http://schemas.microsoft.com/office/drawing/2014/main" xmlns="" id="{9CD1BE97-762A-4AE4-ACEB-EF289CE03F79}"/>
                    </a:ext>
                  </a:extLst>
                </p:cNvPr>
                <p:cNvSpPr/>
                <p:nvPr/>
              </p:nvSpPr>
              <p:spPr bwMode="auto">
                <a:xfrm>
                  <a:off x="8786296" y="6131711"/>
                  <a:ext cx="1576152" cy="259980"/>
                </a:xfrm>
                <a:prstGeom prst="rightArrow">
                  <a:avLst/>
                </a:prstGeom>
                <a:solidFill>
                  <a:srgbClr val="8DB3C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7120" tIns="109697" rIns="137120" bIns="109697"/>
                <a:lstStyle/>
                <a:p>
                  <a:pPr algn="ctr" defTabSz="949325" eaLnBrk="1" hangingPunct="1">
                    <a:lnSpc>
                      <a:spcPct val="90000"/>
                    </a:lnSpc>
                    <a:buFont typeface="Arial" pitchFamily="34" charset="0"/>
                    <a:buNone/>
                  </a:pPr>
                  <a:endParaRPr lang="zh-CN" altLang="zh-CN" sz="1800" noProof="1">
                    <a:solidFill>
                      <a:srgbClr val="505050"/>
                    </a:solidFill>
                    <a:latin typeface="Segoe UI" pitchFamily="34" charset="0"/>
                    <a:cs typeface="Segoe UI" pitchFamily="34" charset="0"/>
                  </a:endParaRPr>
                </a:p>
              </p:txBody>
            </p:sp>
          </p:gr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组合 7"/>
          <p:cNvGrpSpPr>
            <a:grpSpLocks/>
          </p:cNvGrpSpPr>
          <p:nvPr/>
        </p:nvGrpSpPr>
        <p:grpSpPr bwMode="auto">
          <a:xfrm>
            <a:off x="260350" y="550863"/>
            <a:ext cx="2752725" cy="484187"/>
            <a:chOff x="472" y="1581"/>
            <a:chExt cx="4338" cy="763"/>
          </a:xfrm>
        </p:grpSpPr>
        <p:sp>
          <p:nvSpPr>
            <p:cNvPr id="89116" name="文本框 5"/>
            <p:cNvSpPr txBox="1">
              <a:spLocks noChangeArrowheads="1"/>
            </p:cNvSpPr>
            <p:nvPr/>
          </p:nvSpPr>
          <p:spPr bwMode="auto">
            <a:xfrm>
              <a:off x="1304" y="1586"/>
              <a:ext cx="3506"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结合预算科学购置</a:t>
              </a:r>
            </a:p>
          </p:txBody>
        </p:sp>
        <p:grpSp>
          <p:nvGrpSpPr>
            <p:cNvPr id="89117" name="组合 5"/>
            <p:cNvGrpSpPr>
              <a:grpSpLocks/>
            </p:cNvGrpSpPr>
            <p:nvPr/>
          </p:nvGrpSpPr>
          <p:grpSpPr bwMode="auto">
            <a:xfrm>
              <a:off x="472" y="1581"/>
              <a:ext cx="832" cy="763"/>
              <a:chOff x="1417110" y="1933669"/>
              <a:chExt cx="1827515" cy="1676757"/>
            </a:xfrm>
          </p:grpSpPr>
          <p:sp>
            <p:nvSpPr>
              <p:cNvPr id="5" name="椭圆 4">
                <a:extLst>
                  <a:ext uri="{FF2B5EF4-FFF2-40B4-BE49-F238E27FC236}">
                    <a16:creationId xmlns:a16="http://schemas.microsoft.com/office/drawing/2014/main" xmlns="" id="{7D602A8B-9475-48AC-AD9D-5D983AB88ECD}"/>
                  </a:ext>
                </a:extLst>
              </p:cNvPr>
              <p:cNvSpPr/>
              <p:nvPr/>
            </p:nvSpPr>
            <p:spPr>
              <a:xfrm>
                <a:off x="1494042" y="1933669"/>
                <a:ext cx="167601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CEEFB267-BA2A-4288-B1A9-BC519DC64BAD}"/>
                  </a:ext>
                </a:extLst>
              </p:cNvPr>
              <p:cNvSpPr/>
              <p:nvPr/>
            </p:nvSpPr>
            <p:spPr>
              <a:xfrm>
                <a:off x="1686373" y="2120586"/>
                <a:ext cx="1307840"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967C5EC6-CEF2-48BE-908A-3D21AB086208}"/>
                  </a:ext>
                </a:extLst>
              </p:cNvPr>
              <p:cNvSpPr/>
              <p:nvPr/>
            </p:nvSpPr>
            <p:spPr>
              <a:xfrm>
                <a:off x="2774408" y="1944664"/>
                <a:ext cx="390152"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7ADCF276-C98F-44DE-8160-EC62E7DBA60C}"/>
                  </a:ext>
                </a:extLst>
              </p:cNvPr>
              <p:cNvSpPr/>
              <p:nvPr/>
            </p:nvSpPr>
            <p:spPr>
              <a:xfrm>
                <a:off x="1417110" y="2263523"/>
                <a:ext cx="285747"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86BFCF6C-9A8A-428E-8A8F-C0C884077211}"/>
                  </a:ext>
                </a:extLst>
              </p:cNvPr>
              <p:cNvSpPr/>
              <p:nvPr/>
            </p:nvSpPr>
            <p:spPr>
              <a:xfrm>
                <a:off x="1686373" y="3308061"/>
                <a:ext cx="21980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5C726084-3F46-4CB4-B667-BBD1B49B6ABC}"/>
                  </a:ext>
                </a:extLst>
              </p:cNvPr>
              <p:cNvSpPr/>
              <p:nvPr/>
            </p:nvSpPr>
            <p:spPr>
              <a:xfrm>
                <a:off x="3016194" y="2978207"/>
                <a:ext cx="2307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89091" name="购物车"/>
          <p:cNvSpPr>
            <a:spLocks noChangeArrowheads="1"/>
          </p:cNvSpPr>
          <p:nvPr/>
        </p:nvSpPr>
        <p:spPr bwMode="auto">
          <a:xfrm>
            <a:off x="361950" y="690563"/>
            <a:ext cx="298450" cy="214312"/>
          </a:xfrm>
          <a:custGeom>
            <a:avLst/>
            <a:gdLst>
              <a:gd name="T0" fmla="*/ 238771 w 4866901"/>
              <a:gd name="T1" fmla="*/ 171430 h 4870948"/>
              <a:gd name="T2" fmla="*/ 268632 w 4866901"/>
              <a:gd name="T3" fmla="*/ 192871 h 4870948"/>
              <a:gd name="T4" fmla="*/ 238771 w 4866901"/>
              <a:gd name="T5" fmla="*/ 214312 h 4870948"/>
              <a:gd name="T6" fmla="*/ 208911 w 4866901"/>
              <a:gd name="T7" fmla="*/ 192871 h 4870948"/>
              <a:gd name="T8" fmla="*/ 238771 w 4866901"/>
              <a:gd name="T9" fmla="*/ 171430 h 4870948"/>
              <a:gd name="T10" fmla="*/ 99482 w 4866901"/>
              <a:gd name="T11" fmla="*/ 171430 h 4870948"/>
              <a:gd name="T12" fmla="*/ 129343 w 4866901"/>
              <a:gd name="T13" fmla="*/ 192871 h 4870948"/>
              <a:gd name="T14" fmla="*/ 99482 w 4866901"/>
              <a:gd name="T15" fmla="*/ 214312 h 4870948"/>
              <a:gd name="T16" fmla="*/ 69622 w 4866901"/>
              <a:gd name="T17" fmla="*/ 192871 h 4870948"/>
              <a:gd name="T18" fmla="*/ 99482 w 4866901"/>
              <a:gd name="T19" fmla="*/ 171430 h 4870948"/>
              <a:gd name="T20" fmla="*/ 94220 w 4866901"/>
              <a:gd name="T21" fmla="*/ 57122 h 4870948"/>
              <a:gd name="T22" fmla="*/ 110175 w 4866901"/>
              <a:gd name="T23" fmla="*/ 129570 h 4870948"/>
              <a:gd name="T24" fmla="*/ 241264 w 4866901"/>
              <a:gd name="T25" fmla="*/ 121056 h 4870948"/>
              <a:gd name="T26" fmla="*/ 255171 w 4866901"/>
              <a:gd name="T27" fmla="*/ 57122 h 4870948"/>
              <a:gd name="T28" fmla="*/ 94220 w 4866901"/>
              <a:gd name="T29" fmla="*/ 57122 h 4870948"/>
              <a:gd name="T30" fmla="*/ 19944 w 4866901"/>
              <a:gd name="T31" fmla="*/ 0 h 4870948"/>
              <a:gd name="T32" fmla="*/ 39779 w 4866901"/>
              <a:gd name="T33" fmla="*/ 0 h 4870948"/>
              <a:gd name="T34" fmla="*/ 87968 w 4866901"/>
              <a:gd name="T35" fmla="*/ 28561 h 4870948"/>
              <a:gd name="T36" fmla="*/ 278564 w 4866901"/>
              <a:gd name="T37" fmla="*/ 28561 h 4870948"/>
              <a:gd name="T38" fmla="*/ 293656 w 4866901"/>
              <a:gd name="T39" fmla="*/ 33592 h 4870948"/>
              <a:gd name="T40" fmla="*/ 298184 w 4866901"/>
              <a:gd name="T41" fmla="*/ 45125 h 4870948"/>
              <a:gd name="T42" fmla="*/ 278348 w 4866901"/>
              <a:gd name="T43" fmla="*/ 134446 h 4870948"/>
              <a:gd name="T44" fmla="*/ 262825 w 4866901"/>
              <a:gd name="T45" fmla="*/ 146134 h 4870948"/>
              <a:gd name="T46" fmla="*/ 93358 w 4866901"/>
              <a:gd name="T47" fmla="*/ 157125 h 4870948"/>
              <a:gd name="T48" fmla="*/ 73738 w 4866901"/>
              <a:gd name="T49" fmla="*/ 145205 h 4870948"/>
              <a:gd name="T50" fmla="*/ 49913 w 4866901"/>
              <a:gd name="T51" fmla="*/ 37772 h 4870948"/>
              <a:gd name="T52" fmla="*/ 39779 w 4866901"/>
              <a:gd name="T53" fmla="*/ 28561 h 4870948"/>
              <a:gd name="T54" fmla="*/ 19944 w 4866901"/>
              <a:gd name="T55" fmla="*/ 28561 h 4870948"/>
              <a:gd name="T56" fmla="*/ 0 w 4866901"/>
              <a:gd name="T57" fmla="*/ 14319 h 4870948"/>
              <a:gd name="T58" fmla="*/ 19944 w 4866901"/>
              <a:gd name="T59" fmla="*/ 0 h 4870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66901" h="4870948">
                <a:moveTo>
                  <a:pt x="3893708" y="3896312"/>
                </a:moveTo>
                <a:cubicBezTo>
                  <a:pt x="4162641" y="3896312"/>
                  <a:pt x="4380654" y="4114492"/>
                  <a:pt x="4380654" y="4383630"/>
                </a:cubicBezTo>
                <a:cubicBezTo>
                  <a:pt x="4380654" y="4652768"/>
                  <a:pt x="4162641" y="4870948"/>
                  <a:pt x="3893708" y="4870948"/>
                </a:cubicBezTo>
                <a:cubicBezTo>
                  <a:pt x="3624775" y="4870948"/>
                  <a:pt x="3406762" y="4652768"/>
                  <a:pt x="3406762" y="4383630"/>
                </a:cubicBezTo>
                <a:cubicBezTo>
                  <a:pt x="3406762" y="4114492"/>
                  <a:pt x="3624775" y="3896312"/>
                  <a:pt x="3893708" y="3896312"/>
                </a:cubicBezTo>
                <a:close/>
                <a:moveTo>
                  <a:pt x="1622285" y="3896312"/>
                </a:moveTo>
                <a:cubicBezTo>
                  <a:pt x="1891218" y="3896312"/>
                  <a:pt x="2109231" y="4114492"/>
                  <a:pt x="2109231" y="4383630"/>
                </a:cubicBezTo>
                <a:cubicBezTo>
                  <a:pt x="2109231" y="4652768"/>
                  <a:pt x="1891218" y="4870948"/>
                  <a:pt x="1622285" y="4870948"/>
                </a:cubicBezTo>
                <a:cubicBezTo>
                  <a:pt x="1353352" y="4870948"/>
                  <a:pt x="1135339" y="4652768"/>
                  <a:pt x="1135339" y="4383630"/>
                </a:cubicBezTo>
                <a:cubicBezTo>
                  <a:pt x="1135339" y="4114492"/>
                  <a:pt x="1353352" y="3896312"/>
                  <a:pt x="1622285" y="3896312"/>
                </a:cubicBezTo>
                <a:close/>
                <a:moveTo>
                  <a:pt x="1536473" y="1298293"/>
                </a:moveTo>
                <a:cubicBezTo>
                  <a:pt x="1624372" y="1877071"/>
                  <a:pt x="1735124" y="2577235"/>
                  <a:pt x="1796653" y="2944908"/>
                </a:cubicBezTo>
                <a:cubicBezTo>
                  <a:pt x="2781121" y="2927316"/>
                  <a:pt x="3570453" y="2812968"/>
                  <a:pt x="3934354" y="2751396"/>
                </a:cubicBezTo>
                <a:lnTo>
                  <a:pt x="4161133" y="1298293"/>
                </a:lnTo>
                <a:cubicBezTo>
                  <a:pt x="4161133" y="1298293"/>
                  <a:pt x="4161133" y="1298293"/>
                  <a:pt x="1536473" y="1298293"/>
                </a:cubicBezTo>
                <a:close/>
                <a:moveTo>
                  <a:pt x="325226" y="0"/>
                </a:moveTo>
                <a:cubicBezTo>
                  <a:pt x="325226" y="0"/>
                  <a:pt x="325226" y="0"/>
                  <a:pt x="648694" y="0"/>
                </a:cubicBezTo>
                <a:cubicBezTo>
                  <a:pt x="1030175" y="0"/>
                  <a:pt x="1334305" y="256844"/>
                  <a:pt x="1434510" y="649147"/>
                </a:cubicBezTo>
                <a:cubicBezTo>
                  <a:pt x="1434510" y="649147"/>
                  <a:pt x="1434510" y="649147"/>
                  <a:pt x="4542615" y="649147"/>
                </a:cubicBezTo>
                <a:cubicBezTo>
                  <a:pt x="4637545" y="649147"/>
                  <a:pt x="4727202" y="691367"/>
                  <a:pt x="4788731" y="763495"/>
                </a:cubicBezTo>
                <a:cubicBezTo>
                  <a:pt x="4850261" y="835622"/>
                  <a:pt x="4878388" y="932379"/>
                  <a:pt x="4862566" y="1025616"/>
                </a:cubicBezTo>
                <a:cubicBezTo>
                  <a:pt x="4862566" y="1025616"/>
                  <a:pt x="4862566" y="1025616"/>
                  <a:pt x="4539099" y="3055738"/>
                </a:cubicBezTo>
                <a:cubicBezTo>
                  <a:pt x="4516245" y="3187679"/>
                  <a:pt x="4416040" y="3293231"/>
                  <a:pt x="4285949" y="3321378"/>
                </a:cubicBezTo>
                <a:cubicBezTo>
                  <a:pt x="4236726" y="3331933"/>
                  <a:pt x="3085251" y="3571185"/>
                  <a:pt x="1522409" y="3571185"/>
                </a:cubicBezTo>
                <a:cubicBezTo>
                  <a:pt x="1364191" y="3571185"/>
                  <a:pt x="1228827" y="3456837"/>
                  <a:pt x="1202457" y="3300268"/>
                </a:cubicBezTo>
                <a:cubicBezTo>
                  <a:pt x="1198941" y="3284435"/>
                  <a:pt x="933486" y="1699392"/>
                  <a:pt x="813944" y="858492"/>
                </a:cubicBezTo>
                <a:cubicBezTo>
                  <a:pt x="803396" y="779328"/>
                  <a:pt x="768236" y="649147"/>
                  <a:pt x="648694" y="649147"/>
                </a:cubicBezTo>
                <a:cubicBezTo>
                  <a:pt x="648694" y="649147"/>
                  <a:pt x="648694" y="649147"/>
                  <a:pt x="325226" y="649147"/>
                </a:cubicBezTo>
                <a:cubicBezTo>
                  <a:pt x="145912" y="649147"/>
                  <a:pt x="0" y="504892"/>
                  <a:pt x="0" y="325453"/>
                </a:cubicBezTo>
                <a:cubicBezTo>
                  <a:pt x="0" y="146014"/>
                  <a:pt x="145912" y="0"/>
                  <a:pt x="325226" y="0"/>
                </a:cubicBezTo>
                <a:close/>
              </a:path>
            </a:pathLst>
          </a:custGeom>
          <a:solidFill>
            <a:schemeClr val="bg1"/>
          </a:solidFill>
          <a:ln w="9525">
            <a:noFill/>
            <a:round/>
            <a:headEnd/>
            <a:tailEnd/>
          </a:ln>
        </p:spPr>
        <p:txBody>
          <a:bodyPr/>
          <a:lstStyle/>
          <a:p>
            <a:endParaRPr lang="zh-CN" altLang="en-US"/>
          </a:p>
        </p:txBody>
      </p:sp>
      <p:grpSp>
        <p:nvGrpSpPr>
          <p:cNvPr id="69" name="组合 68"/>
          <p:cNvGrpSpPr>
            <a:grpSpLocks/>
          </p:cNvGrpSpPr>
          <p:nvPr/>
        </p:nvGrpSpPr>
        <p:grpSpPr bwMode="auto">
          <a:xfrm>
            <a:off x="571500" y="1487488"/>
            <a:ext cx="8001000" cy="4751387"/>
            <a:chOff x="284" y="2112"/>
            <a:chExt cx="12599" cy="7483"/>
          </a:xfrm>
        </p:grpSpPr>
        <p:grpSp>
          <p:nvGrpSpPr>
            <p:cNvPr id="89093" name="组合 16"/>
            <p:cNvGrpSpPr>
              <a:grpSpLocks/>
            </p:cNvGrpSpPr>
            <p:nvPr/>
          </p:nvGrpSpPr>
          <p:grpSpPr bwMode="auto">
            <a:xfrm>
              <a:off x="410" y="2996"/>
              <a:ext cx="12202" cy="5917"/>
              <a:chOff x="410" y="2997"/>
              <a:chExt cx="12202" cy="5916"/>
            </a:xfrm>
          </p:grpSpPr>
          <p:grpSp>
            <p:nvGrpSpPr>
              <p:cNvPr id="89098" name="组合 58"/>
              <p:cNvGrpSpPr>
                <a:grpSpLocks/>
              </p:cNvGrpSpPr>
              <p:nvPr/>
            </p:nvGrpSpPr>
            <p:grpSpPr bwMode="auto">
              <a:xfrm>
                <a:off x="7277" y="5395"/>
                <a:ext cx="3565" cy="805"/>
                <a:chOff x="7400" y="4529"/>
                <a:chExt cx="3564" cy="802"/>
              </a:xfrm>
            </p:grpSpPr>
            <p:sp>
              <p:nvSpPr>
                <p:cNvPr id="25" name="矩形 24">
                  <a:extLst>
                    <a:ext uri="{FF2B5EF4-FFF2-40B4-BE49-F238E27FC236}">
                      <a16:creationId xmlns:a16="http://schemas.microsoft.com/office/drawing/2014/main" xmlns="" id="{7F67267F-BF60-48CD-BB3F-C6AACD50C788}"/>
                    </a:ext>
                  </a:extLst>
                </p:cNvPr>
                <p:cNvSpPr/>
                <p:nvPr/>
              </p:nvSpPr>
              <p:spPr>
                <a:xfrm>
                  <a:off x="8569" y="4529"/>
                  <a:ext cx="1342" cy="8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采购</a:t>
                  </a:r>
                </a:p>
              </p:txBody>
            </p:sp>
            <p:cxnSp>
              <p:nvCxnSpPr>
                <p:cNvPr id="33" name="直接箭头连接符 32">
                  <a:extLst>
                    <a:ext uri="{FF2B5EF4-FFF2-40B4-BE49-F238E27FC236}">
                      <a16:creationId xmlns:a16="http://schemas.microsoft.com/office/drawing/2014/main" xmlns="" id="{CBD22BF0-7149-45D5-A91A-959F232D3B5D}"/>
                    </a:ext>
                  </a:extLst>
                </p:cNvPr>
                <p:cNvCxnSpPr>
                  <a:stCxn id="16" idx="3"/>
                  <a:endCxn id="25" idx="1"/>
                </p:cNvCxnSpPr>
                <p:nvPr/>
              </p:nvCxnSpPr>
              <p:spPr>
                <a:xfrm flipV="1">
                  <a:off x="7399" y="4930"/>
                  <a:ext cx="1170" cy="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xmlns="" id="{4DDCBD10-62ED-4962-82CE-3CFF029FBCFE}"/>
                    </a:ext>
                  </a:extLst>
                </p:cNvPr>
                <p:cNvCxnSpPr>
                  <a:stCxn id="16" idx="3"/>
                  <a:endCxn id="14" idx="1"/>
                </p:cNvCxnSpPr>
                <p:nvPr/>
              </p:nvCxnSpPr>
              <p:spPr>
                <a:xfrm>
                  <a:off x="9896" y="4920"/>
                  <a:ext cx="1075" cy="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099" name="组合 3"/>
              <p:cNvGrpSpPr>
                <a:grpSpLocks/>
              </p:cNvGrpSpPr>
              <p:nvPr/>
            </p:nvGrpSpPr>
            <p:grpSpPr bwMode="auto">
              <a:xfrm>
                <a:off x="410" y="2997"/>
                <a:ext cx="12202" cy="5916"/>
                <a:chOff x="410" y="2997"/>
                <a:chExt cx="12202" cy="5916"/>
              </a:xfrm>
            </p:grpSpPr>
            <p:grpSp>
              <p:nvGrpSpPr>
                <p:cNvPr id="89101" name="组合 12"/>
                <p:cNvGrpSpPr>
                  <a:grpSpLocks/>
                </p:cNvGrpSpPr>
                <p:nvPr/>
              </p:nvGrpSpPr>
              <p:grpSpPr bwMode="auto">
                <a:xfrm>
                  <a:off x="410" y="2997"/>
                  <a:ext cx="4467" cy="5916"/>
                  <a:chOff x="410" y="2997"/>
                  <a:chExt cx="4468" cy="5916"/>
                </a:xfrm>
              </p:grpSpPr>
              <p:sp>
                <p:nvSpPr>
                  <p:cNvPr id="2" name="矩形 1">
                    <a:extLst>
                      <a:ext uri="{FF2B5EF4-FFF2-40B4-BE49-F238E27FC236}">
                        <a16:creationId xmlns:a16="http://schemas.microsoft.com/office/drawing/2014/main" xmlns="" id="{D8A4E7B4-83F5-4509-BFB4-D2DC96154CDA}"/>
                      </a:ext>
                    </a:extLst>
                  </p:cNvPr>
                  <p:cNvSpPr/>
                  <p:nvPr/>
                </p:nvSpPr>
                <p:spPr>
                  <a:xfrm>
                    <a:off x="409" y="5655"/>
                    <a:ext cx="1603" cy="8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经费管理</a:t>
                    </a:r>
                  </a:p>
                </p:txBody>
              </p:sp>
              <p:grpSp>
                <p:nvGrpSpPr>
                  <p:cNvPr id="89106" name="组合 56"/>
                  <p:cNvGrpSpPr>
                    <a:grpSpLocks/>
                  </p:cNvGrpSpPr>
                  <p:nvPr/>
                </p:nvGrpSpPr>
                <p:grpSpPr bwMode="auto">
                  <a:xfrm>
                    <a:off x="2012" y="2997"/>
                    <a:ext cx="2866" cy="5916"/>
                    <a:chOff x="2136" y="2130"/>
                    <a:chExt cx="2868" cy="5918"/>
                  </a:xfrm>
                </p:grpSpPr>
                <p:grpSp>
                  <p:nvGrpSpPr>
                    <p:cNvPr id="89107" name="组合 16"/>
                    <p:cNvGrpSpPr>
                      <a:grpSpLocks/>
                    </p:cNvGrpSpPr>
                    <p:nvPr/>
                  </p:nvGrpSpPr>
                  <p:grpSpPr bwMode="auto">
                    <a:xfrm>
                      <a:off x="2136" y="3045"/>
                      <a:ext cx="2121" cy="4201"/>
                      <a:chOff x="2136" y="3045"/>
                      <a:chExt cx="2121" cy="4201"/>
                    </a:xfrm>
                  </p:grpSpPr>
                  <p:cxnSp>
                    <p:nvCxnSpPr>
                      <p:cNvPr id="3" name="直接连接符 2">
                        <a:extLst>
                          <a:ext uri="{FF2B5EF4-FFF2-40B4-BE49-F238E27FC236}">
                            <a16:creationId xmlns:a16="http://schemas.microsoft.com/office/drawing/2014/main" xmlns="" id="{56347A6D-70A3-4BEE-8776-268648236BD5}"/>
                          </a:ext>
                        </a:extLst>
                      </p:cNvPr>
                      <p:cNvCxnSpPr>
                        <a:stCxn id="2" idx="3"/>
                        <a:endCxn id="9" idx="2"/>
                      </p:cNvCxnSpPr>
                      <p:nvPr/>
                    </p:nvCxnSpPr>
                    <p:spPr>
                      <a:xfrm flipV="1">
                        <a:off x="2136" y="3046"/>
                        <a:ext cx="2077" cy="2143"/>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89111" name="文本框 3"/>
                      <p:cNvSpPr txBox="1">
                        <a:spLocks noChangeArrowheads="1"/>
                      </p:cNvSpPr>
                      <p:nvPr/>
                    </p:nvSpPr>
                    <p:spPr bwMode="auto">
                      <a:xfrm>
                        <a:off x="2452" y="3649"/>
                        <a:ext cx="1589" cy="459"/>
                      </a:xfrm>
                      <a:prstGeom prst="rect">
                        <a:avLst/>
                      </a:prstGeom>
                      <a:solidFill>
                        <a:srgbClr val="EFEFEF"/>
                      </a:solidFill>
                      <a:ln w="9525">
                        <a:noFill/>
                        <a:miter lim="800000"/>
                        <a:headEnd/>
                        <a:tailEnd/>
                      </a:ln>
                    </p:spPr>
                    <p:txBody>
                      <a:bodyPr wrap="none">
                        <a:spAutoFit/>
                      </a:bodyPr>
                      <a:lstStyle/>
                      <a:p>
                        <a:pPr eaLnBrk="1" hangingPunct="1">
                          <a:buFont typeface="Arial" pitchFamily="34" charset="0"/>
                          <a:buNone/>
                        </a:pPr>
                        <a:r>
                          <a:rPr lang="zh-CN" altLang="en-US"/>
                          <a:t>经费管理员</a:t>
                        </a:r>
                      </a:p>
                    </p:txBody>
                  </p:sp>
                  <p:cxnSp>
                    <p:nvCxnSpPr>
                      <p:cNvPr id="7" name="直接箭头连接符 6">
                        <a:extLst>
                          <a:ext uri="{FF2B5EF4-FFF2-40B4-BE49-F238E27FC236}">
                            <a16:creationId xmlns:a16="http://schemas.microsoft.com/office/drawing/2014/main" xmlns="" id="{1172C107-2B7F-4013-B910-99B60E818225}"/>
                          </a:ext>
                        </a:extLst>
                      </p:cNvPr>
                      <p:cNvCxnSpPr>
                        <a:stCxn id="2" idx="3"/>
                        <a:endCxn id="12" idx="0"/>
                      </p:cNvCxnSpPr>
                      <p:nvPr/>
                    </p:nvCxnSpPr>
                    <p:spPr>
                      <a:xfrm>
                        <a:off x="2136" y="5189"/>
                        <a:ext cx="2122" cy="2050"/>
                      </a:xfrm>
                      <a:prstGeom prst="straightConnector1">
                        <a:avLst/>
                      </a:prstGeom>
                      <a:ln w="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9" name="矩形 8">
                      <a:extLst>
                        <a:ext uri="{FF2B5EF4-FFF2-40B4-BE49-F238E27FC236}">
                          <a16:creationId xmlns:a16="http://schemas.microsoft.com/office/drawing/2014/main" xmlns="" id="{1B96D807-2F17-42CB-95D6-A747EEA3BE5C}"/>
                        </a:ext>
                      </a:extLst>
                    </p:cNvPr>
                    <p:cNvSpPr/>
                    <p:nvPr/>
                  </p:nvSpPr>
                  <p:spPr>
                    <a:xfrm>
                      <a:off x="3422" y="2131"/>
                      <a:ext cx="1581" cy="9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维护经费</a:t>
                      </a:r>
                    </a:p>
                  </p:txBody>
                </p:sp>
                <p:sp>
                  <p:nvSpPr>
                    <p:cNvPr id="12" name="矩形 11">
                      <a:extLst>
                        <a:ext uri="{FF2B5EF4-FFF2-40B4-BE49-F238E27FC236}">
                          <a16:creationId xmlns:a16="http://schemas.microsoft.com/office/drawing/2014/main" xmlns="" id="{13206592-512E-4A9F-A7F9-655384EDADBA}"/>
                        </a:ext>
                      </a:extLst>
                    </p:cNvPr>
                    <p:cNvSpPr/>
                    <p:nvPr/>
                  </p:nvSpPr>
                  <p:spPr>
                    <a:xfrm>
                      <a:off x="3404" y="7245"/>
                      <a:ext cx="1599" cy="8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审批经费</a:t>
                      </a:r>
                    </a:p>
                  </p:txBody>
                </p:sp>
              </p:grpSp>
            </p:grpSp>
            <p:grpSp>
              <p:nvGrpSpPr>
                <p:cNvPr id="89102" name="组合 57"/>
                <p:cNvGrpSpPr>
                  <a:grpSpLocks/>
                </p:cNvGrpSpPr>
                <p:nvPr/>
              </p:nvGrpSpPr>
              <p:grpSpPr bwMode="auto">
                <a:xfrm>
                  <a:off x="5505" y="5387"/>
                  <a:ext cx="7107" cy="820"/>
                  <a:chOff x="5628" y="4522"/>
                  <a:chExt cx="7108" cy="819"/>
                </a:xfrm>
              </p:grpSpPr>
              <p:sp>
                <p:nvSpPr>
                  <p:cNvPr id="16" name="矩形 15">
                    <a:extLst>
                      <a:ext uri="{FF2B5EF4-FFF2-40B4-BE49-F238E27FC236}">
                        <a16:creationId xmlns:a16="http://schemas.microsoft.com/office/drawing/2014/main" xmlns="" id="{4120D48F-BAEF-48F6-9479-1709A1992ACD}"/>
                      </a:ext>
                    </a:extLst>
                  </p:cNvPr>
                  <p:cNvSpPr/>
                  <p:nvPr/>
                </p:nvSpPr>
                <p:spPr>
                  <a:xfrm>
                    <a:off x="5629" y="4538"/>
                    <a:ext cx="1775" cy="8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申购流程</a:t>
                    </a:r>
                  </a:p>
                </p:txBody>
              </p:sp>
              <p:sp>
                <p:nvSpPr>
                  <p:cNvPr id="14" name="矩形 13">
                    <a:extLst>
                      <a:ext uri="{FF2B5EF4-FFF2-40B4-BE49-F238E27FC236}">
                        <a16:creationId xmlns:a16="http://schemas.microsoft.com/office/drawing/2014/main" xmlns="" id="{451D8431-6E56-4449-A5D2-3F4AA54D13BB}"/>
                      </a:ext>
                    </a:extLst>
                  </p:cNvPr>
                  <p:cNvSpPr/>
                  <p:nvPr/>
                </p:nvSpPr>
                <p:spPr>
                  <a:xfrm>
                    <a:off x="10967" y="4523"/>
                    <a:ext cx="1770" cy="8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600" noProof="1">
                        <a:solidFill>
                          <a:schemeClr val="tx1"/>
                        </a:solidFill>
                        <a:latin typeface="微软雅黑" panose="020B0503020204020204" pitchFamily="34" charset="-122"/>
                        <a:ea typeface="微软雅黑" panose="020B0503020204020204" pitchFamily="34" charset="-122"/>
                        <a:sym typeface="+mn-ea"/>
                      </a:rPr>
                      <a:t>采购入库</a:t>
                    </a:r>
                  </a:p>
                </p:txBody>
              </p:sp>
            </p:grpSp>
          </p:grpSp>
          <p:sp>
            <p:nvSpPr>
              <p:cNvPr id="89100" name="文本框 3"/>
              <p:cNvSpPr txBox="1">
                <a:spLocks noChangeArrowheads="1"/>
              </p:cNvSpPr>
              <p:nvPr/>
            </p:nvSpPr>
            <p:spPr bwMode="auto">
              <a:xfrm>
                <a:off x="2135" y="6855"/>
                <a:ext cx="2107" cy="457"/>
              </a:xfrm>
              <a:prstGeom prst="rect">
                <a:avLst/>
              </a:prstGeom>
              <a:solidFill>
                <a:srgbClr val="EFEFEF"/>
              </a:solidFill>
              <a:ln w="9525">
                <a:noFill/>
                <a:miter lim="800000"/>
                <a:headEnd/>
                <a:tailEnd/>
              </a:ln>
            </p:spPr>
            <p:txBody>
              <a:bodyPr wrap="none">
                <a:spAutoFit/>
              </a:bodyPr>
              <a:lstStyle/>
              <a:p>
                <a:pPr eaLnBrk="1" hangingPunct="1">
                  <a:buFont typeface="Arial" pitchFamily="34" charset="0"/>
                  <a:buNone/>
                </a:pPr>
                <a:r>
                  <a:rPr lang="zh-CN" altLang="en-US"/>
                  <a:t>预算归口审批人</a:t>
                </a:r>
              </a:p>
            </p:txBody>
          </p:sp>
        </p:grpSp>
        <p:sp>
          <p:nvSpPr>
            <p:cNvPr id="4" name="矩形 3">
              <a:extLst>
                <a:ext uri="{FF2B5EF4-FFF2-40B4-BE49-F238E27FC236}">
                  <a16:creationId xmlns:a16="http://schemas.microsoft.com/office/drawing/2014/main" xmlns="" id="{60997F14-D4EF-40AA-BA21-9034C3626D97}"/>
                </a:ext>
              </a:extLst>
            </p:cNvPr>
            <p:cNvSpPr/>
            <p:nvPr/>
          </p:nvSpPr>
          <p:spPr>
            <a:xfrm>
              <a:off x="284" y="2112"/>
              <a:ext cx="4777" cy="7483"/>
            </a:xfrm>
            <a:prstGeom prst="rect">
              <a:avLst/>
            </a:prstGeom>
            <a:noFill/>
            <a:ln w="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a:extLst>
                <a:ext uri="{FF2B5EF4-FFF2-40B4-BE49-F238E27FC236}">
                  <a16:creationId xmlns:a16="http://schemas.microsoft.com/office/drawing/2014/main" xmlns="" id="{CFEAEFFA-B3C0-42F4-9B32-766DC1546E2E}"/>
                </a:ext>
              </a:extLst>
            </p:cNvPr>
            <p:cNvSpPr/>
            <p:nvPr/>
          </p:nvSpPr>
          <p:spPr>
            <a:xfrm>
              <a:off x="5274" y="5207"/>
              <a:ext cx="2310" cy="1163"/>
            </a:xfrm>
            <a:prstGeom prst="rect">
              <a:avLst/>
            </a:prstGeom>
            <a:noFill/>
            <a:ln w="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8" name="矩形 17">
              <a:extLst>
                <a:ext uri="{FF2B5EF4-FFF2-40B4-BE49-F238E27FC236}">
                  <a16:creationId xmlns:a16="http://schemas.microsoft.com/office/drawing/2014/main" xmlns="" id="{CAF5761E-28BC-4C4C-8E26-988A0EF5E35E}"/>
                </a:ext>
              </a:extLst>
            </p:cNvPr>
            <p:cNvSpPr/>
            <p:nvPr/>
          </p:nvSpPr>
          <p:spPr>
            <a:xfrm>
              <a:off x="7961" y="5207"/>
              <a:ext cx="2235" cy="1163"/>
            </a:xfrm>
            <a:prstGeom prst="rect">
              <a:avLst/>
            </a:prstGeom>
            <a:noFill/>
            <a:ln w="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9" name="矩形 18">
              <a:extLst>
                <a:ext uri="{FF2B5EF4-FFF2-40B4-BE49-F238E27FC236}">
                  <a16:creationId xmlns:a16="http://schemas.microsoft.com/office/drawing/2014/main" xmlns="" id="{A3CE9634-CD13-4439-B155-1E98EB98BE0C}"/>
                </a:ext>
              </a:extLst>
            </p:cNvPr>
            <p:cNvSpPr/>
            <p:nvPr/>
          </p:nvSpPr>
          <p:spPr>
            <a:xfrm>
              <a:off x="10573" y="5207"/>
              <a:ext cx="2310" cy="1163"/>
            </a:xfrm>
            <a:prstGeom prst="rect">
              <a:avLst/>
            </a:prstGeom>
            <a:noFill/>
            <a:ln w="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组合 7"/>
          <p:cNvGrpSpPr>
            <a:grpSpLocks/>
          </p:cNvGrpSpPr>
          <p:nvPr/>
        </p:nvGrpSpPr>
        <p:grpSpPr bwMode="auto">
          <a:xfrm>
            <a:off x="260350" y="550863"/>
            <a:ext cx="1222375" cy="484187"/>
            <a:chOff x="472" y="1581"/>
            <a:chExt cx="1924" cy="763"/>
          </a:xfrm>
        </p:grpSpPr>
        <p:sp>
          <p:nvSpPr>
            <p:cNvPr id="90178" name="文本框 5"/>
            <p:cNvSpPr txBox="1">
              <a:spLocks noChangeArrowheads="1"/>
            </p:cNvSpPr>
            <p:nvPr/>
          </p:nvSpPr>
          <p:spPr bwMode="auto">
            <a:xfrm>
              <a:off x="1304" y="1586"/>
              <a:ext cx="1092" cy="629"/>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申购</a:t>
              </a:r>
            </a:p>
          </p:txBody>
        </p:sp>
        <p:grpSp>
          <p:nvGrpSpPr>
            <p:cNvPr id="90179" name="组合 5"/>
            <p:cNvGrpSpPr>
              <a:grpSpLocks/>
            </p:cNvGrpSpPr>
            <p:nvPr/>
          </p:nvGrpSpPr>
          <p:grpSpPr bwMode="auto">
            <a:xfrm>
              <a:off x="472" y="1581"/>
              <a:ext cx="832" cy="763"/>
              <a:chOff x="1417110" y="1933669"/>
              <a:chExt cx="1827515" cy="1676757"/>
            </a:xfrm>
          </p:grpSpPr>
          <p:sp>
            <p:nvSpPr>
              <p:cNvPr id="2" name="椭圆 1">
                <a:extLst>
                  <a:ext uri="{FF2B5EF4-FFF2-40B4-BE49-F238E27FC236}">
                    <a16:creationId xmlns:a16="http://schemas.microsoft.com/office/drawing/2014/main" xmlns="" id="{9206CCD2-D155-4F98-87EA-119585947F7D}"/>
                  </a:ext>
                </a:extLst>
              </p:cNvPr>
              <p:cNvSpPr/>
              <p:nvPr/>
            </p:nvSpPr>
            <p:spPr>
              <a:xfrm>
                <a:off x="1493949" y="1933669"/>
                <a:ext cx="1673986"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C48E1DE3-C094-41F2-9185-51BF517986F5}"/>
                  </a:ext>
                </a:extLst>
              </p:cNvPr>
              <p:cNvSpPr/>
              <p:nvPr/>
            </p:nvSpPr>
            <p:spPr>
              <a:xfrm>
                <a:off x="1686047" y="2120586"/>
                <a:ext cx="130625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3" name="椭圆 2">
                <a:extLst>
                  <a:ext uri="{FF2B5EF4-FFF2-40B4-BE49-F238E27FC236}">
                    <a16:creationId xmlns:a16="http://schemas.microsoft.com/office/drawing/2014/main" xmlns="" id="{628BED00-829E-4CDB-8708-677BDF7FA587}"/>
                  </a:ext>
                </a:extLst>
              </p:cNvPr>
              <p:cNvSpPr/>
              <p:nvPr/>
            </p:nvSpPr>
            <p:spPr>
              <a:xfrm>
                <a:off x="2772765" y="1944664"/>
                <a:ext cx="389680"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C3B540A7-9EF4-4A66-B2A2-85BBCF5903EF}"/>
                  </a:ext>
                </a:extLst>
              </p:cNvPr>
              <p:cNvSpPr/>
              <p:nvPr/>
            </p:nvSpPr>
            <p:spPr>
              <a:xfrm>
                <a:off x="1417110" y="2263523"/>
                <a:ext cx="285401"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A61BF394-6FD7-45C0-9BAA-55BAC683BFDA}"/>
                  </a:ext>
                </a:extLst>
              </p:cNvPr>
              <p:cNvSpPr/>
              <p:nvPr/>
            </p:nvSpPr>
            <p:spPr>
              <a:xfrm>
                <a:off x="1686047" y="3308061"/>
                <a:ext cx="219539"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7220DB00-2F60-4A6A-89A4-7BD4FCACDF03}"/>
                  </a:ext>
                </a:extLst>
              </p:cNvPr>
              <p:cNvSpPr/>
              <p:nvPr/>
            </p:nvSpPr>
            <p:spPr>
              <a:xfrm>
                <a:off x="3014258" y="2978207"/>
                <a:ext cx="230516"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90115" name="购物车"/>
          <p:cNvSpPr>
            <a:spLocks noChangeArrowheads="1"/>
          </p:cNvSpPr>
          <p:nvPr/>
        </p:nvSpPr>
        <p:spPr bwMode="auto">
          <a:xfrm>
            <a:off x="361950" y="690563"/>
            <a:ext cx="298450" cy="214312"/>
          </a:xfrm>
          <a:custGeom>
            <a:avLst/>
            <a:gdLst>
              <a:gd name="T0" fmla="*/ 238771 w 4866901"/>
              <a:gd name="T1" fmla="*/ 171430 h 4870948"/>
              <a:gd name="T2" fmla="*/ 268632 w 4866901"/>
              <a:gd name="T3" fmla="*/ 192871 h 4870948"/>
              <a:gd name="T4" fmla="*/ 238771 w 4866901"/>
              <a:gd name="T5" fmla="*/ 214312 h 4870948"/>
              <a:gd name="T6" fmla="*/ 208911 w 4866901"/>
              <a:gd name="T7" fmla="*/ 192871 h 4870948"/>
              <a:gd name="T8" fmla="*/ 238771 w 4866901"/>
              <a:gd name="T9" fmla="*/ 171430 h 4870948"/>
              <a:gd name="T10" fmla="*/ 99482 w 4866901"/>
              <a:gd name="T11" fmla="*/ 171430 h 4870948"/>
              <a:gd name="T12" fmla="*/ 129343 w 4866901"/>
              <a:gd name="T13" fmla="*/ 192871 h 4870948"/>
              <a:gd name="T14" fmla="*/ 99482 w 4866901"/>
              <a:gd name="T15" fmla="*/ 214312 h 4870948"/>
              <a:gd name="T16" fmla="*/ 69622 w 4866901"/>
              <a:gd name="T17" fmla="*/ 192871 h 4870948"/>
              <a:gd name="T18" fmla="*/ 99482 w 4866901"/>
              <a:gd name="T19" fmla="*/ 171430 h 4870948"/>
              <a:gd name="T20" fmla="*/ 94220 w 4866901"/>
              <a:gd name="T21" fmla="*/ 57122 h 4870948"/>
              <a:gd name="T22" fmla="*/ 110175 w 4866901"/>
              <a:gd name="T23" fmla="*/ 129570 h 4870948"/>
              <a:gd name="T24" fmla="*/ 241264 w 4866901"/>
              <a:gd name="T25" fmla="*/ 121056 h 4870948"/>
              <a:gd name="T26" fmla="*/ 255171 w 4866901"/>
              <a:gd name="T27" fmla="*/ 57122 h 4870948"/>
              <a:gd name="T28" fmla="*/ 94220 w 4866901"/>
              <a:gd name="T29" fmla="*/ 57122 h 4870948"/>
              <a:gd name="T30" fmla="*/ 19944 w 4866901"/>
              <a:gd name="T31" fmla="*/ 0 h 4870948"/>
              <a:gd name="T32" fmla="*/ 39779 w 4866901"/>
              <a:gd name="T33" fmla="*/ 0 h 4870948"/>
              <a:gd name="T34" fmla="*/ 87968 w 4866901"/>
              <a:gd name="T35" fmla="*/ 28561 h 4870948"/>
              <a:gd name="T36" fmla="*/ 278564 w 4866901"/>
              <a:gd name="T37" fmla="*/ 28561 h 4870948"/>
              <a:gd name="T38" fmla="*/ 293656 w 4866901"/>
              <a:gd name="T39" fmla="*/ 33592 h 4870948"/>
              <a:gd name="T40" fmla="*/ 298184 w 4866901"/>
              <a:gd name="T41" fmla="*/ 45125 h 4870948"/>
              <a:gd name="T42" fmla="*/ 278348 w 4866901"/>
              <a:gd name="T43" fmla="*/ 134446 h 4870948"/>
              <a:gd name="T44" fmla="*/ 262825 w 4866901"/>
              <a:gd name="T45" fmla="*/ 146134 h 4870948"/>
              <a:gd name="T46" fmla="*/ 93358 w 4866901"/>
              <a:gd name="T47" fmla="*/ 157125 h 4870948"/>
              <a:gd name="T48" fmla="*/ 73738 w 4866901"/>
              <a:gd name="T49" fmla="*/ 145205 h 4870948"/>
              <a:gd name="T50" fmla="*/ 49913 w 4866901"/>
              <a:gd name="T51" fmla="*/ 37772 h 4870948"/>
              <a:gd name="T52" fmla="*/ 39779 w 4866901"/>
              <a:gd name="T53" fmla="*/ 28561 h 4870948"/>
              <a:gd name="T54" fmla="*/ 19944 w 4866901"/>
              <a:gd name="T55" fmla="*/ 28561 h 4870948"/>
              <a:gd name="T56" fmla="*/ 0 w 4866901"/>
              <a:gd name="T57" fmla="*/ 14319 h 4870948"/>
              <a:gd name="T58" fmla="*/ 19944 w 4866901"/>
              <a:gd name="T59" fmla="*/ 0 h 4870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66901" h="4870948">
                <a:moveTo>
                  <a:pt x="3893708" y="3896312"/>
                </a:moveTo>
                <a:cubicBezTo>
                  <a:pt x="4162641" y="3896312"/>
                  <a:pt x="4380654" y="4114492"/>
                  <a:pt x="4380654" y="4383630"/>
                </a:cubicBezTo>
                <a:cubicBezTo>
                  <a:pt x="4380654" y="4652768"/>
                  <a:pt x="4162641" y="4870948"/>
                  <a:pt x="3893708" y="4870948"/>
                </a:cubicBezTo>
                <a:cubicBezTo>
                  <a:pt x="3624775" y="4870948"/>
                  <a:pt x="3406762" y="4652768"/>
                  <a:pt x="3406762" y="4383630"/>
                </a:cubicBezTo>
                <a:cubicBezTo>
                  <a:pt x="3406762" y="4114492"/>
                  <a:pt x="3624775" y="3896312"/>
                  <a:pt x="3893708" y="3896312"/>
                </a:cubicBezTo>
                <a:close/>
                <a:moveTo>
                  <a:pt x="1622285" y="3896312"/>
                </a:moveTo>
                <a:cubicBezTo>
                  <a:pt x="1891218" y="3896312"/>
                  <a:pt x="2109231" y="4114492"/>
                  <a:pt x="2109231" y="4383630"/>
                </a:cubicBezTo>
                <a:cubicBezTo>
                  <a:pt x="2109231" y="4652768"/>
                  <a:pt x="1891218" y="4870948"/>
                  <a:pt x="1622285" y="4870948"/>
                </a:cubicBezTo>
                <a:cubicBezTo>
                  <a:pt x="1353352" y="4870948"/>
                  <a:pt x="1135339" y="4652768"/>
                  <a:pt x="1135339" y="4383630"/>
                </a:cubicBezTo>
                <a:cubicBezTo>
                  <a:pt x="1135339" y="4114492"/>
                  <a:pt x="1353352" y="3896312"/>
                  <a:pt x="1622285" y="3896312"/>
                </a:cubicBezTo>
                <a:close/>
                <a:moveTo>
                  <a:pt x="1536473" y="1298293"/>
                </a:moveTo>
                <a:cubicBezTo>
                  <a:pt x="1624372" y="1877071"/>
                  <a:pt x="1735124" y="2577235"/>
                  <a:pt x="1796653" y="2944908"/>
                </a:cubicBezTo>
                <a:cubicBezTo>
                  <a:pt x="2781121" y="2927316"/>
                  <a:pt x="3570453" y="2812968"/>
                  <a:pt x="3934354" y="2751396"/>
                </a:cubicBezTo>
                <a:lnTo>
                  <a:pt x="4161133" y="1298293"/>
                </a:lnTo>
                <a:cubicBezTo>
                  <a:pt x="4161133" y="1298293"/>
                  <a:pt x="4161133" y="1298293"/>
                  <a:pt x="1536473" y="1298293"/>
                </a:cubicBezTo>
                <a:close/>
                <a:moveTo>
                  <a:pt x="325226" y="0"/>
                </a:moveTo>
                <a:cubicBezTo>
                  <a:pt x="325226" y="0"/>
                  <a:pt x="325226" y="0"/>
                  <a:pt x="648694" y="0"/>
                </a:cubicBezTo>
                <a:cubicBezTo>
                  <a:pt x="1030175" y="0"/>
                  <a:pt x="1334305" y="256844"/>
                  <a:pt x="1434510" y="649147"/>
                </a:cubicBezTo>
                <a:cubicBezTo>
                  <a:pt x="1434510" y="649147"/>
                  <a:pt x="1434510" y="649147"/>
                  <a:pt x="4542615" y="649147"/>
                </a:cubicBezTo>
                <a:cubicBezTo>
                  <a:pt x="4637545" y="649147"/>
                  <a:pt x="4727202" y="691367"/>
                  <a:pt x="4788731" y="763495"/>
                </a:cubicBezTo>
                <a:cubicBezTo>
                  <a:pt x="4850261" y="835622"/>
                  <a:pt x="4878388" y="932379"/>
                  <a:pt x="4862566" y="1025616"/>
                </a:cubicBezTo>
                <a:cubicBezTo>
                  <a:pt x="4862566" y="1025616"/>
                  <a:pt x="4862566" y="1025616"/>
                  <a:pt x="4539099" y="3055738"/>
                </a:cubicBezTo>
                <a:cubicBezTo>
                  <a:pt x="4516245" y="3187679"/>
                  <a:pt x="4416040" y="3293231"/>
                  <a:pt x="4285949" y="3321378"/>
                </a:cubicBezTo>
                <a:cubicBezTo>
                  <a:pt x="4236726" y="3331933"/>
                  <a:pt x="3085251" y="3571185"/>
                  <a:pt x="1522409" y="3571185"/>
                </a:cubicBezTo>
                <a:cubicBezTo>
                  <a:pt x="1364191" y="3571185"/>
                  <a:pt x="1228827" y="3456837"/>
                  <a:pt x="1202457" y="3300268"/>
                </a:cubicBezTo>
                <a:cubicBezTo>
                  <a:pt x="1198941" y="3284435"/>
                  <a:pt x="933486" y="1699392"/>
                  <a:pt x="813944" y="858492"/>
                </a:cubicBezTo>
                <a:cubicBezTo>
                  <a:pt x="803396" y="779328"/>
                  <a:pt x="768236" y="649147"/>
                  <a:pt x="648694" y="649147"/>
                </a:cubicBezTo>
                <a:cubicBezTo>
                  <a:pt x="648694" y="649147"/>
                  <a:pt x="648694" y="649147"/>
                  <a:pt x="325226" y="649147"/>
                </a:cubicBezTo>
                <a:cubicBezTo>
                  <a:pt x="145912" y="649147"/>
                  <a:pt x="0" y="504892"/>
                  <a:pt x="0" y="325453"/>
                </a:cubicBezTo>
                <a:cubicBezTo>
                  <a:pt x="0" y="146014"/>
                  <a:pt x="145912" y="0"/>
                  <a:pt x="325226" y="0"/>
                </a:cubicBezTo>
                <a:close/>
              </a:path>
            </a:pathLst>
          </a:custGeom>
          <a:solidFill>
            <a:schemeClr val="bg1"/>
          </a:solidFill>
          <a:ln w="9525">
            <a:noFill/>
            <a:round/>
            <a:headEnd/>
            <a:tailEnd/>
          </a:ln>
        </p:spPr>
        <p:txBody>
          <a:bodyPr/>
          <a:lstStyle/>
          <a:p>
            <a:endParaRPr lang="zh-CN" altLang="en-US"/>
          </a:p>
        </p:txBody>
      </p:sp>
      <p:cxnSp>
        <p:nvCxnSpPr>
          <p:cNvPr id="121" name="直接箭头连接符 120">
            <a:extLst>
              <a:ext uri="{FF2B5EF4-FFF2-40B4-BE49-F238E27FC236}">
                <a16:creationId xmlns:a16="http://schemas.microsoft.com/office/drawing/2014/main" xmlns="" id="{8C0CB477-5B4B-472E-876B-6AAF1A137728}"/>
              </a:ext>
            </a:extLst>
          </p:cNvPr>
          <p:cNvCxnSpPr>
            <a:stCxn id="106" idx="2"/>
            <a:endCxn id="100" idx="0"/>
          </p:cNvCxnSpPr>
          <p:nvPr/>
        </p:nvCxnSpPr>
        <p:spPr>
          <a:xfrm flipH="1">
            <a:off x="5978525" y="3438525"/>
            <a:ext cx="4763" cy="19367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肘形连接符 126">
            <a:extLst>
              <a:ext uri="{FF2B5EF4-FFF2-40B4-BE49-F238E27FC236}">
                <a16:creationId xmlns:a16="http://schemas.microsoft.com/office/drawing/2014/main" xmlns="" id="{8C474DB6-D8A0-4B5B-BB9D-63B3F8859763}"/>
              </a:ext>
            </a:extLst>
          </p:cNvPr>
          <p:cNvCxnSpPr>
            <a:stCxn id="95" idx="3"/>
            <a:endCxn id="96" idx="3"/>
          </p:cNvCxnSpPr>
          <p:nvPr/>
        </p:nvCxnSpPr>
        <p:spPr>
          <a:xfrm flipV="1">
            <a:off x="6221413" y="1143000"/>
            <a:ext cx="376237" cy="4021138"/>
          </a:xfrm>
          <a:prstGeom prst="bentConnector3">
            <a:avLst>
              <a:gd name="adj1" fmla="val 523608"/>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肘形连接符 127">
            <a:extLst>
              <a:ext uri="{FF2B5EF4-FFF2-40B4-BE49-F238E27FC236}">
                <a16:creationId xmlns:a16="http://schemas.microsoft.com/office/drawing/2014/main" xmlns="" id="{E98239D2-0C12-4188-9D3A-B64C760C64E9}"/>
              </a:ext>
            </a:extLst>
          </p:cNvPr>
          <p:cNvCxnSpPr>
            <a:stCxn id="99" idx="1"/>
            <a:endCxn id="100" idx="1"/>
          </p:cNvCxnSpPr>
          <p:nvPr/>
        </p:nvCxnSpPr>
        <p:spPr>
          <a:xfrm rot="10800000" flipV="1">
            <a:off x="5114925" y="2379663"/>
            <a:ext cx="617538" cy="1385887"/>
          </a:xfrm>
          <a:prstGeom prst="bentConnector3">
            <a:avLst>
              <a:gd name="adj1" fmla="val 13850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肘形连接符 128">
            <a:extLst>
              <a:ext uri="{FF2B5EF4-FFF2-40B4-BE49-F238E27FC236}">
                <a16:creationId xmlns:a16="http://schemas.microsoft.com/office/drawing/2014/main" xmlns="" id="{F605A106-DE55-43A3-9312-777EB62ED64E}"/>
              </a:ext>
            </a:extLst>
          </p:cNvPr>
          <p:cNvCxnSpPr>
            <a:stCxn id="99" idx="1"/>
            <a:endCxn id="101" idx="1"/>
          </p:cNvCxnSpPr>
          <p:nvPr/>
        </p:nvCxnSpPr>
        <p:spPr>
          <a:xfrm rot="10800000" flipV="1">
            <a:off x="4838700" y="2379663"/>
            <a:ext cx="893763" cy="2305050"/>
          </a:xfrm>
          <a:prstGeom prst="bentConnector3">
            <a:avLst>
              <a:gd name="adj1" fmla="val 289133"/>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肘形连接符 130">
            <a:extLst>
              <a:ext uri="{FF2B5EF4-FFF2-40B4-BE49-F238E27FC236}">
                <a16:creationId xmlns:a16="http://schemas.microsoft.com/office/drawing/2014/main" xmlns="" id="{4D4B362E-FC76-404F-8093-80E2F8D7ADCF}"/>
              </a:ext>
            </a:extLst>
          </p:cNvPr>
          <p:cNvCxnSpPr>
            <a:stCxn id="106" idx="1"/>
            <a:endCxn id="101" idx="1"/>
          </p:cNvCxnSpPr>
          <p:nvPr/>
        </p:nvCxnSpPr>
        <p:spPr>
          <a:xfrm rot="10800000" flipV="1">
            <a:off x="4838700" y="3344863"/>
            <a:ext cx="892175" cy="1339850"/>
          </a:xfrm>
          <a:prstGeom prst="bentConnector3">
            <a:avLst>
              <a:gd name="adj1" fmla="val 183629"/>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121" name="组合 140"/>
          <p:cNvGrpSpPr>
            <a:grpSpLocks/>
          </p:cNvGrpSpPr>
          <p:nvPr/>
        </p:nvGrpSpPr>
        <p:grpSpPr bwMode="auto">
          <a:xfrm>
            <a:off x="2132013" y="427038"/>
            <a:ext cx="6203950" cy="6189662"/>
            <a:chOff x="3357" y="672"/>
            <a:chExt cx="9770" cy="9748"/>
          </a:xfrm>
        </p:grpSpPr>
        <p:sp>
          <p:nvSpPr>
            <p:cNvPr id="125" name="菱形 124">
              <a:extLst>
                <a:ext uri="{FF2B5EF4-FFF2-40B4-BE49-F238E27FC236}">
                  <a16:creationId xmlns:a16="http://schemas.microsoft.com/office/drawing/2014/main" xmlns="" id="{04C4AB7C-C429-4C6F-B976-270225BE022A}"/>
                </a:ext>
              </a:extLst>
            </p:cNvPr>
            <p:cNvSpPr/>
            <p:nvPr/>
          </p:nvSpPr>
          <p:spPr>
            <a:xfrm>
              <a:off x="9002" y="9405"/>
              <a:ext cx="792" cy="350"/>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90124" name="组合 139"/>
            <p:cNvGrpSpPr>
              <a:grpSpLocks/>
            </p:cNvGrpSpPr>
            <p:nvPr/>
          </p:nvGrpSpPr>
          <p:grpSpPr bwMode="auto">
            <a:xfrm>
              <a:off x="3357" y="672"/>
              <a:ext cx="9770" cy="9748"/>
              <a:chOff x="3357" y="672"/>
              <a:chExt cx="9770" cy="9748"/>
            </a:xfrm>
          </p:grpSpPr>
          <p:cxnSp>
            <p:nvCxnSpPr>
              <p:cNvPr id="124" name="肘形连接符 123">
                <a:extLst>
                  <a:ext uri="{FF2B5EF4-FFF2-40B4-BE49-F238E27FC236}">
                    <a16:creationId xmlns:a16="http://schemas.microsoft.com/office/drawing/2014/main" xmlns="" id="{1600869C-9289-4899-B7F9-EBDABBA79E75}"/>
                  </a:ext>
                </a:extLst>
              </p:cNvPr>
              <p:cNvCxnSpPr>
                <a:stCxn id="125" idx="3"/>
                <a:endCxn id="96" idx="3"/>
              </p:cNvCxnSpPr>
              <p:nvPr/>
            </p:nvCxnSpPr>
            <p:spPr>
              <a:xfrm flipV="1">
                <a:off x="9797" y="1802"/>
                <a:ext cx="595" cy="7778"/>
              </a:xfrm>
              <a:prstGeom prst="bentConnector3">
                <a:avLst>
                  <a:gd name="adj1" fmla="val 519865"/>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肘形连接符 129">
                <a:extLst>
                  <a:ext uri="{FF2B5EF4-FFF2-40B4-BE49-F238E27FC236}">
                    <a16:creationId xmlns:a16="http://schemas.microsoft.com/office/drawing/2014/main" xmlns="" id="{C2A5A262-631E-452D-91B2-5613EB226D26}"/>
                  </a:ext>
                </a:extLst>
              </p:cNvPr>
              <p:cNvCxnSpPr>
                <a:stCxn id="99" idx="1"/>
                <a:endCxn id="105" idx="1"/>
              </p:cNvCxnSpPr>
              <p:nvPr/>
            </p:nvCxnSpPr>
            <p:spPr>
              <a:xfrm rot="10800000" flipV="1">
                <a:off x="8029" y="3747"/>
                <a:ext cx="998" cy="5125"/>
              </a:xfrm>
              <a:prstGeom prst="bentConnector3">
                <a:avLst>
                  <a:gd name="adj1" fmla="val 557857"/>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127" name="组合 136"/>
              <p:cNvGrpSpPr>
                <a:grpSpLocks/>
              </p:cNvGrpSpPr>
              <p:nvPr/>
            </p:nvGrpSpPr>
            <p:grpSpPr bwMode="auto">
              <a:xfrm>
                <a:off x="4881" y="672"/>
                <a:ext cx="8246" cy="9748"/>
                <a:chOff x="4881" y="672"/>
                <a:chExt cx="8246" cy="9748"/>
              </a:xfrm>
            </p:grpSpPr>
            <p:grpSp>
              <p:nvGrpSpPr>
                <p:cNvPr id="90132" name="组合 122"/>
                <p:cNvGrpSpPr>
                  <a:grpSpLocks/>
                </p:cNvGrpSpPr>
                <p:nvPr/>
              </p:nvGrpSpPr>
              <p:grpSpPr bwMode="auto">
                <a:xfrm>
                  <a:off x="4880" y="672"/>
                  <a:ext cx="8247" cy="9749"/>
                  <a:chOff x="4880" y="672"/>
                  <a:chExt cx="8248" cy="9749"/>
                </a:xfrm>
              </p:grpSpPr>
              <p:grpSp>
                <p:nvGrpSpPr>
                  <p:cNvPr id="90135" name="组合 87"/>
                  <p:cNvGrpSpPr>
                    <a:grpSpLocks/>
                  </p:cNvGrpSpPr>
                  <p:nvPr/>
                </p:nvGrpSpPr>
                <p:grpSpPr bwMode="auto">
                  <a:xfrm>
                    <a:off x="4880" y="672"/>
                    <a:ext cx="8247" cy="9749"/>
                    <a:chOff x="4880" y="672"/>
                    <a:chExt cx="8248" cy="9749"/>
                  </a:xfrm>
                </p:grpSpPr>
                <p:cxnSp>
                  <p:nvCxnSpPr>
                    <p:cNvPr id="74" name="直接箭头连接符 73">
                      <a:extLst>
                        <a:ext uri="{FF2B5EF4-FFF2-40B4-BE49-F238E27FC236}">
                          <a16:creationId xmlns:a16="http://schemas.microsoft.com/office/drawing/2014/main" xmlns="" id="{89665413-FD7F-4905-AF33-F52B3171196E}"/>
                        </a:ext>
                      </a:extLst>
                    </p:cNvPr>
                    <p:cNvCxnSpPr>
                      <a:stCxn id="99" idx="2"/>
                      <a:endCxn id="97" idx="0"/>
                    </p:cNvCxnSpPr>
                    <p:nvPr/>
                  </p:nvCxnSpPr>
                  <p:spPr>
                    <a:xfrm flipH="1">
                      <a:off x="9426" y="3922"/>
                      <a:ext cx="8" cy="268"/>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xmlns="" id="{F87C480B-4B02-43B9-8CB0-700502D5A689}"/>
                        </a:ext>
                      </a:extLst>
                    </p:cNvPr>
                    <p:cNvCxnSpPr>
                      <a:stCxn id="96" idx="2"/>
                      <a:endCxn id="98" idx="0"/>
                    </p:cNvCxnSpPr>
                    <p:nvPr/>
                  </p:nvCxnSpPr>
                  <p:spPr>
                    <a:xfrm>
                      <a:off x="9423" y="2145"/>
                      <a:ext cx="0" cy="398"/>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xmlns="" id="{5623E7D2-4D60-4935-9E3E-B96582D84FC5}"/>
                        </a:ext>
                      </a:extLst>
                    </p:cNvPr>
                    <p:cNvCxnSpPr>
                      <a:stCxn id="98" idx="2"/>
                      <a:endCxn id="99" idx="0"/>
                    </p:cNvCxnSpPr>
                    <p:nvPr/>
                  </p:nvCxnSpPr>
                  <p:spPr>
                    <a:xfrm>
                      <a:off x="9426" y="3232"/>
                      <a:ext cx="8" cy="338"/>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a:extLst>
                        <a:ext uri="{FF2B5EF4-FFF2-40B4-BE49-F238E27FC236}">
                          <a16:creationId xmlns:a16="http://schemas.microsoft.com/office/drawing/2014/main" xmlns="" id="{90DB9893-CC17-442A-A739-B63D288A5DDF}"/>
                        </a:ext>
                      </a:extLst>
                    </p:cNvPr>
                    <p:cNvCxnSpPr>
                      <a:stCxn id="97" idx="2"/>
                      <a:endCxn id="106" idx="0"/>
                    </p:cNvCxnSpPr>
                    <p:nvPr/>
                  </p:nvCxnSpPr>
                  <p:spPr>
                    <a:xfrm>
                      <a:off x="9426" y="4810"/>
                      <a:ext cx="5" cy="31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141" name="组合 77"/>
                    <p:cNvGrpSpPr>
                      <a:grpSpLocks/>
                    </p:cNvGrpSpPr>
                    <p:nvPr/>
                  </p:nvGrpSpPr>
                  <p:grpSpPr bwMode="auto">
                    <a:xfrm>
                      <a:off x="4880" y="672"/>
                      <a:ext cx="8247" cy="9749"/>
                      <a:chOff x="2705" y="702"/>
                      <a:chExt cx="8248" cy="9749"/>
                    </a:xfrm>
                  </p:grpSpPr>
                  <p:sp>
                    <p:nvSpPr>
                      <p:cNvPr id="90142" name="文本框 78"/>
                      <p:cNvSpPr txBox="1">
                        <a:spLocks noChangeArrowheads="1"/>
                      </p:cNvSpPr>
                      <p:nvPr/>
                    </p:nvSpPr>
                    <p:spPr bwMode="auto">
                      <a:xfrm>
                        <a:off x="9695" y="6253"/>
                        <a:ext cx="1235" cy="459"/>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不同意</a:t>
                        </a:r>
                      </a:p>
                    </p:txBody>
                  </p:sp>
                  <p:grpSp>
                    <p:nvGrpSpPr>
                      <p:cNvPr id="90143" name="组合 79"/>
                      <p:cNvGrpSpPr>
                        <a:grpSpLocks/>
                      </p:cNvGrpSpPr>
                      <p:nvPr/>
                    </p:nvGrpSpPr>
                    <p:grpSpPr bwMode="auto">
                      <a:xfrm>
                        <a:off x="2705" y="702"/>
                        <a:ext cx="8247" cy="9749"/>
                        <a:chOff x="2705" y="702"/>
                        <a:chExt cx="8248" cy="9749"/>
                      </a:xfrm>
                    </p:grpSpPr>
                    <p:cxnSp>
                      <p:nvCxnSpPr>
                        <p:cNvPr id="81" name="直接箭头连接符 80">
                          <a:extLst>
                            <a:ext uri="{FF2B5EF4-FFF2-40B4-BE49-F238E27FC236}">
                              <a16:creationId xmlns:a16="http://schemas.microsoft.com/office/drawing/2014/main" xmlns="" id="{F0730EBA-FCD6-40F7-A39F-85EBA14EB094}"/>
                            </a:ext>
                          </a:extLst>
                        </p:cNvPr>
                        <p:cNvCxnSpPr>
                          <a:stCxn id="100" idx="2"/>
                          <a:endCxn id="90" idx="0"/>
                        </p:cNvCxnSpPr>
                        <p:nvPr/>
                      </p:nvCxnSpPr>
                      <p:spPr>
                        <a:xfrm>
                          <a:off x="7247" y="6167"/>
                          <a:ext cx="10" cy="34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xmlns="" id="{EED9BF94-B156-4716-9A49-64914FAB3CC5}"/>
                            </a:ext>
                          </a:extLst>
                        </p:cNvPr>
                        <p:cNvCxnSpPr>
                          <a:stCxn id="90" idx="2"/>
                          <a:endCxn id="101" idx="0"/>
                        </p:cNvCxnSpPr>
                        <p:nvPr/>
                      </p:nvCxnSpPr>
                      <p:spPr>
                        <a:xfrm>
                          <a:off x="7257" y="6862"/>
                          <a:ext cx="10" cy="325"/>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xmlns="" id="{F8E93EE9-E791-43C7-87FC-EA744F72B088}"/>
                            </a:ext>
                          </a:extLst>
                        </p:cNvPr>
                        <p:cNvCxnSpPr>
                          <a:stCxn id="105" idx="2"/>
                          <a:endCxn id="125" idx="0"/>
                        </p:cNvCxnSpPr>
                        <p:nvPr/>
                      </p:nvCxnSpPr>
                      <p:spPr>
                        <a:xfrm>
                          <a:off x="7229" y="9150"/>
                          <a:ext cx="3" cy="280"/>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147" name="组合 88"/>
                        <p:cNvGrpSpPr>
                          <a:grpSpLocks/>
                        </p:cNvGrpSpPr>
                        <p:nvPr/>
                      </p:nvGrpSpPr>
                      <p:grpSpPr bwMode="auto">
                        <a:xfrm>
                          <a:off x="2705" y="702"/>
                          <a:ext cx="8247" cy="9749"/>
                          <a:chOff x="2705" y="702"/>
                          <a:chExt cx="8248" cy="9749"/>
                        </a:xfrm>
                      </p:grpSpPr>
                      <p:sp>
                        <p:nvSpPr>
                          <p:cNvPr id="90" name="菱形 89">
                            <a:extLst>
                              <a:ext uri="{FF2B5EF4-FFF2-40B4-BE49-F238E27FC236}">
                                <a16:creationId xmlns:a16="http://schemas.microsoft.com/office/drawing/2014/main" xmlns="" id="{4FD92269-00CF-46C1-9FE8-39529F8B28D2}"/>
                              </a:ext>
                            </a:extLst>
                          </p:cNvPr>
                          <p:cNvSpPr/>
                          <p:nvPr/>
                        </p:nvSpPr>
                        <p:spPr>
                          <a:xfrm>
                            <a:off x="6860" y="6512"/>
                            <a:ext cx="795" cy="350"/>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90149" name="组合 90"/>
                          <p:cNvGrpSpPr>
                            <a:grpSpLocks/>
                          </p:cNvGrpSpPr>
                          <p:nvPr/>
                        </p:nvGrpSpPr>
                        <p:grpSpPr bwMode="auto">
                          <a:xfrm>
                            <a:off x="2705" y="702"/>
                            <a:ext cx="8209" cy="9749"/>
                            <a:chOff x="2705" y="702"/>
                            <a:chExt cx="8210" cy="9749"/>
                          </a:xfrm>
                        </p:grpSpPr>
                        <p:grpSp>
                          <p:nvGrpSpPr>
                            <p:cNvPr id="90154" name="组合 20"/>
                            <p:cNvGrpSpPr>
                              <a:grpSpLocks/>
                            </p:cNvGrpSpPr>
                            <p:nvPr/>
                          </p:nvGrpSpPr>
                          <p:grpSpPr bwMode="auto">
                            <a:xfrm>
                              <a:off x="2705" y="1486"/>
                              <a:ext cx="8209" cy="8965"/>
                              <a:chOff x="2802" y="880"/>
                              <a:chExt cx="7965" cy="7174"/>
                            </a:xfrm>
                          </p:grpSpPr>
                          <p:grpSp>
                            <p:nvGrpSpPr>
                              <p:cNvPr id="90157" name="组合 58"/>
                              <p:cNvGrpSpPr>
                                <a:grpSpLocks/>
                              </p:cNvGrpSpPr>
                              <p:nvPr/>
                            </p:nvGrpSpPr>
                            <p:grpSpPr bwMode="auto">
                              <a:xfrm>
                                <a:off x="5460" y="880"/>
                                <a:ext cx="3439" cy="7174"/>
                                <a:chOff x="5460" y="898"/>
                                <a:chExt cx="3439" cy="7327"/>
                              </a:xfrm>
                            </p:grpSpPr>
                            <p:grpSp>
                              <p:nvGrpSpPr>
                                <p:cNvPr id="90161" name="组合 52"/>
                                <p:cNvGrpSpPr>
                                  <a:grpSpLocks/>
                                </p:cNvGrpSpPr>
                                <p:nvPr/>
                              </p:nvGrpSpPr>
                              <p:grpSpPr bwMode="auto">
                                <a:xfrm>
                                  <a:off x="5460" y="898"/>
                                  <a:ext cx="3439" cy="6265"/>
                                  <a:chOff x="5432" y="999"/>
                                  <a:chExt cx="3439" cy="6394"/>
                                </a:xfrm>
                              </p:grpSpPr>
                              <p:sp>
                                <p:nvSpPr>
                                  <p:cNvPr id="95" name="菱形 94">
                                    <a:extLst>
                                      <a:ext uri="{FF2B5EF4-FFF2-40B4-BE49-F238E27FC236}">
                                        <a16:creationId xmlns:a16="http://schemas.microsoft.com/office/drawing/2014/main" xmlns="" id="{EA355CB8-B015-4CD8-B849-C90ABEE78595}"/>
                                      </a:ext>
                                    </a:extLst>
                                  </p:cNvPr>
                                  <p:cNvSpPr/>
                                  <p:nvPr/>
                                </p:nvSpPr>
                                <p:spPr>
                                  <a:xfrm>
                                    <a:off x="6781" y="6418"/>
                                    <a:ext cx="772" cy="294"/>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96" name="矩形 95">
                                    <a:extLst>
                                      <a:ext uri="{FF2B5EF4-FFF2-40B4-BE49-F238E27FC236}">
                                        <a16:creationId xmlns:a16="http://schemas.microsoft.com/office/drawing/2014/main" xmlns="" id="{F6528181-67E8-42CC-B82E-4963F76CF777}"/>
                                      </a:ext>
                                    </a:extLst>
                                  </p:cNvPr>
                                  <p:cNvSpPr/>
                                  <p:nvPr/>
                                </p:nvSpPr>
                                <p:spPr>
                                  <a:xfrm>
                                    <a:off x="6237" y="1000"/>
                                    <a:ext cx="1891" cy="5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登记申购</a:t>
                                    </a:r>
                                  </a:p>
                                  <a:p>
                                    <a:pPr algn="ctr" eaLnBrk="1" fontAlgn="auto" hangingPunct="1">
                                      <a:buFont typeface="Arial" panose="020B0604020202020204" pitchFamily="34" charset="0"/>
                                      <a:buNone/>
                                      <a:defRPr/>
                                    </a:pPr>
                                    <a:r>
                                      <a:rPr lang="zh-CN" altLang="en-US" sz="1200" noProof="1">
                                        <a:solidFill>
                                          <a:schemeClr val="tx1"/>
                                        </a:solidFill>
                                        <a:latin typeface="微软雅黑" panose="020B0503020204020204" pitchFamily="34" charset="-122"/>
                                        <a:ea typeface="微软雅黑" panose="020B0503020204020204" pitchFamily="34" charset="-122"/>
                                        <a:sym typeface="+mn-ea"/>
                                      </a:rPr>
                                      <a:t>申请单</a:t>
                                    </a:r>
                                  </a:p>
                                </p:txBody>
                              </p:sp>
                              <p:sp>
                                <p:nvSpPr>
                                  <p:cNvPr id="97" name="矩形 96">
                                    <a:extLst>
                                      <a:ext uri="{FF2B5EF4-FFF2-40B4-BE49-F238E27FC236}">
                                        <a16:creationId xmlns:a16="http://schemas.microsoft.com/office/drawing/2014/main" xmlns="" id="{9A308370-0996-413B-95CE-25BC61A9F9DA}"/>
                                      </a:ext>
                                    </a:extLst>
                                  </p:cNvPr>
                                  <p:cNvSpPr/>
                                  <p:nvPr/>
                                </p:nvSpPr>
                                <p:spPr>
                                  <a:xfrm>
                                    <a:off x="6240" y="3279"/>
                                    <a:ext cx="1889" cy="5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预算归口审批人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sp>
                                <p:nvSpPr>
                                  <p:cNvPr id="98" name="矩形 97">
                                    <a:extLst>
                                      <a:ext uri="{FF2B5EF4-FFF2-40B4-BE49-F238E27FC236}">
                                        <a16:creationId xmlns:a16="http://schemas.microsoft.com/office/drawing/2014/main" xmlns="" id="{D68AD9D8-B751-4B6D-83F7-6D9248288217}"/>
                                      </a:ext>
                                    </a:extLst>
                                  </p:cNvPr>
                                  <p:cNvSpPr/>
                                  <p:nvPr/>
                                </p:nvSpPr>
                                <p:spPr>
                                  <a:xfrm>
                                    <a:off x="6240" y="1905"/>
                                    <a:ext cx="1889" cy="5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院系部处领导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sp>
                                <p:nvSpPr>
                                  <p:cNvPr id="99" name="菱形 98">
                                    <a:extLst>
                                      <a:ext uri="{FF2B5EF4-FFF2-40B4-BE49-F238E27FC236}">
                                        <a16:creationId xmlns:a16="http://schemas.microsoft.com/office/drawing/2014/main" xmlns="" id="{648E26F5-16CC-469C-A5FA-79436714EF68}"/>
                                      </a:ext>
                                    </a:extLst>
                                  </p:cNvPr>
                                  <p:cNvSpPr/>
                                  <p:nvPr/>
                                </p:nvSpPr>
                                <p:spPr>
                                  <a:xfrm>
                                    <a:off x="6806" y="2762"/>
                                    <a:ext cx="772" cy="294"/>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0" name="矩形 99">
                                    <a:extLst>
                                      <a:ext uri="{FF2B5EF4-FFF2-40B4-BE49-F238E27FC236}">
                                        <a16:creationId xmlns:a16="http://schemas.microsoft.com/office/drawing/2014/main" xmlns="" id="{2B5F8EF9-2794-4C6F-916C-3FC83292E25D}"/>
                                      </a:ext>
                                    </a:extLst>
                                  </p:cNvPr>
                                  <p:cNvSpPr/>
                                  <p:nvPr/>
                                </p:nvSpPr>
                                <p:spPr>
                                  <a:xfrm>
                                    <a:off x="5859" y="4555"/>
                                    <a:ext cx="2644" cy="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财务审批人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sp>
                                <p:nvSpPr>
                                  <p:cNvPr id="101" name="矩形 100">
                                    <a:extLst>
                                      <a:ext uri="{FF2B5EF4-FFF2-40B4-BE49-F238E27FC236}">
                                        <a16:creationId xmlns:a16="http://schemas.microsoft.com/office/drawing/2014/main" xmlns="" id="{337255DB-2445-481A-8EDE-6C0AE1836C28}"/>
                                      </a:ext>
                                    </a:extLst>
                                  </p:cNvPr>
                                  <p:cNvSpPr/>
                                  <p:nvPr/>
                                </p:nvSpPr>
                                <p:spPr>
                                  <a:xfrm>
                                    <a:off x="5439" y="5748"/>
                                    <a:ext cx="3440" cy="3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分管资产校领导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校领导</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审批</a:t>
                                    </a:r>
                                  </a:p>
                                </p:txBody>
                              </p:sp>
                              <p:cxnSp>
                                <p:nvCxnSpPr>
                                  <p:cNvPr id="102" name="直接箭头连接符 101">
                                    <a:extLst>
                                      <a:ext uri="{FF2B5EF4-FFF2-40B4-BE49-F238E27FC236}">
                                        <a16:creationId xmlns:a16="http://schemas.microsoft.com/office/drawing/2014/main" xmlns="" id="{2D8BC00F-E511-4F23-A88A-3A592A3B6040}"/>
                                      </a:ext>
                                    </a:extLst>
                                  </p:cNvPr>
                                  <p:cNvCxnSpPr>
                                    <a:stCxn id="101" idx="2"/>
                                    <a:endCxn id="95" idx="0"/>
                                  </p:cNvCxnSpPr>
                                  <p:nvPr/>
                                </p:nvCxnSpPr>
                                <p:spPr>
                                  <a:xfrm>
                                    <a:off x="7160" y="6122"/>
                                    <a:ext cx="7" cy="296"/>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171" name="组合 41"/>
                                  <p:cNvGrpSpPr>
                                    <a:grpSpLocks/>
                                  </p:cNvGrpSpPr>
                                  <p:nvPr/>
                                </p:nvGrpSpPr>
                                <p:grpSpPr bwMode="auto">
                                  <a:xfrm>
                                    <a:off x="5828" y="6714"/>
                                    <a:ext cx="2654" cy="679"/>
                                    <a:chOff x="6209" y="5188"/>
                                    <a:chExt cx="1898" cy="679"/>
                                  </a:xfrm>
                                </p:grpSpPr>
                                <p:cxnSp>
                                  <p:nvCxnSpPr>
                                    <p:cNvPr id="104" name="直接箭头连接符 103">
                                      <a:extLst>
                                        <a:ext uri="{FF2B5EF4-FFF2-40B4-BE49-F238E27FC236}">
                                          <a16:creationId xmlns:a16="http://schemas.microsoft.com/office/drawing/2014/main" xmlns="" id="{11B074F7-763E-412D-B4E1-B4FA8AEFAF4D}"/>
                                        </a:ext>
                                      </a:extLst>
                                    </p:cNvPr>
                                    <p:cNvCxnSpPr>
                                      <a:stCxn id="95" idx="2"/>
                                      <a:endCxn id="105" idx="0"/>
                                    </p:cNvCxnSpPr>
                                    <p:nvPr/>
                                  </p:nvCxnSpPr>
                                  <p:spPr>
                                    <a:xfrm flipH="1">
                                      <a:off x="7163" y="5188"/>
                                      <a:ext cx="3" cy="261"/>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矩形 104">
                                      <a:extLst>
                                        <a:ext uri="{FF2B5EF4-FFF2-40B4-BE49-F238E27FC236}">
                                          <a16:creationId xmlns:a16="http://schemas.microsoft.com/office/drawing/2014/main" xmlns="" id="{23A1A89F-D873-4195-8F45-7916882D240F}"/>
                                        </a:ext>
                                      </a:extLst>
                                    </p:cNvPr>
                                    <p:cNvSpPr/>
                                    <p:nvPr/>
                                  </p:nvSpPr>
                                  <p:spPr>
                                    <a:xfrm>
                                      <a:off x="6214" y="5449"/>
                                      <a:ext cx="1899" cy="4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采购负责人</a:t>
                                      </a:r>
                                      <a:r>
                                        <a:rPr lang="en-US" altLang="zh-CN" sz="1200" noProof="1">
                                          <a:solidFill>
                                            <a:schemeClr val="tx1"/>
                                          </a:solidFill>
                                          <a:latin typeface="微软雅黑" panose="020B0503020204020204" pitchFamily="34" charset="-122"/>
                                          <a:ea typeface="微软雅黑" panose="020B0503020204020204" pitchFamily="34" charset="-122"/>
                                          <a:sym typeface="+mn-ea"/>
                                        </a:rPr>
                                        <a:t>]</a:t>
                                      </a:r>
                                      <a:r>
                                        <a:rPr lang="zh-CN" altLang="en-US" sz="1200" noProof="1">
                                          <a:solidFill>
                                            <a:schemeClr val="tx1"/>
                                          </a:solidFill>
                                          <a:latin typeface="微软雅黑" panose="020B0503020204020204" pitchFamily="34" charset="-122"/>
                                          <a:ea typeface="微软雅黑" panose="020B0503020204020204" pitchFamily="34" charset="-122"/>
                                          <a:sym typeface="+mn-ea"/>
                                        </a:rPr>
                                        <a:t>采购安排</a:t>
                                      </a:r>
                                    </a:p>
                                  </p:txBody>
                                </p:sp>
                              </p:grpSp>
                              <p:sp>
                                <p:nvSpPr>
                                  <p:cNvPr id="106" name="菱形 105">
                                    <a:extLst>
                                      <a:ext uri="{FF2B5EF4-FFF2-40B4-BE49-F238E27FC236}">
                                        <a16:creationId xmlns:a16="http://schemas.microsoft.com/office/drawing/2014/main" xmlns="" id="{C8369DE8-1F76-401A-96E9-70DE3491B963}"/>
                                      </a:ext>
                                    </a:extLst>
                                  </p:cNvPr>
                                  <p:cNvSpPr/>
                                  <p:nvPr/>
                                </p:nvSpPr>
                                <p:spPr>
                                  <a:xfrm>
                                    <a:off x="6803" y="4055"/>
                                    <a:ext cx="770" cy="246"/>
                                  </a:xfrm>
                                  <a:prstGeom prst="diamon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cxnSp>
                                <p:nvCxnSpPr>
                                  <p:cNvPr id="107" name="肘形连接符 106">
                                    <a:extLst>
                                      <a:ext uri="{FF2B5EF4-FFF2-40B4-BE49-F238E27FC236}">
                                        <a16:creationId xmlns:a16="http://schemas.microsoft.com/office/drawing/2014/main" xmlns="" id="{4095361C-4456-418B-ABEB-39CF9CF1AC4F}"/>
                                      </a:ext>
                                    </a:extLst>
                                  </p:cNvPr>
                                  <p:cNvCxnSpPr>
                                    <a:stCxn id="106" idx="3"/>
                                    <a:endCxn id="96" idx="3"/>
                                  </p:cNvCxnSpPr>
                                  <p:nvPr/>
                                </p:nvCxnSpPr>
                                <p:spPr>
                                  <a:xfrm flipV="1">
                                    <a:off x="7575" y="1290"/>
                                    <a:ext cx="553" cy="2888"/>
                                  </a:xfrm>
                                  <a:prstGeom prst="bentConnector3">
                                    <a:avLst>
                                      <a:gd name="adj1" fmla="val 538158"/>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肘形连接符 107">
                                    <a:extLst>
                                      <a:ext uri="{FF2B5EF4-FFF2-40B4-BE49-F238E27FC236}">
                                        <a16:creationId xmlns:a16="http://schemas.microsoft.com/office/drawing/2014/main" xmlns="" id="{5D570AF3-40A9-444F-B41F-C54583C02CA3}"/>
                                      </a:ext>
                                    </a:extLst>
                                  </p:cNvPr>
                                  <p:cNvCxnSpPr>
                                    <a:stCxn id="106" idx="3"/>
                                    <a:endCxn id="96" idx="3"/>
                                  </p:cNvCxnSpPr>
                                  <p:nvPr/>
                                </p:nvCxnSpPr>
                                <p:spPr>
                                  <a:xfrm rot="16200000">
                                    <a:off x="7030" y="1798"/>
                                    <a:ext cx="1608" cy="566"/>
                                  </a:xfrm>
                                  <a:prstGeom prst="bentConnector4">
                                    <a:avLst>
                                      <a:gd name="adj1" fmla="val -897"/>
                                      <a:gd name="adj2" fmla="val 528857"/>
                                    </a:avLst>
                                  </a:prstGeom>
                                  <a:ln w="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肘形连接符 108">
                                    <a:extLst>
                                      <a:ext uri="{FF2B5EF4-FFF2-40B4-BE49-F238E27FC236}">
                                        <a16:creationId xmlns:a16="http://schemas.microsoft.com/office/drawing/2014/main" xmlns="" id="{2F5C12F0-0FC4-49BF-A2CF-67156B22AF9B}"/>
                                      </a:ext>
                                    </a:extLst>
                                  </p:cNvPr>
                                  <p:cNvCxnSpPr>
                                    <a:stCxn id="90" idx="3"/>
                                    <a:endCxn id="96" idx="3"/>
                                  </p:cNvCxnSpPr>
                                  <p:nvPr/>
                                </p:nvCxnSpPr>
                                <p:spPr>
                                  <a:xfrm flipV="1">
                                    <a:off x="7575" y="1290"/>
                                    <a:ext cx="553" cy="4048"/>
                                  </a:xfrm>
                                  <a:prstGeom prst="bentConnector3">
                                    <a:avLst>
                                      <a:gd name="adj1" fmla="val 537456"/>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0" name=" 185">
                                  <a:extLst>
                                    <a:ext uri="{FF2B5EF4-FFF2-40B4-BE49-F238E27FC236}">
                                      <a16:creationId xmlns:a16="http://schemas.microsoft.com/office/drawing/2014/main" xmlns="" id="{4E11C7C0-EB4F-4A8A-A50F-83081B9BFABC}"/>
                                    </a:ext>
                                  </a:extLst>
                                </p:cNvPr>
                                <p:cNvSpPr/>
                                <p:nvPr/>
                              </p:nvSpPr>
                              <p:spPr>
                                <a:xfrm>
                                  <a:off x="7013" y="7912"/>
                                  <a:ext cx="347" cy="313"/>
                                </a:xfrm>
                                <a:prstGeom prst="don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grpSp>
                          <p:sp>
                            <p:nvSpPr>
                              <p:cNvPr id="111" name="文本框 110">
                                <a:extLst>
                                  <a:ext uri="{FF2B5EF4-FFF2-40B4-BE49-F238E27FC236}">
                                    <a16:creationId xmlns:a16="http://schemas.microsoft.com/office/drawing/2014/main" xmlns="" id="{4D4F1122-673E-4752-987B-960550A530CE}"/>
                                  </a:ext>
                                </a:extLst>
                              </p:cNvPr>
                              <p:cNvSpPr txBox="1"/>
                              <p:nvPr/>
                            </p:nvSpPr>
                            <p:spPr>
                              <a:xfrm>
                                <a:off x="9564" y="2335"/>
                                <a:ext cx="1199" cy="374"/>
                              </a:xfrm>
                              <a:prstGeom prst="rect">
                                <a:avLst/>
                              </a:prstGeom>
                              <a:noFill/>
                            </p:spPr>
                            <p:txBody>
                              <a:bodyPr>
                                <a:spAutoFit/>
                              </a:bodyPr>
                              <a:lstStyle/>
                              <a:p>
                                <a:pPr eaLnBrk="1" fontAlgn="auto" hangingPunct="1">
                                  <a:buFont typeface="Arial" panose="020B0604020202020204" pitchFamily="34" charset="0"/>
                                  <a:buNone/>
                                  <a:defRPr/>
                                </a:pPr>
                                <a:r>
                                  <a:rPr lang="zh-CN" altLang="en-US" sz="1350" noProof="1">
                                    <a:latin typeface="微软雅黑" panose="020B0503020204020204" pitchFamily="34" charset="-122"/>
                                    <a:ea typeface="微软雅黑" panose="020B0503020204020204" pitchFamily="34" charset="-122"/>
                                    <a:sym typeface="+mn-ea"/>
                                  </a:rPr>
                                  <a:t>不同意</a:t>
                                </a:r>
                                <a:endParaRPr lang="zh-CN" altLang="en-US" noProof="1">
                                  <a:latin typeface="微软雅黑" panose="020B0503020204020204" pitchFamily="34" charset="-122"/>
                                  <a:ea typeface="微软雅黑" panose="020B0503020204020204" pitchFamily="34" charset="-122"/>
                                  <a:sym typeface="+mn-ea"/>
                                </a:endParaRPr>
                              </a:p>
                            </p:txBody>
                          </p:sp>
                          <p:sp>
                            <p:nvSpPr>
                              <p:cNvPr id="90159" name="文本框 111"/>
                              <p:cNvSpPr txBox="1">
                                <a:spLocks noChangeArrowheads="1"/>
                              </p:cNvSpPr>
                              <p:nvPr/>
                            </p:nvSpPr>
                            <p:spPr bwMode="auto">
                              <a:xfrm>
                                <a:off x="9569" y="3550"/>
                                <a:ext cx="1198" cy="367"/>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不同意</a:t>
                                </a:r>
                              </a:p>
                            </p:txBody>
                          </p:sp>
                          <p:sp>
                            <p:nvSpPr>
                              <p:cNvPr id="90160" name="文本框 112"/>
                              <p:cNvSpPr txBox="1">
                                <a:spLocks noChangeArrowheads="1"/>
                              </p:cNvSpPr>
                              <p:nvPr/>
                            </p:nvSpPr>
                            <p:spPr bwMode="auto">
                              <a:xfrm>
                                <a:off x="2802" y="2816"/>
                                <a:ext cx="328" cy="1744"/>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需</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要</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领</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导</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批</a:t>
                                </a:r>
                              </a:p>
                            </p:txBody>
                          </p:sp>
                        </p:grpSp>
                        <p:cxnSp>
                          <p:nvCxnSpPr>
                            <p:cNvPr id="114" name="直接箭头连接符 113">
                              <a:extLst>
                                <a:ext uri="{FF2B5EF4-FFF2-40B4-BE49-F238E27FC236}">
                                  <a16:creationId xmlns:a16="http://schemas.microsoft.com/office/drawing/2014/main" xmlns="" id="{4CF54B2F-35EB-4672-8D35-6E13B986E126}"/>
                                </a:ext>
                              </a:extLst>
                            </p:cNvPr>
                            <p:cNvCxnSpPr>
                              <a:stCxn id="115" idx="4"/>
                              <a:endCxn id="96" idx="0"/>
                            </p:cNvCxnSpPr>
                            <p:nvPr/>
                          </p:nvCxnSpPr>
                          <p:spPr>
                            <a:xfrm flipH="1">
                              <a:off x="7250" y="1075"/>
                              <a:ext cx="5" cy="413"/>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椭圆 114">
                              <a:extLst>
                                <a:ext uri="{FF2B5EF4-FFF2-40B4-BE49-F238E27FC236}">
                                  <a16:creationId xmlns:a16="http://schemas.microsoft.com/office/drawing/2014/main" xmlns="" id="{17F8D312-914C-4525-B1EE-4B34A8D68F3D}"/>
                                </a:ext>
                              </a:extLst>
                            </p:cNvPr>
                            <p:cNvSpPr/>
                            <p:nvPr/>
                          </p:nvSpPr>
                          <p:spPr>
                            <a:xfrm>
                              <a:off x="7058" y="702"/>
                              <a:ext cx="398" cy="373"/>
                            </a:xfrm>
                            <a:prstGeom prst="ellipse">
                              <a:avLst/>
                            </a:prstGeom>
                            <a:solidFill>
                              <a:srgbClr val="CADE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sp>
                        <p:nvSpPr>
                          <p:cNvPr id="90150" name="文本框 115"/>
                          <p:cNvSpPr txBox="1">
                            <a:spLocks noChangeArrowheads="1"/>
                          </p:cNvSpPr>
                          <p:nvPr/>
                        </p:nvSpPr>
                        <p:spPr bwMode="auto">
                          <a:xfrm>
                            <a:off x="5536" y="3800"/>
                            <a:ext cx="1741" cy="434"/>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需要财务审批</a:t>
                            </a:r>
                          </a:p>
                        </p:txBody>
                      </p:sp>
                      <p:sp>
                        <p:nvSpPr>
                          <p:cNvPr id="90151" name="文本框 116"/>
                          <p:cNvSpPr txBox="1">
                            <a:spLocks noChangeArrowheads="1"/>
                          </p:cNvSpPr>
                          <p:nvPr/>
                        </p:nvSpPr>
                        <p:spPr bwMode="auto">
                          <a:xfrm>
                            <a:off x="3228" y="7368"/>
                            <a:ext cx="843" cy="1598"/>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同意且不需校领导审批</a:t>
                            </a:r>
                          </a:p>
                        </p:txBody>
                      </p:sp>
                      <p:sp>
                        <p:nvSpPr>
                          <p:cNvPr id="90152" name="文本框 117"/>
                          <p:cNvSpPr txBox="1">
                            <a:spLocks noChangeArrowheads="1"/>
                          </p:cNvSpPr>
                          <p:nvPr/>
                        </p:nvSpPr>
                        <p:spPr bwMode="auto">
                          <a:xfrm>
                            <a:off x="4983" y="6669"/>
                            <a:ext cx="2847" cy="434"/>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同意且需校领导审批</a:t>
                            </a:r>
                          </a:p>
                        </p:txBody>
                      </p:sp>
                      <p:sp>
                        <p:nvSpPr>
                          <p:cNvPr id="90153" name="文本框 118"/>
                          <p:cNvSpPr txBox="1">
                            <a:spLocks noChangeArrowheads="1"/>
                          </p:cNvSpPr>
                          <p:nvPr/>
                        </p:nvSpPr>
                        <p:spPr bwMode="auto">
                          <a:xfrm>
                            <a:off x="9718" y="7767"/>
                            <a:ext cx="1235" cy="459"/>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不同意</a:t>
                            </a:r>
                          </a:p>
                        </p:txBody>
                      </p:sp>
                    </p:grpSp>
                  </p:grpSp>
                </p:grpSp>
              </p:grpSp>
              <p:cxnSp>
                <p:nvCxnSpPr>
                  <p:cNvPr id="122" name="肘形连接符 121">
                    <a:extLst>
                      <a:ext uri="{FF2B5EF4-FFF2-40B4-BE49-F238E27FC236}">
                        <a16:creationId xmlns:a16="http://schemas.microsoft.com/office/drawing/2014/main" xmlns="" id="{728DECBA-3E52-4C7D-9953-8DF1FA7E9851}"/>
                      </a:ext>
                    </a:extLst>
                  </p:cNvPr>
                  <p:cNvCxnSpPr>
                    <a:stCxn id="115" idx="4"/>
                    <a:endCxn id="105" idx="1"/>
                  </p:cNvCxnSpPr>
                  <p:nvPr/>
                </p:nvCxnSpPr>
                <p:spPr>
                  <a:xfrm rot="5400000">
                    <a:off x="6747" y="6530"/>
                    <a:ext cx="3603" cy="1053"/>
                  </a:xfrm>
                  <a:prstGeom prst="bentConnector4">
                    <a:avLst>
                      <a:gd name="adj1" fmla="val 263"/>
                      <a:gd name="adj2" fmla="val 457258"/>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6" name="直接箭头连接符 125">
                  <a:extLst>
                    <a:ext uri="{FF2B5EF4-FFF2-40B4-BE49-F238E27FC236}">
                      <a16:creationId xmlns:a16="http://schemas.microsoft.com/office/drawing/2014/main" xmlns="" id="{D142CFC2-AFD6-4F96-9194-076CEDC8D399}"/>
                    </a:ext>
                  </a:extLst>
                </p:cNvPr>
                <p:cNvCxnSpPr>
                  <a:stCxn id="125" idx="2"/>
                  <a:endCxn id="110" idx="0"/>
                </p:cNvCxnSpPr>
                <p:nvPr/>
              </p:nvCxnSpPr>
              <p:spPr>
                <a:xfrm flipH="1">
                  <a:off x="9394" y="9757"/>
                  <a:ext cx="5" cy="283"/>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肘形连接符 131">
                  <a:extLst>
                    <a:ext uri="{FF2B5EF4-FFF2-40B4-BE49-F238E27FC236}">
                      <a16:creationId xmlns:a16="http://schemas.microsoft.com/office/drawing/2014/main" xmlns="" id="{51DFFC78-6CAF-4F94-9B96-8FFF72FA237F}"/>
                    </a:ext>
                  </a:extLst>
                </p:cNvPr>
                <p:cNvCxnSpPr>
                  <a:stCxn id="90" idx="1"/>
                  <a:endCxn id="105" idx="1"/>
                </p:cNvCxnSpPr>
                <p:nvPr/>
              </p:nvCxnSpPr>
              <p:spPr>
                <a:xfrm rot="10800000" flipV="1">
                  <a:off x="8029" y="6657"/>
                  <a:ext cx="998" cy="2215"/>
                </a:xfrm>
                <a:prstGeom prst="bentConnector3">
                  <a:avLst>
                    <a:gd name="adj1" fmla="val 359478"/>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128" name="文本框 132"/>
              <p:cNvSpPr txBox="1">
                <a:spLocks noChangeArrowheads="1"/>
              </p:cNvSpPr>
              <p:nvPr/>
            </p:nvSpPr>
            <p:spPr bwMode="auto">
              <a:xfrm>
                <a:off x="11883" y="9123"/>
                <a:ext cx="1235" cy="459"/>
              </a:xfrm>
              <a:prstGeom prst="rect">
                <a:avLst/>
              </a:prstGeom>
              <a:noFill/>
              <a:ln w="9525">
                <a:noFill/>
                <a:miter lim="800000"/>
                <a:headEnd/>
                <a:tailEnd/>
              </a:ln>
            </p:spPr>
            <p:txBody>
              <a:bodyPr>
                <a:spAutoFit/>
              </a:bodyPr>
              <a:lstStyle/>
              <a:p>
                <a:pPr eaLnBrk="1" hangingPunct="1">
                  <a:buFont typeface="Arial" pitchFamily="34" charset="0"/>
                  <a:buNone/>
                </a:pPr>
                <a:r>
                  <a:rPr lang="zh-CN" altLang="en-US">
                    <a:latin typeface="微软雅黑" pitchFamily="34" charset="-122"/>
                    <a:ea typeface="微软雅黑" pitchFamily="34" charset="-122"/>
                    <a:sym typeface="微软雅黑 Light" pitchFamily="34" charset="-122"/>
                  </a:rPr>
                  <a:t>不同意</a:t>
                </a:r>
              </a:p>
            </p:txBody>
          </p:sp>
          <p:sp>
            <p:nvSpPr>
              <p:cNvPr id="90129" name="文本框 133"/>
              <p:cNvSpPr txBox="1">
                <a:spLocks noChangeArrowheads="1"/>
              </p:cNvSpPr>
              <p:nvPr/>
            </p:nvSpPr>
            <p:spPr bwMode="auto">
              <a:xfrm>
                <a:off x="4202" y="5425"/>
                <a:ext cx="486" cy="3343"/>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不</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需</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要</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财</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领</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导</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批</a:t>
                </a:r>
              </a:p>
            </p:txBody>
          </p:sp>
          <p:sp>
            <p:nvSpPr>
              <p:cNvPr id="90130" name="文本框 134"/>
              <p:cNvSpPr txBox="1">
                <a:spLocks noChangeArrowheads="1"/>
              </p:cNvSpPr>
              <p:nvPr/>
            </p:nvSpPr>
            <p:spPr bwMode="auto">
              <a:xfrm>
                <a:off x="3357" y="5425"/>
                <a:ext cx="616" cy="3343"/>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不</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需</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要</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财</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领</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导</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批</a:t>
                </a:r>
              </a:p>
            </p:txBody>
          </p:sp>
          <p:sp>
            <p:nvSpPr>
              <p:cNvPr id="90131" name="文本框 135"/>
              <p:cNvSpPr txBox="1">
                <a:spLocks noChangeArrowheads="1"/>
              </p:cNvSpPr>
              <p:nvPr/>
            </p:nvSpPr>
            <p:spPr bwMode="auto">
              <a:xfrm>
                <a:off x="6357" y="5259"/>
                <a:ext cx="635" cy="2179"/>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需</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要</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领</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导</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审</a:t>
                </a:r>
              </a:p>
              <a:p>
                <a:pPr eaLnBrk="1" hangingPunct="1">
                  <a:buFont typeface="Arial" pitchFamily="34" charset="0"/>
                  <a:buNone/>
                </a:pPr>
                <a:r>
                  <a:rPr lang="zh-CN" altLang="en-US" sz="1200">
                    <a:solidFill>
                      <a:srgbClr val="ED7B31"/>
                    </a:solidFill>
                    <a:latin typeface="微软雅黑" pitchFamily="34" charset="-122"/>
                    <a:ea typeface="微软雅黑" pitchFamily="34" charset="-122"/>
                    <a:sym typeface="微软雅黑 Light" pitchFamily="34" charset="-122"/>
                  </a:rPr>
                  <a:t>批</a:t>
                </a:r>
              </a:p>
            </p:txBody>
          </p:sp>
        </p:grpSp>
      </p:grpSp>
      <p:sp>
        <p:nvSpPr>
          <p:cNvPr id="90122" name="文本框 138"/>
          <p:cNvSpPr txBox="1">
            <a:spLocks noChangeArrowheads="1"/>
          </p:cNvSpPr>
          <p:nvPr/>
        </p:nvSpPr>
        <p:spPr bwMode="auto">
          <a:xfrm>
            <a:off x="585788" y="1165225"/>
            <a:ext cx="4765675" cy="584200"/>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600">
                <a:latin typeface="微软雅黑" pitchFamily="34" charset="-122"/>
                <a:ea typeface="微软雅黑" pitchFamily="34" charset="-122"/>
              </a:rPr>
              <a:t>申购</a:t>
            </a:r>
          </a:p>
          <a:p>
            <a:pPr eaLnBrk="1" hangingPunct="1">
              <a:buFont typeface="Arial" pitchFamily="34" charset="0"/>
              <a:buNone/>
            </a:pPr>
            <a:r>
              <a:rPr lang="zh-CN" altLang="en-US" sz="1600">
                <a:latin typeface="微软雅黑" pitchFamily="34" charset="-122"/>
                <a:ea typeface="微软雅黑" pitchFamily="34" charset="-122"/>
              </a:rPr>
              <a:t>    购置资产前，按预算或计划申请经费的审批过程。</a:t>
            </a: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组合 7"/>
          <p:cNvGrpSpPr>
            <a:grpSpLocks/>
          </p:cNvGrpSpPr>
          <p:nvPr/>
        </p:nvGrpSpPr>
        <p:grpSpPr bwMode="auto">
          <a:xfrm>
            <a:off x="260350" y="550863"/>
            <a:ext cx="2243138" cy="484187"/>
            <a:chOff x="472" y="1581"/>
            <a:chExt cx="3532" cy="763"/>
          </a:xfrm>
        </p:grpSpPr>
        <p:sp>
          <p:nvSpPr>
            <p:cNvPr id="91154" name="文本框 5"/>
            <p:cNvSpPr txBox="1">
              <a:spLocks noChangeArrowheads="1"/>
            </p:cNvSpPr>
            <p:nvPr/>
          </p:nvSpPr>
          <p:spPr bwMode="auto">
            <a:xfrm>
              <a:off x="1304" y="1586"/>
              <a:ext cx="2700"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与财务相结合</a:t>
              </a:r>
            </a:p>
          </p:txBody>
        </p:sp>
        <p:grpSp>
          <p:nvGrpSpPr>
            <p:cNvPr id="91155"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216E7F6C-4EDF-490D-9820-447F068C4E60}"/>
                  </a:ext>
                </a:extLst>
              </p:cNvPr>
              <p:cNvSpPr/>
              <p:nvPr/>
            </p:nvSpPr>
            <p:spPr>
              <a:xfrm>
                <a:off x="1493978" y="1933669"/>
                <a:ext cx="167462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54BD8B39-0C03-473A-B5DB-65FCDC0BEAB9}"/>
                  </a:ext>
                </a:extLst>
              </p:cNvPr>
              <p:cNvSpPr/>
              <p:nvPr/>
            </p:nvSpPr>
            <p:spPr>
              <a:xfrm>
                <a:off x="1686149" y="2120586"/>
                <a:ext cx="1306751"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 name="椭圆 1">
                <a:extLst>
                  <a:ext uri="{FF2B5EF4-FFF2-40B4-BE49-F238E27FC236}">
                    <a16:creationId xmlns:a16="http://schemas.microsoft.com/office/drawing/2014/main" xmlns="" id="{C99C96CA-0E51-4B9D-9605-E44FA191DFC3}"/>
                  </a:ext>
                </a:extLst>
              </p:cNvPr>
              <p:cNvSpPr/>
              <p:nvPr/>
            </p:nvSpPr>
            <p:spPr>
              <a:xfrm>
                <a:off x="2773278" y="1944664"/>
                <a:ext cx="389827"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3AFCDD71-76F3-4102-92B9-97BE0CD7EA2B}"/>
                  </a:ext>
                </a:extLst>
              </p:cNvPr>
              <p:cNvSpPr/>
              <p:nvPr/>
            </p:nvSpPr>
            <p:spPr>
              <a:xfrm>
                <a:off x="1417110" y="2263523"/>
                <a:ext cx="28550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539435A1-0148-4DE5-9E78-F6287A743471}"/>
                  </a:ext>
                </a:extLst>
              </p:cNvPr>
              <p:cNvSpPr/>
              <p:nvPr/>
            </p:nvSpPr>
            <p:spPr>
              <a:xfrm>
                <a:off x="1686149" y="3308061"/>
                <a:ext cx="219622"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169E8358-CCFB-4E1A-BA81-DA33C159808A}"/>
                  </a:ext>
                </a:extLst>
              </p:cNvPr>
              <p:cNvSpPr/>
              <p:nvPr/>
            </p:nvSpPr>
            <p:spPr>
              <a:xfrm>
                <a:off x="3014862" y="2978207"/>
                <a:ext cx="230603"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91139" name="表格"/>
          <p:cNvSpPr>
            <a:spLocks noChangeArrowheads="1"/>
          </p:cNvSpPr>
          <p:nvPr/>
        </p:nvSpPr>
        <p:spPr bwMode="auto">
          <a:xfrm>
            <a:off x="401638" y="646113"/>
            <a:ext cx="271462" cy="273050"/>
          </a:xfrm>
          <a:custGeom>
            <a:avLst/>
            <a:gdLst>
              <a:gd name="T0" fmla="*/ 222599 w 3950"/>
              <a:gd name="T1" fmla="*/ 245828 h 3962"/>
              <a:gd name="T2" fmla="*/ 0 w 3950"/>
              <a:gd name="T3" fmla="*/ 245828 h 3962"/>
              <a:gd name="T4" fmla="*/ 135731 w 3950"/>
              <a:gd name="T5" fmla="*/ 827 h 3962"/>
              <a:gd name="T6" fmla="*/ 146521 w 3950"/>
              <a:gd name="T7" fmla="*/ 827 h 3962"/>
              <a:gd name="T8" fmla="*/ 221774 w 3950"/>
              <a:gd name="T9" fmla="*/ 82494 h 3962"/>
              <a:gd name="T10" fmla="*/ 223011 w 3950"/>
              <a:gd name="T11" fmla="*/ 83803 h 3962"/>
              <a:gd name="T12" fmla="*/ 244316 w 3950"/>
              <a:gd name="T13" fmla="*/ 147827 h 3962"/>
              <a:gd name="T14" fmla="*/ 244316 w 3950"/>
              <a:gd name="T15" fmla="*/ 240383 h 3962"/>
              <a:gd name="T16" fmla="*/ 173736 w 3950"/>
              <a:gd name="T17" fmla="*/ 82494 h 3962"/>
              <a:gd name="T18" fmla="*/ 211740 w 3950"/>
              <a:gd name="T19" fmla="*/ 93383 h 3962"/>
              <a:gd name="T20" fmla="*/ 135731 w 3950"/>
              <a:gd name="T21" fmla="*/ 11716 h 3962"/>
              <a:gd name="T22" fmla="*/ 10858 w 3950"/>
              <a:gd name="T23" fmla="*/ 234939 h 3962"/>
              <a:gd name="T24" fmla="*/ 211191 w 3950"/>
              <a:gd name="T25" fmla="*/ 240383 h 3962"/>
              <a:gd name="T26" fmla="*/ 59722 w 3950"/>
              <a:gd name="T27" fmla="*/ 175050 h 3962"/>
              <a:gd name="T28" fmla="*/ 211740 w 3950"/>
              <a:gd name="T29" fmla="*/ 93383 h 3962"/>
              <a:gd name="T30" fmla="*/ 165901 w 3950"/>
              <a:gd name="T31" fmla="*/ 212885 h 3962"/>
              <a:gd name="T32" fmla="*/ 156486 w 3950"/>
              <a:gd name="T33" fmla="*/ 220742 h 3962"/>
              <a:gd name="T34" fmla="*/ 137449 w 3950"/>
              <a:gd name="T35" fmla="*/ 174016 h 3962"/>
              <a:gd name="T36" fmla="*/ 107898 w 3950"/>
              <a:gd name="T37" fmla="*/ 174016 h 3962"/>
              <a:gd name="T38" fmla="*/ 117725 w 3950"/>
              <a:gd name="T39" fmla="*/ 220742 h 3962"/>
              <a:gd name="T40" fmla="*/ 149751 w 3950"/>
              <a:gd name="T41" fmla="*/ 220742 h 3962"/>
              <a:gd name="T42" fmla="*/ 207479 w 3950"/>
              <a:gd name="T43" fmla="*/ 182700 h 3962"/>
              <a:gd name="T44" fmla="*/ 222461 w 3950"/>
              <a:gd name="T45" fmla="*/ 187799 h 3962"/>
              <a:gd name="T46" fmla="*/ 214008 w 3950"/>
              <a:gd name="T47" fmla="*/ 173189 h 3962"/>
              <a:gd name="T48" fmla="*/ 196965 w 3950"/>
              <a:gd name="T49" fmla="*/ 186283 h 3962"/>
              <a:gd name="T50" fmla="*/ 219438 w 3950"/>
              <a:gd name="T51" fmla="*/ 202341 h 3962"/>
              <a:gd name="T52" fmla="*/ 221499 w 3950"/>
              <a:gd name="T53" fmla="*/ 211714 h 3962"/>
              <a:gd name="T54" fmla="*/ 204456 w 3950"/>
              <a:gd name="T55" fmla="*/ 204684 h 3962"/>
              <a:gd name="T56" fmla="*/ 214558 w 3950"/>
              <a:gd name="T57" fmla="*/ 221569 h 3962"/>
              <a:gd name="T58" fmla="*/ 233182 w 3950"/>
              <a:gd name="T59" fmla="*/ 207165 h 3962"/>
              <a:gd name="T60" fmla="*/ 216001 w 3950"/>
              <a:gd name="T61" fmla="*/ 191590 h 3962"/>
              <a:gd name="T62" fmla="*/ 207479 w 3950"/>
              <a:gd name="T63" fmla="*/ 182700 h 3962"/>
              <a:gd name="T64" fmla="*/ 21717 w 3950"/>
              <a:gd name="T65" fmla="*/ 60716 h 3962"/>
              <a:gd name="T66" fmla="*/ 124873 w 3950"/>
              <a:gd name="T67" fmla="*/ 33494 h 3962"/>
              <a:gd name="T68" fmla="*/ 124873 w 3950"/>
              <a:gd name="T69" fmla="*/ 126050 h 3962"/>
              <a:gd name="T70" fmla="*/ 32575 w 3950"/>
              <a:gd name="T71" fmla="*/ 136939 h 3962"/>
              <a:gd name="T72" fmla="*/ 32575 w 3950"/>
              <a:gd name="T73" fmla="*/ 60716 h 3962"/>
              <a:gd name="T74" fmla="*/ 48863 w 3950"/>
              <a:gd name="T75" fmla="*/ 60716 h 3962"/>
              <a:gd name="T76" fmla="*/ 32575 w 3950"/>
              <a:gd name="T77" fmla="*/ 93383 h 3962"/>
              <a:gd name="T78" fmla="*/ 48863 w 3950"/>
              <a:gd name="T79" fmla="*/ 98827 h 3962"/>
              <a:gd name="T80" fmla="*/ 48863 w 3950"/>
              <a:gd name="T81" fmla="*/ 109716 h 3962"/>
              <a:gd name="T82" fmla="*/ 114014 w 3950"/>
              <a:gd name="T83" fmla="*/ 126050 h 3962"/>
              <a:gd name="T84" fmla="*/ 97726 w 3950"/>
              <a:gd name="T85" fmla="*/ 126050 h 3962"/>
              <a:gd name="T86" fmla="*/ 114014 w 3950"/>
              <a:gd name="T87" fmla="*/ 98827 h 3962"/>
              <a:gd name="T88" fmla="*/ 97726 w 3950"/>
              <a:gd name="T89" fmla="*/ 93383 h 3962"/>
              <a:gd name="T90" fmla="*/ 97726 w 3950"/>
              <a:gd name="T91" fmla="*/ 82494 h 3962"/>
              <a:gd name="T92" fmla="*/ 114014 w 3950"/>
              <a:gd name="T93" fmla="*/ 77049 h 3962"/>
              <a:gd name="T94" fmla="*/ 97726 w 3950"/>
              <a:gd name="T95" fmla="*/ 77049 h 3962"/>
              <a:gd name="T96" fmla="*/ 92297 w 3950"/>
              <a:gd name="T97" fmla="*/ 115161 h 3962"/>
              <a:gd name="T98" fmla="*/ 76009 w 3950"/>
              <a:gd name="T99" fmla="*/ 109716 h 3962"/>
              <a:gd name="T100" fmla="*/ 76009 w 3950"/>
              <a:gd name="T101" fmla="*/ 98827 h 3962"/>
              <a:gd name="T102" fmla="*/ 92297 w 3950"/>
              <a:gd name="T103" fmla="*/ 93383 h 3962"/>
              <a:gd name="T104" fmla="*/ 76009 w 3950"/>
              <a:gd name="T105" fmla="*/ 93383 h 3962"/>
              <a:gd name="T106" fmla="*/ 92297 w 3950"/>
              <a:gd name="T107" fmla="*/ 60716 h 3962"/>
              <a:gd name="T108" fmla="*/ 54292 w 3950"/>
              <a:gd name="T109" fmla="*/ 126050 h 3962"/>
              <a:gd name="T110" fmla="*/ 54292 w 3950"/>
              <a:gd name="T111" fmla="*/ 115161 h 3962"/>
              <a:gd name="T112" fmla="*/ 70580 w 3950"/>
              <a:gd name="T113" fmla="*/ 109716 h 3962"/>
              <a:gd name="T114" fmla="*/ 54292 w 3950"/>
              <a:gd name="T115" fmla="*/ 109716 h 3962"/>
              <a:gd name="T116" fmla="*/ 70580 w 3950"/>
              <a:gd name="T117" fmla="*/ 82494 h 3962"/>
              <a:gd name="T118" fmla="*/ 54292 w 3950"/>
              <a:gd name="T119" fmla="*/ 77049 h 3962"/>
              <a:gd name="T120" fmla="*/ 54292 w 3950"/>
              <a:gd name="T121" fmla="*/ 60716 h 3962"/>
              <a:gd name="T122" fmla="*/ 32575 w 3950"/>
              <a:gd name="T123" fmla="*/ 115161 h 3962"/>
              <a:gd name="T124" fmla="*/ 48863 w 3950"/>
              <a:gd name="T125" fmla="*/ 115161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50" h="3962">
                <a:moveTo>
                  <a:pt x="3555" y="3488"/>
                </a:moveTo>
                <a:cubicBezTo>
                  <a:pt x="3239" y="3488"/>
                  <a:pt x="3239" y="3488"/>
                  <a:pt x="3239" y="3488"/>
                </a:cubicBezTo>
                <a:cubicBezTo>
                  <a:pt x="3239" y="3567"/>
                  <a:pt x="3239" y="3567"/>
                  <a:pt x="3239" y="3567"/>
                </a:cubicBezTo>
                <a:cubicBezTo>
                  <a:pt x="3239" y="3785"/>
                  <a:pt x="3062"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3" y="2145"/>
                  <a:pt x="3950" y="2322"/>
                  <a:pt x="3950" y="2540"/>
                </a:cubicBezTo>
                <a:cubicBezTo>
                  <a:pt x="3950" y="3093"/>
                  <a:pt x="3950" y="3093"/>
                  <a:pt x="3950" y="3093"/>
                </a:cubicBezTo>
                <a:cubicBezTo>
                  <a:pt x="3950" y="3311"/>
                  <a:pt x="3773" y="3488"/>
                  <a:pt x="3555" y="3488"/>
                </a:cubicBezTo>
                <a:close/>
                <a:moveTo>
                  <a:pt x="2133" y="295"/>
                </a:moveTo>
                <a:cubicBezTo>
                  <a:pt x="2133" y="802"/>
                  <a:pt x="2133" y="802"/>
                  <a:pt x="2133" y="802"/>
                </a:cubicBezTo>
                <a:cubicBezTo>
                  <a:pt x="2133" y="1020"/>
                  <a:pt x="2310" y="1197"/>
                  <a:pt x="2528" y="1197"/>
                </a:cubicBezTo>
                <a:cubicBezTo>
                  <a:pt x="2984" y="1197"/>
                  <a:pt x="2984" y="1197"/>
                  <a:pt x="2984" y="1197"/>
                </a:cubicBezTo>
                <a:lnTo>
                  <a:pt x="2133" y="295"/>
                </a:lnTo>
                <a:close/>
                <a:moveTo>
                  <a:pt x="3081" y="1355"/>
                </a:moveTo>
                <a:cubicBezTo>
                  <a:pt x="2370" y="1355"/>
                  <a:pt x="2370" y="1355"/>
                  <a:pt x="2370"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1" y="2145"/>
                  <a:pt x="3081" y="2145"/>
                  <a:pt x="3081" y="2145"/>
                </a:cubicBezTo>
                <a:lnTo>
                  <a:pt x="3081" y="1355"/>
                </a:lnTo>
                <a:close/>
                <a:moveTo>
                  <a:pt x="2755" y="3203"/>
                </a:moveTo>
                <a:cubicBezTo>
                  <a:pt x="2755" y="3089"/>
                  <a:pt x="2755" y="3089"/>
                  <a:pt x="2755" y="3089"/>
                </a:cubicBezTo>
                <a:cubicBezTo>
                  <a:pt x="2414" y="3089"/>
                  <a:pt x="2414" y="3089"/>
                  <a:pt x="2414" y="3089"/>
                </a:cubicBezTo>
                <a:cubicBezTo>
                  <a:pt x="2414" y="2530"/>
                  <a:pt x="2414" y="2530"/>
                  <a:pt x="2414" y="2530"/>
                </a:cubicBezTo>
                <a:cubicBezTo>
                  <a:pt x="2277" y="2530"/>
                  <a:pt x="2277" y="2530"/>
                  <a:pt x="2277" y="2530"/>
                </a:cubicBezTo>
                <a:cubicBezTo>
                  <a:pt x="2277" y="3203"/>
                  <a:pt x="2277" y="3203"/>
                  <a:pt x="2277" y="3203"/>
                </a:cubicBezTo>
                <a:lnTo>
                  <a:pt x="2755" y="3203"/>
                </a:lnTo>
                <a:close/>
                <a:moveTo>
                  <a:pt x="2159" y="2525"/>
                </a:moveTo>
                <a:cubicBezTo>
                  <a:pt x="2000" y="2525"/>
                  <a:pt x="2000" y="2525"/>
                  <a:pt x="2000" y="2525"/>
                </a:cubicBezTo>
                <a:cubicBezTo>
                  <a:pt x="1866" y="2743"/>
                  <a:pt x="1866" y="2743"/>
                  <a:pt x="1866" y="2743"/>
                </a:cubicBezTo>
                <a:cubicBezTo>
                  <a:pt x="1731" y="2525"/>
                  <a:pt x="1731" y="2525"/>
                  <a:pt x="1731" y="2525"/>
                </a:cubicBezTo>
                <a:cubicBezTo>
                  <a:pt x="1570" y="2525"/>
                  <a:pt x="1570" y="2525"/>
                  <a:pt x="1570" y="2525"/>
                </a:cubicBezTo>
                <a:cubicBezTo>
                  <a:pt x="1780" y="2849"/>
                  <a:pt x="1780" y="2849"/>
                  <a:pt x="1780" y="2849"/>
                </a:cubicBezTo>
                <a:cubicBezTo>
                  <a:pt x="1548" y="3203"/>
                  <a:pt x="1548" y="3203"/>
                  <a:pt x="1548" y="3203"/>
                </a:cubicBezTo>
                <a:cubicBezTo>
                  <a:pt x="1713" y="3203"/>
                  <a:pt x="1713" y="3203"/>
                  <a:pt x="1713" y="3203"/>
                </a:cubicBezTo>
                <a:cubicBezTo>
                  <a:pt x="1864" y="2969"/>
                  <a:pt x="1864" y="2969"/>
                  <a:pt x="1864" y="2969"/>
                </a:cubicBezTo>
                <a:cubicBezTo>
                  <a:pt x="2014" y="3203"/>
                  <a:pt x="2014" y="3203"/>
                  <a:pt x="2014" y="3203"/>
                </a:cubicBezTo>
                <a:cubicBezTo>
                  <a:pt x="2179" y="3203"/>
                  <a:pt x="2179" y="3203"/>
                  <a:pt x="2179" y="3203"/>
                </a:cubicBezTo>
                <a:cubicBezTo>
                  <a:pt x="1948" y="2854"/>
                  <a:pt x="1948" y="2854"/>
                  <a:pt x="1948" y="2854"/>
                </a:cubicBezTo>
                <a:lnTo>
                  <a:pt x="2159" y="2525"/>
                </a:lnTo>
                <a:close/>
                <a:moveTo>
                  <a:pt x="3019" y="2651"/>
                </a:moveTo>
                <a:cubicBezTo>
                  <a:pt x="3041" y="2635"/>
                  <a:pt x="3073" y="2627"/>
                  <a:pt x="3112" y="2627"/>
                </a:cubicBezTo>
                <a:cubicBezTo>
                  <a:pt x="3151" y="2627"/>
                  <a:pt x="3180" y="2634"/>
                  <a:pt x="3199" y="2650"/>
                </a:cubicBezTo>
                <a:cubicBezTo>
                  <a:pt x="3218" y="2665"/>
                  <a:pt x="3231" y="2690"/>
                  <a:pt x="3237" y="2725"/>
                </a:cubicBezTo>
                <a:cubicBezTo>
                  <a:pt x="3374" y="2719"/>
                  <a:pt x="3374" y="2719"/>
                  <a:pt x="3374" y="2719"/>
                </a:cubicBezTo>
                <a:cubicBezTo>
                  <a:pt x="3372" y="2656"/>
                  <a:pt x="3349" y="2607"/>
                  <a:pt x="3306" y="2569"/>
                </a:cubicBezTo>
                <a:cubicBezTo>
                  <a:pt x="3263" y="2532"/>
                  <a:pt x="3199" y="2513"/>
                  <a:pt x="3114" y="2513"/>
                </a:cubicBezTo>
                <a:cubicBezTo>
                  <a:pt x="3061" y="2513"/>
                  <a:pt x="3017" y="2521"/>
                  <a:pt x="2980" y="2537"/>
                </a:cubicBezTo>
                <a:cubicBezTo>
                  <a:pt x="2943" y="2553"/>
                  <a:pt x="2915" y="2575"/>
                  <a:pt x="2895" y="2606"/>
                </a:cubicBezTo>
                <a:cubicBezTo>
                  <a:pt x="2876" y="2636"/>
                  <a:pt x="2866" y="2668"/>
                  <a:pt x="2866" y="2703"/>
                </a:cubicBezTo>
                <a:cubicBezTo>
                  <a:pt x="2866" y="2756"/>
                  <a:pt x="2887" y="2802"/>
                  <a:pt x="2929" y="2839"/>
                </a:cubicBezTo>
                <a:cubicBezTo>
                  <a:pt x="2958" y="2866"/>
                  <a:pt x="3010" y="2888"/>
                  <a:pt x="3083" y="2906"/>
                </a:cubicBezTo>
                <a:cubicBezTo>
                  <a:pt x="3140" y="2920"/>
                  <a:pt x="3177" y="2930"/>
                  <a:pt x="3193" y="2936"/>
                </a:cubicBezTo>
                <a:cubicBezTo>
                  <a:pt x="3216" y="2944"/>
                  <a:pt x="3233" y="2954"/>
                  <a:pt x="3242" y="2965"/>
                </a:cubicBezTo>
                <a:cubicBezTo>
                  <a:pt x="3252" y="2977"/>
                  <a:pt x="3256" y="2990"/>
                  <a:pt x="3256" y="3006"/>
                </a:cubicBezTo>
                <a:cubicBezTo>
                  <a:pt x="3256" y="3031"/>
                  <a:pt x="3245" y="3053"/>
                  <a:pt x="3223" y="3072"/>
                </a:cubicBezTo>
                <a:cubicBezTo>
                  <a:pt x="3200" y="3090"/>
                  <a:pt x="3167" y="3100"/>
                  <a:pt x="3123" y="3100"/>
                </a:cubicBezTo>
                <a:cubicBezTo>
                  <a:pt x="3081" y="3100"/>
                  <a:pt x="3048" y="3089"/>
                  <a:pt x="3024" y="3068"/>
                </a:cubicBezTo>
                <a:cubicBezTo>
                  <a:pt x="2999" y="3047"/>
                  <a:pt x="2983" y="3014"/>
                  <a:pt x="2975" y="2970"/>
                </a:cubicBezTo>
                <a:cubicBezTo>
                  <a:pt x="2842" y="2983"/>
                  <a:pt x="2842" y="2983"/>
                  <a:pt x="2842" y="2983"/>
                </a:cubicBezTo>
                <a:cubicBezTo>
                  <a:pt x="2851" y="3059"/>
                  <a:pt x="2878" y="3116"/>
                  <a:pt x="2924" y="3156"/>
                </a:cubicBezTo>
                <a:cubicBezTo>
                  <a:pt x="2970" y="3196"/>
                  <a:pt x="3036" y="3215"/>
                  <a:pt x="3122" y="3215"/>
                </a:cubicBezTo>
                <a:cubicBezTo>
                  <a:pt x="3181" y="3215"/>
                  <a:pt x="3230" y="3207"/>
                  <a:pt x="3269" y="3191"/>
                </a:cubicBezTo>
                <a:cubicBezTo>
                  <a:pt x="3309" y="3174"/>
                  <a:pt x="3339" y="3149"/>
                  <a:pt x="3361" y="3115"/>
                </a:cubicBezTo>
                <a:cubicBezTo>
                  <a:pt x="3383" y="3081"/>
                  <a:pt x="3393" y="3045"/>
                  <a:pt x="3393" y="3006"/>
                </a:cubicBezTo>
                <a:cubicBezTo>
                  <a:pt x="3393" y="2963"/>
                  <a:pt x="3384" y="2927"/>
                  <a:pt x="3366" y="2898"/>
                </a:cubicBezTo>
                <a:cubicBezTo>
                  <a:pt x="3348" y="2868"/>
                  <a:pt x="3323" y="2846"/>
                  <a:pt x="3291" y="2829"/>
                </a:cubicBezTo>
                <a:cubicBezTo>
                  <a:pt x="3259" y="2812"/>
                  <a:pt x="3210" y="2796"/>
                  <a:pt x="3143" y="2780"/>
                </a:cubicBezTo>
                <a:cubicBezTo>
                  <a:pt x="3077" y="2764"/>
                  <a:pt x="3035" y="2749"/>
                  <a:pt x="3017" y="2735"/>
                </a:cubicBezTo>
                <a:cubicBezTo>
                  <a:pt x="3004" y="2723"/>
                  <a:pt x="2997" y="2709"/>
                  <a:pt x="2997" y="2693"/>
                </a:cubicBezTo>
                <a:cubicBezTo>
                  <a:pt x="2997" y="2676"/>
                  <a:pt x="3004" y="2662"/>
                  <a:pt x="3019" y="2651"/>
                </a:cubicBezTo>
                <a:close/>
                <a:moveTo>
                  <a:pt x="316" y="1987"/>
                </a:moveTo>
                <a:cubicBezTo>
                  <a:pt x="316" y="1829"/>
                  <a:pt x="316" y="1829"/>
                  <a:pt x="316" y="1829"/>
                </a:cubicBezTo>
                <a:cubicBezTo>
                  <a:pt x="316" y="881"/>
                  <a:pt x="316" y="881"/>
                  <a:pt x="316" y="881"/>
                </a:cubicBezTo>
                <a:cubicBezTo>
                  <a:pt x="316" y="723"/>
                  <a:pt x="316" y="723"/>
                  <a:pt x="316" y="723"/>
                </a:cubicBezTo>
                <a:cubicBezTo>
                  <a:pt x="316" y="486"/>
                  <a:pt x="316" y="486"/>
                  <a:pt x="316" y="486"/>
                </a:cubicBezTo>
                <a:cubicBezTo>
                  <a:pt x="1817" y="486"/>
                  <a:pt x="1817" y="486"/>
                  <a:pt x="1817" y="486"/>
                </a:cubicBezTo>
                <a:cubicBezTo>
                  <a:pt x="1817" y="723"/>
                  <a:pt x="1817" y="723"/>
                  <a:pt x="1817" y="723"/>
                </a:cubicBezTo>
                <a:cubicBezTo>
                  <a:pt x="1817" y="881"/>
                  <a:pt x="1817" y="881"/>
                  <a:pt x="1817" y="881"/>
                </a:cubicBezTo>
                <a:cubicBezTo>
                  <a:pt x="1817" y="1829"/>
                  <a:pt x="1817" y="1829"/>
                  <a:pt x="1817" y="1829"/>
                </a:cubicBezTo>
                <a:cubicBezTo>
                  <a:pt x="1817" y="1987"/>
                  <a:pt x="1817" y="1987"/>
                  <a:pt x="1817" y="1987"/>
                </a:cubicBezTo>
                <a:cubicBezTo>
                  <a:pt x="1659" y="1987"/>
                  <a:pt x="1659" y="1987"/>
                  <a:pt x="1659" y="1987"/>
                </a:cubicBezTo>
                <a:cubicBezTo>
                  <a:pt x="474" y="1987"/>
                  <a:pt x="474" y="1987"/>
                  <a:pt x="474" y="1987"/>
                </a:cubicBezTo>
                <a:lnTo>
                  <a:pt x="316" y="1987"/>
                </a:lnTo>
                <a:close/>
                <a:moveTo>
                  <a:pt x="711" y="881"/>
                </a:moveTo>
                <a:cubicBezTo>
                  <a:pt x="474" y="881"/>
                  <a:pt x="474" y="881"/>
                  <a:pt x="474" y="881"/>
                </a:cubicBezTo>
                <a:cubicBezTo>
                  <a:pt x="474" y="1118"/>
                  <a:pt x="474" y="1118"/>
                  <a:pt x="474" y="1118"/>
                </a:cubicBezTo>
                <a:cubicBezTo>
                  <a:pt x="711" y="1118"/>
                  <a:pt x="711" y="1118"/>
                  <a:pt x="711" y="1118"/>
                </a:cubicBezTo>
                <a:lnTo>
                  <a:pt x="711" y="881"/>
                </a:lnTo>
                <a:close/>
                <a:moveTo>
                  <a:pt x="711" y="1197"/>
                </a:moveTo>
                <a:cubicBezTo>
                  <a:pt x="474" y="1197"/>
                  <a:pt x="474" y="1197"/>
                  <a:pt x="474" y="1197"/>
                </a:cubicBezTo>
                <a:cubicBezTo>
                  <a:pt x="474" y="1355"/>
                  <a:pt x="474" y="1355"/>
                  <a:pt x="474" y="1355"/>
                </a:cubicBezTo>
                <a:cubicBezTo>
                  <a:pt x="711" y="1355"/>
                  <a:pt x="711" y="1355"/>
                  <a:pt x="711" y="1355"/>
                </a:cubicBezTo>
                <a:lnTo>
                  <a:pt x="711" y="1197"/>
                </a:lnTo>
                <a:close/>
                <a:moveTo>
                  <a:pt x="711" y="1434"/>
                </a:moveTo>
                <a:cubicBezTo>
                  <a:pt x="474" y="1434"/>
                  <a:pt x="474" y="1434"/>
                  <a:pt x="474" y="1434"/>
                </a:cubicBezTo>
                <a:cubicBezTo>
                  <a:pt x="474" y="1592"/>
                  <a:pt x="474" y="1592"/>
                  <a:pt x="474" y="1592"/>
                </a:cubicBezTo>
                <a:cubicBezTo>
                  <a:pt x="711" y="1592"/>
                  <a:pt x="711" y="1592"/>
                  <a:pt x="711" y="1592"/>
                </a:cubicBezTo>
                <a:lnTo>
                  <a:pt x="711" y="1434"/>
                </a:lnTo>
                <a:close/>
                <a:moveTo>
                  <a:pt x="1422" y="1829"/>
                </a:moveTo>
                <a:cubicBezTo>
                  <a:pt x="1659" y="1829"/>
                  <a:pt x="1659" y="1829"/>
                  <a:pt x="1659" y="1829"/>
                </a:cubicBezTo>
                <a:cubicBezTo>
                  <a:pt x="1659" y="1671"/>
                  <a:pt x="1659" y="1671"/>
                  <a:pt x="1659" y="1671"/>
                </a:cubicBezTo>
                <a:cubicBezTo>
                  <a:pt x="1422" y="1671"/>
                  <a:pt x="1422" y="1671"/>
                  <a:pt x="1422" y="1671"/>
                </a:cubicBezTo>
                <a:lnTo>
                  <a:pt x="1422" y="1829"/>
                </a:lnTo>
                <a:close/>
                <a:moveTo>
                  <a:pt x="1422" y="1592"/>
                </a:moveTo>
                <a:cubicBezTo>
                  <a:pt x="1659" y="1592"/>
                  <a:pt x="1659" y="1592"/>
                  <a:pt x="1659" y="1592"/>
                </a:cubicBezTo>
                <a:cubicBezTo>
                  <a:pt x="1659" y="1434"/>
                  <a:pt x="1659" y="1434"/>
                  <a:pt x="1659" y="1434"/>
                </a:cubicBezTo>
                <a:cubicBezTo>
                  <a:pt x="1422" y="1434"/>
                  <a:pt x="1422" y="1434"/>
                  <a:pt x="1422" y="1434"/>
                </a:cubicBezTo>
                <a:lnTo>
                  <a:pt x="1422" y="1592"/>
                </a:lnTo>
                <a:close/>
                <a:moveTo>
                  <a:pt x="1422" y="1355"/>
                </a:moveTo>
                <a:cubicBezTo>
                  <a:pt x="1659" y="1355"/>
                  <a:pt x="1659" y="1355"/>
                  <a:pt x="1659" y="1355"/>
                </a:cubicBezTo>
                <a:cubicBezTo>
                  <a:pt x="1659" y="1197"/>
                  <a:pt x="1659" y="1197"/>
                  <a:pt x="1659" y="1197"/>
                </a:cubicBezTo>
                <a:cubicBezTo>
                  <a:pt x="1422" y="1197"/>
                  <a:pt x="1422" y="1197"/>
                  <a:pt x="1422" y="1197"/>
                </a:cubicBezTo>
                <a:lnTo>
                  <a:pt x="1422" y="1355"/>
                </a:lnTo>
                <a:close/>
                <a:moveTo>
                  <a:pt x="1422" y="1118"/>
                </a:moveTo>
                <a:cubicBezTo>
                  <a:pt x="1659" y="1118"/>
                  <a:pt x="1659" y="1118"/>
                  <a:pt x="1659" y="1118"/>
                </a:cubicBezTo>
                <a:cubicBezTo>
                  <a:pt x="1659" y="881"/>
                  <a:pt x="1659" y="881"/>
                  <a:pt x="1659" y="881"/>
                </a:cubicBezTo>
                <a:cubicBezTo>
                  <a:pt x="1422" y="881"/>
                  <a:pt x="1422" y="881"/>
                  <a:pt x="1422" y="881"/>
                </a:cubicBezTo>
                <a:lnTo>
                  <a:pt x="1422" y="1118"/>
                </a:lnTo>
                <a:close/>
                <a:moveTo>
                  <a:pt x="1106" y="1829"/>
                </a:moveTo>
                <a:cubicBezTo>
                  <a:pt x="1343" y="1829"/>
                  <a:pt x="1343" y="1829"/>
                  <a:pt x="1343" y="1829"/>
                </a:cubicBezTo>
                <a:cubicBezTo>
                  <a:pt x="1343" y="1671"/>
                  <a:pt x="1343" y="1671"/>
                  <a:pt x="1343" y="1671"/>
                </a:cubicBezTo>
                <a:cubicBezTo>
                  <a:pt x="1106" y="1671"/>
                  <a:pt x="1106" y="1671"/>
                  <a:pt x="1106" y="1671"/>
                </a:cubicBezTo>
                <a:lnTo>
                  <a:pt x="1106" y="1829"/>
                </a:lnTo>
                <a:close/>
                <a:moveTo>
                  <a:pt x="1106" y="1592"/>
                </a:moveTo>
                <a:cubicBezTo>
                  <a:pt x="1343" y="1592"/>
                  <a:pt x="1343" y="1592"/>
                  <a:pt x="1343" y="1592"/>
                </a:cubicBezTo>
                <a:cubicBezTo>
                  <a:pt x="1343" y="1434"/>
                  <a:pt x="1343" y="1434"/>
                  <a:pt x="1343" y="1434"/>
                </a:cubicBezTo>
                <a:cubicBezTo>
                  <a:pt x="1106" y="1434"/>
                  <a:pt x="1106" y="1434"/>
                  <a:pt x="1106" y="1434"/>
                </a:cubicBezTo>
                <a:lnTo>
                  <a:pt x="1106" y="1592"/>
                </a:lnTo>
                <a:close/>
                <a:moveTo>
                  <a:pt x="1106" y="1355"/>
                </a:moveTo>
                <a:cubicBezTo>
                  <a:pt x="1343" y="1355"/>
                  <a:pt x="1343" y="1355"/>
                  <a:pt x="1343" y="1355"/>
                </a:cubicBezTo>
                <a:cubicBezTo>
                  <a:pt x="1343" y="1197"/>
                  <a:pt x="1343" y="1197"/>
                  <a:pt x="1343" y="1197"/>
                </a:cubicBezTo>
                <a:cubicBezTo>
                  <a:pt x="1106" y="1197"/>
                  <a:pt x="1106" y="1197"/>
                  <a:pt x="1106" y="1197"/>
                </a:cubicBezTo>
                <a:lnTo>
                  <a:pt x="1106" y="1355"/>
                </a:lnTo>
                <a:close/>
                <a:moveTo>
                  <a:pt x="1106" y="1118"/>
                </a:moveTo>
                <a:cubicBezTo>
                  <a:pt x="1343" y="1118"/>
                  <a:pt x="1343" y="1118"/>
                  <a:pt x="1343" y="1118"/>
                </a:cubicBezTo>
                <a:cubicBezTo>
                  <a:pt x="1343" y="881"/>
                  <a:pt x="1343" y="881"/>
                  <a:pt x="1343" y="881"/>
                </a:cubicBezTo>
                <a:cubicBezTo>
                  <a:pt x="1106" y="881"/>
                  <a:pt x="1106" y="881"/>
                  <a:pt x="1106" y="881"/>
                </a:cubicBezTo>
                <a:lnTo>
                  <a:pt x="1106" y="1118"/>
                </a:lnTo>
                <a:close/>
                <a:moveTo>
                  <a:pt x="790" y="1829"/>
                </a:moveTo>
                <a:cubicBezTo>
                  <a:pt x="1027" y="1829"/>
                  <a:pt x="1027" y="1829"/>
                  <a:pt x="1027" y="1829"/>
                </a:cubicBezTo>
                <a:cubicBezTo>
                  <a:pt x="1027" y="1671"/>
                  <a:pt x="1027" y="1671"/>
                  <a:pt x="1027" y="1671"/>
                </a:cubicBezTo>
                <a:cubicBezTo>
                  <a:pt x="790" y="1671"/>
                  <a:pt x="790" y="1671"/>
                  <a:pt x="790" y="1671"/>
                </a:cubicBezTo>
                <a:lnTo>
                  <a:pt x="790" y="1829"/>
                </a:lnTo>
                <a:close/>
                <a:moveTo>
                  <a:pt x="790" y="1592"/>
                </a:moveTo>
                <a:cubicBezTo>
                  <a:pt x="1027" y="1592"/>
                  <a:pt x="1027" y="1592"/>
                  <a:pt x="1027" y="1592"/>
                </a:cubicBezTo>
                <a:cubicBezTo>
                  <a:pt x="1027" y="1434"/>
                  <a:pt x="1027" y="1434"/>
                  <a:pt x="1027" y="1434"/>
                </a:cubicBezTo>
                <a:cubicBezTo>
                  <a:pt x="790" y="1434"/>
                  <a:pt x="790" y="1434"/>
                  <a:pt x="790" y="1434"/>
                </a:cubicBezTo>
                <a:lnTo>
                  <a:pt x="790" y="1592"/>
                </a:lnTo>
                <a:close/>
                <a:moveTo>
                  <a:pt x="790" y="1355"/>
                </a:moveTo>
                <a:cubicBezTo>
                  <a:pt x="1027" y="1355"/>
                  <a:pt x="1027" y="1355"/>
                  <a:pt x="1027" y="1355"/>
                </a:cubicBezTo>
                <a:cubicBezTo>
                  <a:pt x="1027" y="1197"/>
                  <a:pt x="1027" y="1197"/>
                  <a:pt x="1027" y="1197"/>
                </a:cubicBezTo>
                <a:cubicBezTo>
                  <a:pt x="790" y="1197"/>
                  <a:pt x="790" y="1197"/>
                  <a:pt x="790" y="1197"/>
                </a:cubicBezTo>
                <a:lnTo>
                  <a:pt x="790" y="1355"/>
                </a:lnTo>
                <a:close/>
                <a:moveTo>
                  <a:pt x="790" y="1118"/>
                </a:moveTo>
                <a:cubicBezTo>
                  <a:pt x="1027" y="1118"/>
                  <a:pt x="1027" y="1118"/>
                  <a:pt x="1027" y="1118"/>
                </a:cubicBezTo>
                <a:cubicBezTo>
                  <a:pt x="1027" y="881"/>
                  <a:pt x="1027" y="881"/>
                  <a:pt x="1027" y="881"/>
                </a:cubicBezTo>
                <a:cubicBezTo>
                  <a:pt x="790" y="881"/>
                  <a:pt x="790" y="881"/>
                  <a:pt x="790" y="881"/>
                </a:cubicBezTo>
                <a:lnTo>
                  <a:pt x="790" y="1118"/>
                </a:lnTo>
                <a:close/>
                <a:moveTo>
                  <a:pt x="711" y="1671"/>
                </a:moveTo>
                <a:cubicBezTo>
                  <a:pt x="474" y="1671"/>
                  <a:pt x="474" y="1671"/>
                  <a:pt x="474" y="1671"/>
                </a:cubicBezTo>
                <a:cubicBezTo>
                  <a:pt x="474" y="1829"/>
                  <a:pt x="474" y="1829"/>
                  <a:pt x="474" y="1829"/>
                </a:cubicBezTo>
                <a:cubicBezTo>
                  <a:pt x="711" y="1829"/>
                  <a:pt x="711" y="1829"/>
                  <a:pt x="711" y="1829"/>
                </a:cubicBezTo>
                <a:lnTo>
                  <a:pt x="711" y="1671"/>
                </a:lnTo>
                <a:close/>
              </a:path>
            </a:pathLst>
          </a:custGeom>
          <a:solidFill>
            <a:schemeClr val="bg1"/>
          </a:solidFill>
          <a:ln w="9525">
            <a:noFill/>
            <a:round/>
            <a:headEnd/>
            <a:tailEnd/>
          </a:ln>
        </p:spPr>
        <p:txBody>
          <a:bodyPr/>
          <a:lstStyle/>
          <a:p>
            <a:endParaRPr lang="zh-CN" altLang="en-US"/>
          </a:p>
        </p:txBody>
      </p:sp>
      <p:grpSp>
        <p:nvGrpSpPr>
          <p:cNvPr id="22" name="组合 21"/>
          <p:cNvGrpSpPr>
            <a:grpSpLocks/>
          </p:cNvGrpSpPr>
          <p:nvPr/>
        </p:nvGrpSpPr>
        <p:grpSpPr bwMode="auto">
          <a:xfrm>
            <a:off x="1476375" y="3452813"/>
            <a:ext cx="1658938" cy="368300"/>
            <a:chOff x="2324" y="5437"/>
            <a:chExt cx="2614" cy="580"/>
          </a:xfrm>
        </p:grpSpPr>
        <p:sp>
          <p:nvSpPr>
            <p:cNvPr id="91152" name="文本框 12"/>
            <p:cNvSpPr txBox="1">
              <a:spLocks noChangeArrowheads="1"/>
            </p:cNvSpPr>
            <p:nvPr/>
          </p:nvSpPr>
          <p:spPr bwMode="auto">
            <a:xfrm>
              <a:off x="2324" y="5437"/>
              <a:ext cx="1368" cy="580"/>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800">
                  <a:latin typeface="微软雅黑" pitchFamily="34" charset="-122"/>
                  <a:ea typeface="微软雅黑" pitchFamily="34" charset="-122"/>
                </a:rPr>
                <a:t>待记账</a:t>
              </a:r>
            </a:p>
          </p:txBody>
        </p:sp>
        <p:sp>
          <p:nvSpPr>
            <p:cNvPr id="14" name="右箭头 13">
              <a:extLst>
                <a:ext uri="{FF2B5EF4-FFF2-40B4-BE49-F238E27FC236}">
                  <a16:creationId xmlns:a16="http://schemas.microsoft.com/office/drawing/2014/main" xmlns="" id="{E91A802E-6FF6-4C4E-AD81-BF61B70D5CAB}"/>
                </a:ext>
              </a:extLst>
            </p:cNvPr>
            <p:cNvSpPr/>
            <p:nvPr/>
          </p:nvSpPr>
          <p:spPr>
            <a:xfrm>
              <a:off x="3692" y="5599"/>
              <a:ext cx="1246" cy="228"/>
            </a:xfrm>
            <a:prstGeom prst="rightArrow">
              <a:avLst/>
            </a:prstGeom>
            <a:solidFill>
              <a:srgbClr val="4491B9"/>
            </a:solidFill>
            <a:ln>
              <a:solidFill>
                <a:srgbClr val="4491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grpSp>
        <p:nvGrpSpPr>
          <p:cNvPr id="23" name="组合 22"/>
          <p:cNvGrpSpPr>
            <a:grpSpLocks/>
          </p:cNvGrpSpPr>
          <p:nvPr/>
        </p:nvGrpSpPr>
        <p:grpSpPr bwMode="auto">
          <a:xfrm>
            <a:off x="5495925" y="3482975"/>
            <a:ext cx="1584325" cy="336550"/>
            <a:chOff x="8655" y="5486"/>
            <a:chExt cx="2495" cy="530"/>
          </a:xfrm>
        </p:grpSpPr>
        <p:sp>
          <p:nvSpPr>
            <p:cNvPr id="91150" name="文本框 15"/>
            <p:cNvSpPr txBox="1">
              <a:spLocks noChangeArrowheads="1"/>
            </p:cNvSpPr>
            <p:nvPr/>
          </p:nvSpPr>
          <p:spPr bwMode="auto">
            <a:xfrm>
              <a:off x="9902" y="5486"/>
              <a:ext cx="1248" cy="531"/>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a:latin typeface="微软雅黑" pitchFamily="34" charset="-122"/>
                  <a:ea typeface="微软雅黑" pitchFamily="34" charset="-122"/>
                </a:rPr>
                <a:t>已处置</a:t>
              </a:r>
            </a:p>
          </p:txBody>
        </p:sp>
        <p:sp>
          <p:nvSpPr>
            <p:cNvPr id="17" name="右箭头 16">
              <a:extLst>
                <a:ext uri="{FF2B5EF4-FFF2-40B4-BE49-F238E27FC236}">
                  <a16:creationId xmlns:a16="http://schemas.microsoft.com/office/drawing/2014/main" xmlns="" id="{0DB24718-86AB-41E6-8813-1466607A4CCC}"/>
                </a:ext>
              </a:extLst>
            </p:cNvPr>
            <p:cNvSpPr/>
            <p:nvPr/>
          </p:nvSpPr>
          <p:spPr>
            <a:xfrm>
              <a:off x="8655" y="5639"/>
              <a:ext cx="1248" cy="227"/>
            </a:xfrm>
            <a:prstGeom prst="rightArrow">
              <a:avLst/>
            </a:prstGeom>
            <a:solidFill>
              <a:srgbClr val="4491B9"/>
            </a:solidFill>
            <a:ln>
              <a:solidFill>
                <a:srgbClr val="4491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grpSp>
        <p:nvGrpSpPr>
          <p:cNvPr id="19" name="组合 18"/>
          <p:cNvGrpSpPr>
            <a:grpSpLocks/>
          </p:cNvGrpSpPr>
          <p:nvPr/>
        </p:nvGrpSpPr>
        <p:grpSpPr bwMode="auto">
          <a:xfrm>
            <a:off x="3121025" y="1825625"/>
            <a:ext cx="2374900" cy="3382963"/>
            <a:chOff x="4914" y="2874"/>
            <a:chExt cx="3740" cy="5328"/>
          </a:xfrm>
        </p:grpSpPr>
        <p:sp>
          <p:nvSpPr>
            <p:cNvPr id="4" name="漏斗">
              <a:extLst>
                <a:ext uri="{FF2B5EF4-FFF2-40B4-BE49-F238E27FC236}">
                  <a16:creationId xmlns:a16="http://schemas.microsoft.com/office/drawing/2014/main" xmlns="" id="{938AF5B2-91E3-4218-AF2F-6E4ABB21178C}"/>
                </a:ext>
              </a:extLst>
            </p:cNvPr>
            <p:cNvSpPr/>
            <p:nvPr/>
          </p:nvSpPr>
          <p:spPr>
            <a:xfrm rot="10800000">
              <a:off x="5764" y="3404"/>
              <a:ext cx="2040" cy="2423"/>
            </a:xfrm>
            <a:custGeom>
              <a:avLst/>
              <a:gdLst>
                <a:gd name="connsiteX0" fmla="*/ 5788296 w 6442218"/>
                <a:gd name="connsiteY0" fmla="*/ 218034 h 11765185"/>
                <a:gd name="connsiteX1" fmla="*/ 5849550 w 6442218"/>
                <a:gd name="connsiteY1" fmla="*/ 264191 h 11765185"/>
                <a:gd name="connsiteX2" fmla="*/ 3683016 w 6442218"/>
                <a:gd name="connsiteY2" fmla="*/ 3139279 h 11765185"/>
                <a:gd name="connsiteX3" fmla="*/ 3621762 w 6442218"/>
                <a:gd name="connsiteY3" fmla="*/ 3093121 h 11765185"/>
                <a:gd name="connsiteX4" fmla="*/ 153833 w 6442218"/>
                <a:gd name="connsiteY4" fmla="*/ 76697 h 11765185"/>
                <a:gd name="connsiteX5" fmla="*/ 3079335 w 6442218"/>
                <a:gd name="connsiteY5" fmla="*/ 3958971 h 11765185"/>
                <a:gd name="connsiteX6" fmla="*/ 3080535 w 6442218"/>
                <a:gd name="connsiteY6" fmla="*/ 3958970 h 11765185"/>
                <a:gd name="connsiteX7" fmla="*/ 3080535 w 6442218"/>
                <a:gd name="connsiteY7" fmla="*/ 3960563 h 11765185"/>
                <a:gd name="connsiteX8" fmla="*/ 3080535 w 6442218"/>
                <a:gd name="connsiteY8" fmla="*/ 4076208 h 11765185"/>
                <a:gd name="connsiteX9" fmla="*/ 3080535 w 6442218"/>
                <a:gd name="connsiteY9" fmla="*/ 11143141 h 11765185"/>
                <a:gd name="connsiteX10" fmla="*/ 3517136 w 6442218"/>
                <a:gd name="connsiteY10" fmla="*/ 11579741 h 11765185"/>
                <a:gd name="connsiteX11" fmla="*/ 3517137 w 6442218"/>
                <a:gd name="connsiteY11" fmla="*/ 3881711 h 11765185"/>
                <a:gd name="connsiteX12" fmla="*/ 3517135 w 6442218"/>
                <a:gd name="connsiteY12" fmla="*/ 3881713 h 11765185"/>
                <a:gd name="connsiteX13" fmla="*/ 3517135 w 6442218"/>
                <a:gd name="connsiteY13" fmla="*/ 3755424 h 11765185"/>
                <a:gd name="connsiteX14" fmla="*/ 3516266 w 6442218"/>
                <a:gd name="connsiteY14" fmla="*/ 3755424 h 11765185"/>
                <a:gd name="connsiteX15" fmla="*/ 6288384 w 6442218"/>
                <a:gd name="connsiteY15" fmla="*/ 76698 h 11765185"/>
                <a:gd name="connsiteX16" fmla="*/ 0 w 6442218"/>
                <a:gd name="connsiteY16" fmla="*/ 0 h 11765185"/>
                <a:gd name="connsiteX17" fmla="*/ 75852 w 6442218"/>
                <a:gd name="connsiteY17" fmla="*/ 0 h 11765185"/>
                <a:gd name="connsiteX18" fmla="*/ 6366364 w 6442218"/>
                <a:gd name="connsiteY18" fmla="*/ 1 h 11765185"/>
                <a:gd name="connsiteX19" fmla="*/ 6442218 w 6442218"/>
                <a:gd name="connsiteY19" fmla="*/ 0 h 11765185"/>
                <a:gd name="connsiteX20" fmla="*/ 3592736 w 6442218"/>
                <a:gd name="connsiteY20" fmla="*/ 3781388 h 11765185"/>
                <a:gd name="connsiteX21" fmla="*/ 3592736 w 6442218"/>
                <a:gd name="connsiteY21" fmla="*/ 11765185 h 11765185"/>
                <a:gd name="connsiteX22" fmla="*/ 3517136 w 6442218"/>
                <a:gd name="connsiteY22" fmla="*/ 11689585 h 11765185"/>
                <a:gd name="connsiteX23" fmla="*/ 3517136 w 6442218"/>
                <a:gd name="connsiteY23" fmla="*/ 11688209 h 11765185"/>
                <a:gd name="connsiteX24" fmla="*/ 3080535 w 6442218"/>
                <a:gd name="connsiteY24" fmla="*/ 11251609 h 11765185"/>
                <a:gd name="connsiteX25" fmla="*/ 3080535 w 6442218"/>
                <a:gd name="connsiteY25" fmla="*/ 11252985 h 11765185"/>
                <a:gd name="connsiteX26" fmla="*/ 3004936 w 6442218"/>
                <a:gd name="connsiteY26" fmla="*/ 11177385 h 11765185"/>
                <a:gd name="connsiteX27" fmla="*/ 3004935 w 6442218"/>
                <a:gd name="connsiteY27" fmla="*/ 3987683 h 117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42218" h="11765185">
                  <a:moveTo>
                    <a:pt x="5788296" y="218034"/>
                  </a:moveTo>
                  <a:lnTo>
                    <a:pt x="5849550" y="264191"/>
                  </a:lnTo>
                  <a:lnTo>
                    <a:pt x="3683016" y="3139279"/>
                  </a:lnTo>
                  <a:lnTo>
                    <a:pt x="3621762" y="3093121"/>
                  </a:lnTo>
                  <a:close/>
                  <a:moveTo>
                    <a:pt x="153833" y="76697"/>
                  </a:moveTo>
                  <a:lnTo>
                    <a:pt x="3079335" y="3958971"/>
                  </a:lnTo>
                  <a:lnTo>
                    <a:pt x="3080535" y="3958970"/>
                  </a:lnTo>
                  <a:lnTo>
                    <a:pt x="3080535" y="3960563"/>
                  </a:lnTo>
                  <a:lnTo>
                    <a:pt x="3080535" y="4076208"/>
                  </a:lnTo>
                  <a:lnTo>
                    <a:pt x="3080535" y="11143141"/>
                  </a:lnTo>
                  <a:lnTo>
                    <a:pt x="3517136" y="11579741"/>
                  </a:lnTo>
                  <a:lnTo>
                    <a:pt x="3517137" y="3881711"/>
                  </a:lnTo>
                  <a:lnTo>
                    <a:pt x="3517135" y="3881713"/>
                  </a:lnTo>
                  <a:lnTo>
                    <a:pt x="3517135" y="3755424"/>
                  </a:lnTo>
                  <a:lnTo>
                    <a:pt x="3516266" y="3755424"/>
                  </a:lnTo>
                  <a:lnTo>
                    <a:pt x="6288384" y="76698"/>
                  </a:lnTo>
                  <a:close/>
                  <a:moveTo>
                    <a:pt x="0" y="0"/>
                  </a:moveTo>
                  <a:lnTo>
                    <a:pt x="75852" y="0"/>
                  </a:lnTo>
                  <a:lnTo>
                    <a:pt x="6366364" y="1"/>
                  </a:lnTo>
                  <a:lnTo>
                    <a:pt x="6442218" y="0"/>
                  </a:lnTo>
                  <a:lnTo>
                    <a:pt x="3592736" y="3781388"/>
                  </a:lnTo>
                  <a:lnTo>
                    <a:pt x="3592736" y="11765185"/>
                  </a:lnTo>
                  <a:lnTo>
                    <a:pt x="3517136" y="11689585"/>
                  </a:lnTo>
                  <a:lnTo>
                    <a:pt x="3517136" y="11688209"/>
                  </a:lnTo>
                  <a:lnTo>
                    <a:pt x="3080535" y="11251609"/>
                  </a:lnTo>
                  <a:lnTo>
                    <a:pt x="3080535" y="11252985"/>
                  </a:lnTo>
                  <a:lnTo>
                    <a:pt x="3004936" y="11177385"/>
                  </a:lnTo>
                  <a:lnTo>
                    <a:pt x="3004935" y="3987683"/>
                  </a:lnTo>
                  <a:close/>
                </a:path>
              </a:pathLst>
            </a:custGeom>
            <a:solidFill>
              <a:srgbClr val="449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srgbClr val="FFFFFF"/>
                </a:solidFill>
              </a:endParaRPr>
            </a:p>
          </p:txBody>
        </p:sp>
        <p:sp>
          <p:nvSpPr>
            <p:cNvPr id="91144" name="文本框 138"/>
            <p:cNvSpPr txBox="1">
              <a:spLocks noChangeArrowheads="1"/>
            </p:cNvSpPr>
            <p:nvPr/>
          </p:nvSpPr>
          <p:spPr bwMode="auto">
            <a:xfrm>
              <a:off x="6002" y="2874"/>
              <a:ext cx="1802" cy="531"/>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600">
                  <a:latin typeface="微软雅黑" pitchFamily="34" charset="-122"/>
                  <a:ea typeface="微软雅黑" pitchFamily="34" charset="-122"/>
                </a:rPr>
                <a:t>资产账目</a:t>
              </a:r>
            </a:p>
          </p:txBody>
        </p:sp>
        <p:sp>
          <p:nvSpPr>
            <p:cNvPr id="5" name="等腰三角形 4">
              <a:extLst>
                <a:ext uri="{FF2B5EF4-FFF2-40B4-BE49-F238E27FC236}">
                  <a16:creationId xmlns:a16="http://schemas.microsoft.com/office/drawing/2014/main" xmlns="" id="{53E6F4A4-25E4-490A-928C-1719B34D8829}"/>
                </a:ext>
              </a:extLst>
            </p:cNvPr>
            <p:cNvSpPr/>
            <p:nvPr/>
          </p:nvSpPr>
          <p:spPr>
            <a:xfrm rot="10800000">
              <a:off x="5434" y="6017"/>
              <a:ext cx="1133" cy="22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等腰三角形 6">
              <a:extLst>
                <a:ext uri="{FF2B5EF4-FFF2-40B4-BE49-F238E27FC236}">
                  <a16:creationId xmlns:a16="http://schemas.microsoft.com/office/drawing/2014/main" xmlns="" id="{AE7A639D-F74A-481D-A142-FA978A136C4A}"/>
                </a:ext>
              </a:extLst>
            </p:cNvPr>
            <p:cNvSpPr/>
            <p:nvPr/>
          </p:nvSpPr>
          <p:spPr>
            <a:xfrm rot="10800000">
              <a:off x="6964" y="6017"/>
              <a:ext cx="1133" cy="22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91147" name="文本框 138"/>
            <p:cNvSpPr txBox="1">
              <a:spLocks noChangeArrowheads="1"/>
            </p:cNvSpPr>
            <p:nvPr/>
          </p:nvSpPr>
          <p:spPr bwMode="auto">
            <a:xfrm>
              <a:off x="5280" y="6359"/>
              <a:ext cx="1439" cy="531"/>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600">
                  <a:latin typeface="微软雅黑" pitchFamily="34" charset="-122"/>
                  <a:ea typeface="微软雅黑" pitchFamily="34" charset="-122"/>
                </a:rPr>
                <a:t>正常用</a:t>
              </a:r>
            </a:p>
          </p:txBody>
        </p:sp>
        <p:sp>
          <p:nvSpPr>
            <p:cNvPr id="91148" name="文本框 11"/>
            <p:cNvSpPr txBox="1">
              <a:spLocks noChangeArrowheads="1"/>
            </p:cNvSpPr>
            <p:nvPr/>
          </p:nvSpPr>
          <p:spPr bwMode="auto">
            <a:xfrm>
              <a:off x="6906" y="6359"/>
              <a:ext cx="1248" cy="531"/>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a:latin typeface="微软雅黑" pitchFamily="34" charset="-122"/>
                  <a:ea typeface="微软雅黑" pitchFamily="34" charset="-122"/>
                </a:rPr>
                <a:t>待处置</a:t>
              </a:r>
            </a:p>
          </p:txBody>
        </p:sp>
        <p:sp>
          <p:nvSpPr>
            <p:cNvPr id="18" name="矩形 17">
              <a:extLst>
                <a:ext uri="{FF2B5EF4-FFF2-40B4-BE49-F238E27FC236}">
                  <a16:creationId xmlns:a16="http://schemas.microsoft.com/office/drawing/2014/main" xmlns="" id="{1AE55733-2754-4553-9D19-D21D4E63FC03}"/>
                </a:ext>
              </a:extLst>
            </p:cNvPr>
            <p:cNvSpPr/>
            <p:nvPr/>
          </p:nvSpPr>
          <p:spPr>
            <a:xfrm>
              <a:off x="4914" y="2874"/>
              <a:ext cx="3740" cy="5328"/>
            </a:xfrm>
            <a:prstGeom prst="rect">
              <a:avLst/>
            </a:prstGeom>
            <a:no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组合 7"/>
          <p:cNvGrpSpPr>
            <a:grpSpLocks/>
          </p:cNvGrpSpPr>
          <p:nvPr/>
        </p:nvGrpSpPr>
        <p:grpSpPr bwMode="auto">
          <a:xfrm>
            <a:off x="260350" y="550863"/>
            <a:ext cx="2243138" cy="484187"/>
            <a:chOff x="472" y="1581"/>
            <a:chExt cx="3532" cy="763"/>
          </a:xfrm>
        </p:grpSpPr>
        <p:sp>
          <p:nvSpPr>
            <p:cNvPr id="93205" name="文本框 5"/>
            <p:cNvSpPr txBox="1">
              <a:spLocks noChangeArrowheads="1"/>
            </p:cNvSpPr>
            <p:nvPr/>
          </p:nvSpPr>
          <p:spPr bwMode="auto">
            <a:xfrm>
              <a:off x="1304" y="1586"/>
              <a:ext cx="2700"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与财务相结合</a:t>
              </a:r>
            </a:p>
          </p:txBody>
        </p:sp>
        <p:grpSp>
          <p:nvGrpSpPr>
            <p:cNvPr id="93206"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0EE56B19-31B8-4FB4-BB0F-E4E381A458DA}"/>
                  </a:ext>
                </a:extLst>
              </p:cNvPr>
              <p:cNvSpPr/>
              <p:nvPr/>
            </p:nvSpPr>
            <p:spPr>
              <a:xfrm>
                <a:off x="1493978" y="1933669"/>
                <a:ext cx="167462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45315C39-3B12-4324-B2C5-DB0C98D1A052}"/>
                  </a:ext>
                </a:extLst>
              </p:cNvPr>
              <p:cNvSpPr/>
              <p:nvPr/>
            </p:nvSpPr>
            <p:spPr>
              <a:xfrm>
                <a:off x="1686149" y="2120586"/>
                <a:ext cx="1306751"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 name="椭圆 1">
                <a:extLst>
                  <a:ext uri="{FF2B5EF4-FFF2-40B4-BE49-F238E27FC236}">
                    <a16:creationId xmlns:a16="http://schemas.microsoft.com/office/drawing/2014/main" xmlns="" id="{FA682DD4-0136-4FBF-B1CF-4FC33769ABFE}"/>
                  </a:ext>
                </a:extLst>
              </p:cNvPr>
              <p:cNvSpPr/>
              <p:nvPr/>
            </p:nvSpPr>
            <p:spPr>
              <a:xfrm>
                <a:off x="2773278" y="1944664"/>
                <a:ext cx="389827"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7">
                <a:extLst>
                  <a:ext uri="{FF2B5EF4-FFF2-40B4-BE49-F238E27FC236}">
                    <a16:creationId xmlns:a16="http://schemas.microsoft.com/office/drawing/2014/main" xmlns="" id="{B718CFD0-7C08-4EEC-859A-14F1281CE094}"/>
                  </a:ext>
                </a:extLst>
              </p:cNvPr>
              <p:cNvSpPr/>
              <p:nvPr/>
            </p:nvSpPr>
            <p:spPr>
              <a:xfrm>
                <a:off x="1417110" y="2263523"/>
                <a:ext cx="28550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0C60603E-CA0B-4FBE-8B38-9D9B8B50EAB6}"/>
                  </a:ext>
                </a:extLst>
              </p:cNvPr>
              <p:cNvSpPr/>
              <p:nvPr/>
            </p:nvSpPr>
            <p:spPr>
              <a:xfrm>
                <a:off x="1686149" y="3308061"/>
                <a:ext cx="219622"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椭圆 10">
                <a:extLst>
                  <a:ext uri="{FF2B5EF4-FFF2-40B4-BE49-F238E27FC236}">
                    <a16:creationId xmlns:a16="http://schemas.microsoft.com/office/drawing/2014/main" xmlns="" id="{41A39D82-63AA-4276-AE38-4D1A421E877E}"/>
                  </a:ext>
                </a:extLst>
              </p:cNvPr>
              <p:cNvSpPr/>
              <p:nvPr/>
            </p:nvSpPr>
            <p:spPr>
              <a:xfrm>
                <a:off x="3014862" y="2978207"/>
                <a:ext cx="230603"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93187" name="表格"/>
          <p:cNvSpPr>
            <a:spLocks noChangeArrowheads="1"/>
          </p:cNvSpPr>
          <p:nvPr/>
        </p:nvSpPr>
        <p:spPr bwMode="auto">
          <a:xfrm>
            <a:off x="401638" y="646113"/>
            <a:ext cx="271462" cy="273050"/>
          </a:xfrm>
          <a:custGeom>
            <a:avLst/>
            <a:gdLst>
              <a:gd name="T0" fmla="*/ 222599 w 3950"/>
              <a:gd name="T1" fmla="*/ 245828 h 3962"/>
              <a:gd name="T2" fmla="*/ 0 w 3950"/>
              <a:gd name="T3" fmla="*/ 245828 h 3962"/>
              <a:gd name="T4" fmla="*/ 135731 w 3950"/>
              <a:gd name="T5" fmla="*/ 827 h 3962"/>
              <a:gd name="T6" fmla="*/ 146521 w 3950"/>
              <a:gd name="T7" fmla="*/ 827 h 3962"/>
              <a:gd name="T8" fmla="*/ 221774 w 3950"/>
              <a:gd name="T9" fmla="*/ 82494 h 3962"/>
              <a:gd name="T10" fmla="*/ 223011 w 3950"/>
              <a:gd name="T11" fmla="*/ 83803 h 3962"/>
              <a:gd name="T12" fmla="*/ 244316 w 3950"/>
              <a:gd name="T13" fmla="*/ 147827 h 3962"/>
              <a:gd name="T14" fmla="*/ 244316 w 3950"/>
              <a:gd name="T15" fmla="*/ 240383 h 3962"/>
              <a:gd name="T16" fmla="*/ 173736 w 3950"/>
              <a:gd name="T17" fmla="*/ 82494 h 3962"/>
              <a:gd name="T18" fmla="*/ 211740 w 3950"/>
              <a:gd name="T19" fmla="*/ 93383 h 3962"/>
              <a:gd name="T20" fmla="*/ 135731 w 3950"/>
              <a:gd name="T21" fmla="*/ 11716 h 3962"/>
              <a:gd name="T22" fmla="*/ 10858 w 3950"/>
              <a:gd name="T23" fmla="*/ 234939 h 3962"/>
              <a:gd name="T24" fmla="*/ 211191 w 3950"/>
              <a:gd name="T25" fmla="*/ 240383 h 3962"/>
              <a:gd name="T26" fmla="*/ 59722 w 3950"/>
              <a:gd name="T27" fmla="*/ 175050 h 3962"/>
              <a:gd name="T28" fmla="*/ 211740 w 3950"/>
              <a:gd name="T29" fmla="*/ 93383 h 3962"/>
              <a:gd name="T30" fmla="*/ 165901 w 3950"/>
              <a:gd name="T31" fmla="*/ 212885 h 3962"/>
              <a:gd name="T32" fmla="*/ 156486 w 3950"/>
              <a:gd name="T33" fmla="*/ 220742 h 3962"/>
              <a:gd name="T34" fmla="*/ 137449 w 3950"/>
              <a:gd name="T35" fmla="*/ 174016 h 3962"/>
              <a:gd name="T36" fmla="*/ 107898 w 3950"/>
              <a:gd name="T37" fmla="*/ 174016 h 3962"/>
              <a:gd name="T38" fmla="*/ 117725 w 3950"/>
              <a:gd name="T39" fmla="*/ 220742 h 3962"/>
              <a:gd name="T40" fmla="*/ 149751 w 3950"/>
              <a:gd name="T41" fmla="*/ 220742 h 3962"/>
              <a:gd name="T42" fmla="*/ 207479 w 3950"/>
              <a:gd name="T43" fmla="*/ 182700 h 3962"/>
              <a:gd name="T44" fmla="*/ 222461 w 3950"/>
              <a:gd name="T45" fmla="*/ 187799 h 3962"/>
              <a:gd name="T46" fmla="*/ 214008 w 3950"/>
              <a:gd name="T47" fmla="*/ 173189 h 3962"/>
              <a:gd name="T48" fmla="*/ 196965 w 3950"/>
              <a:gd name="T49" fmla="*/ 186283 h 3962"/>
              <a:gd name="T50" fmla="*/ 219438 w 3950"/>
              <a:gd name="T51" fmla="*/ 202341 h 3962"/>
              <a:gd name="T52" fmla="*/ 221499 w 3950"/>
              <a:gd name="T53" fmla="*/ 211714 h 3962"/>
              <a:gd name="T54" fmla="*/ 204456 w 3950"/>
              <a:gd name="T55" fmla="*/ 204684 h 3962"/>
              <a:gd name="T56" fmla="*/ 214558 w 3950"/>
              <a:gd name="T57" fmla="*/ 221569 h 3962"/>
              <a:gd name="T58" fmla="*/ 233182 w 3950"/>
              <a:gd name="T59" fmla="*/ 207165 h 3962"/>
              <a:gd name="T60" fmla="*/ 216001 w 3950"/>
              <a:gd name="T61" fmla="*/ 191590 h 3962"/>
              <a:gd name="T62" fmla="*/ 207479 w 3950"/>
              <a:gd name="T63" fmla="*/ 182700 h 3962"/>
              <a:gd name="T64" fmla="*/ 21717 w 3950"/>
              <a:gd name="T65" fmla="*/ 60716 h 3962"/>
              <a:gd name="T66" fmla="*/ 124873 w 3950"/>
              <a:gd name="T67" fmla="*/ 33494 h 3962"/>
              <a:gd name="T68" fmla="*/ 124873 w 3950"/>
              <a:gd name="T69" fmla="*/ 126050 h 3962"/>
              <a:gd name="T70" fmla="*/ 32575 w 3950"/>
              <a:gd name="T71" fmla="*/ 136939 h 3962"/>
              <a:gd name="T72" fmla="*/ 32575 w 3950"/>
              <a:gd name="T73" fmla="*/ 60716 h 3962"/>
              <a:gd name="T74" fmla="*/ 48863 w 3950"/>
              <a:gd name="T75" fmla="*/ 60716 h 3962"/>
              <a:gd name="T76" fmla="*/ 32575 w 3950"/>
              <a:gd name="T77" fmla="*/ 93383 h 3962"/>
              <a:gd name="T78" fmla="*/ 48863 w 3950"/>
              <a:gd name="T79" fmla="*/ 98827 h 3962"/>
              <a:gd name="T80" fmla="*/ 48863 w 3950"/>
              <a:gd name="T81" fmla="*/ 109716 h 3962"/>
              <a:gd name="T82" fmla="*/ 114014 w 3950"/>
              <a:gd name="T83" fmla="*/ 126050 h 3962"/>
              <a:gd name="T84" fmla="*/ 97726 w 3950"/>
              <a:gd name="T85" fmla="*/ 126050 h 3962"/>
              <a:gd name="T86" fmla="*/ 114014 w 3950"/>
              <a:gd name="T87" fmla="*/ 98827 h 3962"/>
              <a:gd name="T88" fmla="*/ 97726 w 3950"/>
              <a:gd name="T89" fmla="*/ 93383 h 3962"/>
              <a:gd name="T90" fmla="*/ 97726 w 3950"/>
              <a:gd name="T91" fmla="*/ 82494 h 3962"/>
              <a:gd name="T92" fmla="*/ 114014 w 3950"/>
              <a:gd name="T93" fmla="*/ 77049 h 3962"/>
              <a:gd name="T94" fmla="*/ 97726 w 3950"/>
              <a:gd name="T95" fmla="*/ 77049 h 3962"/>
              <a:gd name="T96" fmla="*/ 92297 w 3950"/>
              <a:gd name="T97" fmla="*/ 115161 h 3962"/>
              <a:gd name="T98" fmla="*/ 76009 w 3950"/>
              <a:gd name="T99" fmla="*/ 109716 h 3962"/>
              <a:gd name="T100" fmla="*/ 76009 w 3950"/>
              <a:gd name="T101" fmla="*/ 98827 h 3962"/>
              <a:gd name="T102" fmla="*/ 92297 w 3950"/>
              <a:gd name="T103" fmla="*/ 93383 h 3962"/>
              <a:gd name="T104" fmla="*/ 76009 w 3950"/>
              <a:gd name="T105" fmla="*/ 93383 h 3962"/>
              <a:gd name="T106" fmla="*/ 92297 w 3950"/>
              <a:gd name="T107" fmla="*/ 60716 h 3962"/>
              <a:gd name="T108" fmla="*/ 54292 w 3950"/>
              <a:gd name="T109" fmla="*/ 126050 h 3962"/>
              <a:gd name="T110" fmla="*/ 54292 w 3950"/>
              <a:gd name="T111" fmla="*/ 115161 h 3962"/>
              <a:gd name="T112" fmla="*/ 70580 w 3950"/>
              <a:gd name="T113" fmla="*/ 109716 h 3962"/>
              <a:gd name="T114" fmla="*/ 54292 w 3950"/>
              <a:gd name="T115" fmla="*/ 109716 h 3962"/>
              <a:gd name="T116" fmla="*/ 70580 w 3950"/>
              <a:gd name="T117" fmla="*/ 82494 h 3962"/>
              <a:gd name="T118" fmla="*/ 54292 w 3950"/>
              <a:gd name="T119" fmla="*/ 77049 h 3962"/>
              <a:gd name="T120" fmla="*/ 54292 w 3950"/>
              <a:gd name="T121" fmla="*/ 60716 h 3962"/>
              <a:gd name="T122" fmla="*/ 32575 w 3950"/>
              <a:gd name="T123" fmla="*/ 115161 h 3962"/>
              <a:gd name="T124" fmla="*/ 48863 w 3950"/>
              <a:gd name="T125" fmla="*/ 115161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50" h="3962">
                <a:moveTo>
                  <a:pt x="3555" y="3488"/>
                </a:moveTo>
                <a:cubicBezTo>
                  <a:pt x="3239" y="3488"/>
                  <a:pt x="3239" y="3488"/>
                  <a:pt x="3239" y="3488"/>
                </a:cubicBezTo>
                <a:cubicBezTo>
                  <a:pt x="3239" y="3567"/>
                  <a:pt x="3239" y="3567"/>
                  <a:pt x="3239" y="3567"/>
                </a:cubicBezTo>
                <a:cubicBezTo>
                  <a:pt x="3239" y="3785"/>
                  <a:pt x="3062"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3" y="2145"/>
                  <a:pt x="3950" y="2322"/>
                  <a:pt x="3950" y="2540"/>
                </a:cubicBezTo>
                <a:cubicBezTo>
                  <a:pt x="3950" y="3093"/>
                  <a:pt x="3950" y="3093"/>
                  <a:pt x="3950" y="3093"/>
                </a:cubicBezTo>
                <a:cubicBezTo>
                  <a:pt x="3950" y="3311"/>
                  <a:pt x="3773" y="3488"/>
                  <a:pt x="3555" y="3488"/>
                </a:cubicBezTo>
                <a:close/>
                <a:moveTo>
                  <a:pt x="2133" y="295"/>
                </a:moveTo>
                <a:cubicBezTo>
                  <a:pt x="2133" y="802"/>
                  <a:pt x="2133" y="802"/>
                  <a:pt x="2133" y="802"/>
                </a:cubicBezTo>
                <a:cubicBezTo>
                  <a:pt x="2133" y="1020"/>
                  <a:pt x="2310" y="1197"/>
                  <a:pt x="2528" y="1197"/>
                </a:cubicBezTo>
                <a:cubicBezTo>
                  <a:pt x="2984" y="1197"/>
                  <a:pt x="2984" y="1197"/>
                  <a:pt x="2984" y="1197"/>
                </a:cubicBezTo>
                <a:lnTo>
                  <a:pt x="2133" y="295"/>
                </a:lnTo>
                <a:close/>
                <a:moveTo>
                  <a:pt x="3081" y="1355"/>
                </a:moveTo>
                <a:cubicBezTo>
                  <a:pt x="2370" y="1355"/>
                  <a:pt x="2370" y="1355"/>
                  <a:pt x="2370"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1" y="2145"/>
                  <a:pt x="3081" y="2145"/>
                  <a:pt x="3081" y="2145"/>
                </a:cubicBezTo>
                <a:lnTo>
                  <a:pt x="3081" y="1355"/>
                </a:lnTo>
                <a:close/>
                <a:moveTo>
                  <a:pt x="2755" y="3203"/>
                </a:moveTo>
                <a:cubicBezTo>
                  <a:pt x="2755" y="3089"/>
                  <a:pt x="2755" y="3089"/>
                  <a:pt x="2755" y="3089"/>
                </a:cubicBezTo>
                <a:cubicBezTo>
                  <a:pt x="2414" y="3089"/>
                  <a:pt x="2414" y="3089"/>
                  <a:pt x="2414" y="3089"/>
                </a:cubicBezTo>
                <a:cubicBezTo>
                  <a:pt x="2414" y="2530"/>
                  <a:pt x="2414" y="2530"/>
                  <a:pt x="2414" y="2530"/>
                </a:cubicBezTo>
                <a:cubicBezTo>
                  <a:pt x="2277" y="2530"/>
                  <a:pt x="2277" y="2530"/>
                  <a:pt x="2277" y="2530"/>
                </a:cubicBezTo>
                <a:cubicBezTo>
                  <a:pt x="2277" y="3203"/>
                  <a:pt x="2277" y="3203"/>
                  <a:pt x="2277" y="3203"/>
                </a:cubicBezTo>
                <a:lnTo>
                  <a:pt x="2755" y="3203"/>
                </a:lnTo>
                <a:close/>
                <a:moveTo>
                  <a:pt x="2159" y="2525"/>
                </a:moveTo>
                <a:cubicBezTo>
                  <a:pt x="2000" y="2525"/>
                  <a:pt x="2000" y="2525"/>
                  <a:pt x="2000" y="2525"/>
                </a:cubicBezTo>
                <a:cubicBezTo>
                  <a:pt x="1866" y="2743"/>
                  <a:pt x="1866" y="2743"/>
                  <a:pt x="1866" y="2743"/>
                </a:cubicBezTo>
                <a:cubicBezTo>
                  <a:pt x="1731" y="2525"/>
                  <a:pt x="1731" y="2525"/>
                  <a:pt x="1731" y="2525"/>
                </a:cubicBezTo>
                <a:cubicBezTo>
                  <a:pt x="1570" y="2525"/>
                  <a:pt x="1570" y="2525"/>
                  <a:pt x="1570" y="2525"/>
                </a:cubicBezTo>
                <a:cubicBezTo>
                  <a:pt x="1780" y="2849"/>
                  <a:pt x="1780" y="2849"/>
                  <a:pt x="1780" y="2849"/>
                </a:cubicBezTo>
                <a:cubicBezTo>
                  <a:pt x="1548" y="3203"/>
                  <a:pt x="1548" y="3203"/>
                  <a:pt x="1548" y="3203"/>
                </a:cubicBezTo>
                <a:cubicBezTo>
                  <a:pt x="1713" y="3203"/>
                  <a:pt x="1713" y="3203"/>
                  <a:pt x="1713" y="3203"/>
                </a:cubicBezTo>
                <a:cubicBezTo>
                  <a:pt x="1864" y="2969"/>
                  <a:pt x="1864" y="2969"/>
                  <a:pt x="1864" y="2969"/>
                </a:cubicBezTo>
                <a:cubicBezTo>
                  <a:pt x="2014" y="3203"/>
                  <a:pt x="2014" y="3203"/>
                  <a:pt x="2014" y="3203"/>
                </a:cubicBezTo>
                <a:cubicBezTo>
                  <a:pt x="2179" y="3203"/>
                  <a:pt x="2179" y="3203"/>
                  <a:pt x="2179" y="3203"/>
                </a:cubicBezTo>
                <a:cubicBezTo>
                  <a:pt x="1948" y="2854"/>
                  <a:pt x="1948" y="2854"/>
                  <a:pt x="1948" y="2854"/>
                </a:cubicBezTo>
                <a:lnTo>
                  <a:pt x="2159" y="2525"/>
                </a:lnTo>
                <a:close/>
                <a:moveTo>
                  <a:pt x="3019" y="2651"/>
                </a:moveTo>
                <a:cubicBezTo>
                  <a:pt x="3041" y="2635"/>
                  <a:pt x="3073" y="2627"/>
                  <a:pt x="3112" y="2627"/>
                </a:cubicBezTo>
                <a:cubicBezTo>
                  <a:pt x="3151" y="2627"/>
                  <a:pt x="3180" y="2634"/>
                  <a:pt x="3199" y="2650"/>
                </a:cubicBezTo>
                <a:cubicBezTo>
                  <a:pt x="3218" y="2665"/>
                  <a:pt x="3231" y="2690"/>
                  <a:pt x="3237" y="2725"/>
                </a:cubicBezTo>
                <a:cubicBezTo>
                  <a:pt x="3374" y="2719"/>
                  <a:pt x="3374" y="2719"/>
                  <a:pt x="3374" y="2719"/>
                </a:cubicBezTo>
                <a:cubicBezTo>
                  <a:pt x="3372" y="2656"/>
                  <a:pt x="3349" y="2607"/>
                  <a:pt x="3306" y="2569"/>
                </a:cubicBezTo>
                <a:cubicBezTo>
                  <a:pt x="3263" y="2532"/>
                  <a:pt x="3199" y="2513"/>
                  <a:pt x="3114" y="2513"/>
                </a:cubicBezTo>
                <a:cubicBezTo>
                  <a:pt x="3061" y="2513"/>
                  <a:pt x="3017" y="2521"/>
                  <a:pt x="2980" y="2537"/>
                </a:cubicBezTo>
                <a:cubicBezTo>
                  <a:pt x="2943" y="2553"/>
                  <a:pt x="2915" y="2575"/>
                  <a:pt x="2895" y="2606"/>
                </a:cubicBezTo>
                <a:cubicBezTo>
                  <a:pt x="2876" y="2636"/>
                  <a:pt x="2866" y="2668"/>
                  <a:pt x="2866" y="2703"/>
                </a:cubicBezTo>
                <a:cubicBezTo>
                  <a:pt x="2866" y="2756"/>
                  <a:pt x="2887" y="2802"/>
                  <a:pt x="2929" y="2839"/>
                </a:cubicBezTo>
                <a:cubicBezTo>
                  <a:pt x="2958" y="2866"/>
                  <a:pt x="3010" y="2888"/>
                  <a:pt x="3083" y="2906"/>
                </a:cubicBezTo>
                <a:cubicBezTo>
                  <a:pt x="3140" y="2920"/>
                  <a:pt x="3177" y="2930"/>
                  <a:pt x="3193" y="2936"/>
                </a:cubicBezTo>
                <a:cubicBezTo>
                  <a:pt x="3216" y="2944"/>
                  <a:pt x="3233" y="2954"/>
                  <a:pt x="3242" y="2965"/>
                </a:cubicBezTo>
                <a:cubicBezTo>
                  <a:pt x="3252" y="2977"/>
                  <a:pt x="3256" y="2990"/>
                  <a:pt x="3256" y="3006"/>
                </a:cubicBezTo>
                <a:cubicBezTo>
                  <a:pt x="3256" y="3031"/>
                  <a:pt x="3245" y="3053"/>
                  <a:pt x="3223" y="3072"/>
                </a:cubicBezTo>
                <a:cubicBezTo>
                  <a:pt x="3200" y="3090"/>
                  <a:pt x="3167" y="3100"/>
                  <a:pt x="3123" y="3100"/>
                </a:cubicBezTo>
                <a:cubicBezTo>
                  <a:pt x="3081" y="3100"/>
                  <a:pt x="3048" y="3089"/>
                  <a:pt x="3024" y="3068"/>
                </a:cubicBezTo>
                <a:cubicBezTo>
                  <a:pt x="2999" y="3047"/>
                  <a:pt x="2983" y="3014"/>
                  <a:pt x="2975" y="2970"/>
                </a:cubicBezTo>
                <a:cubicBezTo>
                  <a:pt x="2842" y="2983"/>
                  <a:pt x="2842" y="2983"/>
                  <a:pt x="2842" y="2983"/>
                </a:cubicBezTo>
                <a:cubicBezTo>
                  <a:pt x="2851" y="3059"/>
                  <a:pt x="2878" y="3116"/>
                  <a:pt x="2924" y="3156"/>
                </a:cubicBezTo>
                <a:cubicBezTo>
                  <a:pt x="2970" y="3196"/>
                  <a:pt x="3036" y="3215"/>
                  <a:pt x="3122" y="3215"/>
                </a:cubicBezTo>
                <a:cubicBezTo>
                  <a:pt x="3181" y="3215"/>
                  <a:pt x="3230" y="3207"/>
                  <a:pt x="3269" y="3191"/>
                </a:cubicBezTo>
                <a:cubicBezTo>
                  <a:pt x="3309" y="3174"/>
                  <a:pt x="3339" y="3149"/>
                  <a:pt x="3361" y="3115"/>
                </a:cubicBezTo>
                <a:cubicBezTo>
                  <a:pt x="3383" y="3081"/>
                  <a:pt x="3393" y="3045"/>
                  <a:pt x="3393" y="3006"/>
                </a:cubicBezTo>
                <a:cubicBezTo>
                  <a:pt x="3393" y="2963"/>
                  <a:pt x="3384" y="2927"/>
                  <a:pt x="3366" y="2898"/>
                </a:cubicBezTo>
                <a:cubicBezTo>
                  <a:pt x="3348" y="2868"/>
                  <a:pt x="3323" y="2846"/>
                  <a:pt x="3291" y="2829"/>
                </a:cubicBezTo>
                <a:cubicBezTo>
                  <a:pt x="3259" y="2812"/>
                  <a:pt x="3210" y="2796"/>
                  <a:pt x="3143" y="2780"/>
                </a:cubicBezTo>
                <a:cubicBezTo>
                  <a:pt x="3077" y="2764"/>
                  <a:pt x="3035" y="2749"/>
                  <a:pt x="3017" y="2735"/>
                </a:cubicBezTo>
                <a:cubicBezTo>
                  <a:pt x="3004" y="2723"/>
                  <a:pt x="2997" y="2709"/>
                  <a:pt x="2997" y="2693"/>
                </a:cubicBezTo>
                <a:cubicBezTo>
                  <a:pt x="2997" y="2676"/>
                  <a:pt x="3004" y="2662"/>
                  <a:pt x="3019" y="2651"/>
                </a:cubicBezTo>
                <a:close/>
                <a:moveTo>
                  <a:pt x="316" y="1987"/>
                </a:moveTo>
                <a:cubicBezTo>
                  <a:pt x="316" y="1829"/>
                  <a:pt x="316" y="1829"/>
                  <a:pt x="316" y="1829"/>
                </a:cubicBezTo>
                <a:cubicBezTo>
                  <a:pt x="316" y="881"/>
                  <a:pt x="316" y="881"/>
                  <a:pt x="316" y="881"/>
                </a:cubicBezTo>
                <a:cubicBezTo>
                  <a:pt x="316" y="723"/>
                  <a:pt x="316" y="723"/>
                  <a:pt x="316" y="723"/>
                </a:cubicBezTo>
                <a:cubicBezTo>
                  <a:pt x="316" y="486"/>
                  <a:pt x="316" y="486"/>
                  <a:pt x="316" y="486"/>
                </a:cubicBezTo>
                <a:cubicBezTo>
                  <a:pt x="1817" y="486"/>
                  <a:pt x="1817" y="486"/>
                  <a:pt x="1817" y="486"/>
                </a:cubicBezTo>
                <a:cubicBezTo>
                  <a:pt x="1817" y="723"/>
                  <a:pt x="1817" y="723"/>
                  <a:pt x="1817" y="723"/>
                </a:cubicBezTo>
                <a:cubicBezTo>
                  <a:pt x="1817" y="881"/>
                  <a:pt x="1817" y="881"/>
                  <a:pt x="1817" y="881"/>
                </a:cubicBezTo>
                <a:cubicBezTo>
                  <a:pt x="1817" y="1829"/>
                  <a:pt x="1817" y="1829"/>
                  <a:pt x="1817" y="1829"/>
                </a:cubicBezTo>
                <a:cubicBezTo>
                  <a:pt x="1817" y="1987"/>
                  <a:pt x="1817" y="1987"/>
                  <a:pt x="1817" y="1987"/>
                </a:cubicBezTo>
                <a:cubicBezTo>
                  <a:pt x="1659" y="1987"/>
                  <a:pt x="1659" y="1987"/>
                  <a:pt x="1659" y="1987"/>
                </a:cubicBezTo>
                <a:cubicBezTo>
                  <a:pt x="474" y="1987"/>
                  <a:pt x="474" y="1987"/>
                  <a:pt x="474" y="1987"/>
                </a:cubicBezTo>
                <a:lnTo>
                  <a:pt x="316" y="1987"/>
                </a:lnTo>
                <a:close/>
                <a:moveTo>
                  <a:pt x="711" y="881"/>
                </a:moveTo>
                <a:cubicBezTo>
                  <a:pt x="474" y="881"/>
                  <a:pt x="474" y="881"/>
                  <a:pt x="474" y="881"/>
                </a:cubicBezTo>
                <a:cubicBezTo>
                  <a:pt x="474" y="1118"/>
                  <a:pt x="474" y="1118"/>
                  <a:pt x="474" y="1118"/>
                </a:cubicBezTo>
                <a:cubicBezTo>
                  <a:pt x="711" y="1118"/>
                  <a:pt x="711" y="1118"/>
                  <a:pt x="711" y="1118"/>
                </a:cubicBezTo>
                <a:lnTo>
                  <a:pt x="711" y="881"/>
                </a:lnTo>
                <a:close/>
                <a:moveTo>
                  <a:pt x="711" y="1197"/>
                </a:moveTo>
                <a:cubicBezTo>
                  <a:pt x="474" y="1197"/>
                  <a:pt x="474" y="1197"/>
                  <a:pt x="474" y="1197"/>
                </a:cubicBezTo>
                <a:cubicBezTo>
                  <a:pt x="474" y="1355"/>
                  <a:pt x="474" y="1355"/>
                  <a:pt x="474" y="1355"/>
                </a:cubicBezTo>
                <a:cubicBezTo>
                  <a:pt x="711" y="1355"/>
                  <a:pt x="711" y="1355"/>
                  <a:pt x="711" y="1355"/>
                </a:cubicBezTo>
                <a:lnTo>
                  <a:pt x="711" y="1197"/>
                </a:lnTo>
                <a:close/>
                <a:moveTo>
                  <a:pt x="711" y="1434"/>
                </a:moveTo>
                <a:cubicBezTo>
                  <a:pt x="474" y="1434"/>
                  <a:pt x="474" y="1434"/>
                  <a:pt x="474" y="1434"/>
                </a:cubicBezTo>
                <a:cubicBezTo>
                  <a:pt x="474" y="1592"/>
                  <a:pt x="474" y="1592"/>
                  <a:pt x="474" y="1592"/>
                </a:cubicBezTo>
                <a:cubicBezTo>
                  <a:pt x="711" y="1592"/>
                  <a:pt x="711" y="1592"/>
                  <a:pt x="711" y="1592"/>
                </a:cubicBezTo>
                <a:lnTo>
                  <a:pt x="711" y="1434"/>
                </a:lnTo>
                <a:close/>
                <a:moveTo>
                  <a:pt x="1422" y="1829"/>
                </a:moveTo>
                <a:cubicBezTo>
                  <a:pt x="1659" y="1829"/>
                  <a:pt x="1659" y="1829"/>
                  <a:pt x="1659" y="1829"/>
                </a:cubicBezTo>
                <a:cubicBezTo>
                  <a:pt x="1659" y="1671"/>
                  <a:pt x="1659" y="1671"/>
                  <a:pt x="1659" y="1671"/>
                </a:cubicBezTo>
                <a:cubicBezTo>
                  <a:pt x="1422" y="1671"/>
                  <a:pt x="1422" y="1671"/>
                  <a:pt x="1422" y="1671"/>
                </a:cubicBezTo>
                <a:lnTo>
                  <a:pt x="1422" y="1829"/>
                </a:lnTo>
                <a:close/>
                <a:moveTo>
                  <a:pt x="1422" y="1592"/>
                </a:moveTo>
                <a:cubicBezTo>
                  <a:pt x="1659" y="1592"/>
                  <a:pt x="1659" y="1592"/>
                  <a:pt x="1659" y="1592"/>
                </a:cubicBezTo>
                <a:cubicBezTo>
                  <a:pt x="1659" y="1434"/>
                  <a:pt x="1659" y="1434"/>
                  <a:pt x="1659" y="1434"/>
                </a:cubicBezTo>
                <a:cubicBezTo>
                  <a:pt x="1422" y="1434"/>
                  <a:pt x="1422" y="1434"/>
                  <a:pt x="1422" y="1434"/>
                </a:cubicBezTo>
                <a:lnTo>
                  <a:pt x="1422" y="1592"/>
                </a:lnTo>
                <a:close/>
                <a:moveTo>
                  <a:pt x="1422" y="1355"/>
                </a:moveTo>
                <a:cubicBezTo>
                  <a:pt x="1659" y="1355"/>
                  <a:pt x="1659" y="1355"/>
                  <a:pt x="1659" y="1355"/>
                </a:cubicBezTo>
                <a:cubicBezTo>
                  <a:pt x="1659" y="1197"/>
                  <a:pt x="1659" y="1197"/>
                  <a:pt x="1659" y="1197"/>
                </a:cubicBezTo>
                <a:cubicBezTo>
                  <a:pt x="1422" y="1197"/>
                  <a:pt x="1422" y="1197"/>
                  <a:pt x="1422" y="1197"/>
                </a:cubicBezTo>
                <a:lnTo>
                  <a:pt x="1422" y="1355"/>
                </a:lnTo>
                <a:close/>
                <a:moveTo>
                  <a:pt x="1422" y="1118"/>
                </a:moveTo>
                <a:cubicBezTo>
                  <a:pt x="1659" y="1118"/>
                  <a:pt x="1659" y="1118"/>
                  <a:pt x="1659" y="1118"/>
                </a:cubicBezTo>
                <a:cubicBezTo>
                  <a:pt x="1659" y="881"/>
                  <a:pt x="1659" y="881"/>
                  <a:pt x="1659" y="881"/>
                </a:cubicBezTo>
                <a:cubicBezTo>
                  <a:pt x="1422" y="881"/>
                  <a:pt x="1422" y="881"/>
                  <a:pt x="1422" y="881"/>
                </a:cubicBezTo>
                <a:lnTo>
                  <a:pt x="1422" y="1118"/>
                </a:lnTo>
                <a:close/>
                <a:moveTo>
                  <a:pt x="1106" y="1829"/>
                </a:moveTo>
                <a:cubicBezTo>
                  <a:pt x="1343" y="1829"/>
                  <a:pt x="1343" y="1829"/>
                  <a:pt x="1343" y="1829"/>
                </a:cubicBezTo>
                <a:cubicBezTo>
                  <a:pt x="1343" y="1671"/>
                  <a:pt x="1343" y="1671"/>
                  <a:pt x="1343" y="1671"/>
                </a:cubicBezTo>
                <a:cubicBezTo>
                  <a:pt x="1106" y="1671"/>
                  <a:pt x="1106" y="1671"/>
                  <a:pt x="1106" y="1671"/>
                </a:cubicBezTo>
                <a:lnTo>
                  <a:pt x="1106" y="1829"/>
                </a:lnTo>
                <a:close/>
                <a:moveTo>
                  <a:pt x="1106" y="1592"/>
                </a:moveTo>
                <a:cubicBezTo>
                  <a:pt x="1343" y="1592"/>
                  <a:pt x="1343" y="1592"/>
                  <a:pt x="1343" y="1592"/>
                </a:cubicBezTo>
                <a:cubicBezTo>
                  <a:pt x="1343" y="1434"/>
                  <a:pt x="1343" y="1434"/>
                  <a:pt x="1343" y="1434"/>
                </a:cubicBezTo>
                <a:cubicBezTo>
                  <a:pt x="1106" y="1434"/>
                  <a:pt x="1106" y="1434"/>
                  <a:pt x="1106" y="1434"/>
                </a:cubicBezTo>
                <a:lnTo>
                  <a:pt x="1106" y="1592"/>
                </a:lnTo>
                <a:close/>
                <a:moveTo>
                  <a:pt x="1106" y="1355"/>
                </a:moveTo>
                <a:cubicBezTo>
                  <a:pt x="1343" y="1355"/>
                  <a:pt x="1343" y="1355"/>
                  <a:pt x="1343" y="1355"/>
                </a:cubicBezTo>
                <a:cubicBezTo>
                  <a:pt x="1343" y="1197"/>
                  <a:pt x="1343" y="1197"/>
                  <a:pt x="1343" y="1197"/>
                </a:cubicBezTo>
                <a:cubicBezTo>
                  <a:pt x="1106" y="1197"/>
                  <a:pt x="1106" y="1197"/>
                  <a:pt x="1106" y="1197"/>
                </a:cubicBezTo>
                <a:lnTo>
                  <a:pt x="1106" y="1355"/>
                </a:lnTo>
                <a:close/>
                <a:moveTo>
                  <a:pt x="1106" y="1118"/>
                </a:moveTo>
                <a:cubicBezTo>
                  <a:pt x="1343" y="1118"/>
                  <a:pt x="1343" y="1118"/>
                  <a:pt x="1343" y="1118"/>
                </a:cubicBezTo>
                <a:cubicBezTo>
                  <a:pt x="1343" y="881"/>
                  <a:pt x="1343" y="881"/>
                  <a:pt x="1343" y="881"/>
                </a:cubicBezTo>
                <a:cubicBezTo>
                  <a:pt x="1106" y="881"/>
                  <a:pt x="1106" y="881"/>
                  <a:pt x="1106" y="881"/>
                </a:cubicBezTo>
                <a:lnTo>
                  <a:pt x="1106" y="1118"/>
                </a:lnTo>
                <a:close/>
                <a:moveTo>
                  <a:pt x="790" y="1829"/>
                </a:moveTo>
                <a:cubicBezTo>
                  <a:pt x="1027" y="1829"/>
                  <a:pt x="1027" y="1829"/>
                  <a:pt x="1027" y="1829"/>
                </a:cubicBezTo>
                <a:cubicBezTo>
                  <a:pt x="1027" y="1671"/>
                  <a:pt x="1027" y="1671"/>
                  <a:pt x="1027" y="1671"/>
                </a:cubicBezTo>
                <a:cubicBezTo>
                  <a:pt x="790" y="1671"/>
                  <a:pt x="790" y="1671"/>
                  <a:pt x="790" y="1671"/>
                </a:cubicBezTo>
                <a:lnTo>
                  <a:pt x="790" y="1829"/>
                </a:lnTo>
                <a:close/>
                <a:moveTo>
                  <a:pt x="790" y="1592"/>
                </a:moveTo>
                <a:cubicBezTo>
                  <a:pt x="1027" y="1592"/>
                  <a:pt x="1027" y="1592"/>
                  <a:pt x="1027" y="1592"/>
                </a:cubicBezTo>
                <a:cubicBezTo>
                  <a:pt x="1027" y="1434"/>
                  <a:pt x="1027" y="1434"/>
                  <a:pt x="1027" y="1434"/>
                </a:cubicBezTo>
                <a:cubicBezTo>
                  <a:pt x="790" y="1434"/>
                  <a:pt x="790" y="1434"/>
                  <a:pt x="790" y="1434"/>
                </a:cubicBezTo>
                <a:lnTo>
                  <a:pt x="790" y="1592"/>
                </a:lnTo>
                <a:close/>
                <a:moveTo>
                  <a:pt x="790" y="1355"/>
                </a:moveTo>
                <a:cubicBezTo>
                  <a:pt x="1027" y="1355"/>
                  <a:pt x="1027" y="1355"/>
                  <a:pt x="1027" y="1355"/>
                </a:cubicBezTo>
                <a:cubicBezTo>
                  <a:pt x="1027" y="1197"/>
                  <a:pt x="1027" y="1197"/>
                  <a:pt x="1027" y="1197"/>
                </a:cubicBezTo>
                <a:cubicBezTo>
                  <a:pt x="790" y="1197"/>
                  <a:pt x="790" y="1197"/>
                  <a:pt x="790" y="1197"/>
                </a:cubicBezTo>
                <a:lnTo>
                  <a:pt x="790" y="1355"/>
                </a:lnTo>
                <a:close/>
                <a:moveTo>
                  <a:pt x="790" y="1118"/>
                </a:moveTo>
                <a:cubicBezTo>
                  <a:pt x="1027" y="1118"/>
                  <a:pt x="1027" y="1118"/>
                  <a:pt x="1027" y="1118"/>
                </a:cubicBezTo>
                <a:cubicBezTo>
                  <a:pt x="1027" y="881"/>
                  <a:pt x="1027" y="881"/>
                  <a:pt x="1027" y="881"/>
                </a:cubicBezTo>
                <a:cubicBezTo>
                  <a:pt x="790" y="881"/>
                  <a:pt x="790" y="881"/>
                  <a:pt x="790" y="881"/>
                </a:cubicBezTo>
                <a:lnTo>
                  <a:pt x="790" y="1118"/>
                </a:lnTo>
                <a:close/>
                <a:moveTo>
                  <a:pt x="711" y="1671"/>
                </a:moveTo>
                <a:cubicBezTo>
                  <a:pt x="474" y="1671"/>
                  <a:pt x="474" y="1671"/>
                  <a:pt x="474" y="1671"/>
                </a:cubicBezTo>
                <a:cubicBezTo>
                  <a:pt x="474" y="1829"/>
                  <a:pt x="474" y="1829"/>
                  <a:pt x="474" y="1829"/>
                </a:cubicBezTo>
                <a:cubicBezTo>
                  <a:pt x="711" y="1829"/>
                  <a:pt x="711" y="1829"/>
                  <a:pt x="711" y="1829"/>
                </a:cubicBezTo>
                <a:lnTo>
                  <a:pt x="711" y="1671"/>
                </a:lnTo>
                <a:close/>
              </a:path>
            </a:pathLst>
          </a:custGeom>
          <a:solidFill>
            <a:schemeClr val="bg1"/>
          </a:solidFill>
          <a:ln w="9525">
            <a:noFill/>
            <a:round/>
            <a:headEnd/>
            <a:tailEnd/>
          </a:ln>
        </p:spPr>
        <p:txBody>
          <a:bodyPr/>
          <a:lstStyle/>
          <a:p>
            <a:endParaRPr lang="zh-CN" altLang="en-US"/>
          </a:p>
        </p:txBody>
      </p:sp>
      <p:grpSp>
        <p:nvGrpSpPr>
          <p:cNvPr id="103435" name="组合 27"/>
          <p:cNvGrpSpPr>
            <a:grpSpLocks/>
          </p:cNvGrpSpPr>
          <p:nvPr/>
        </p:nvGrpSpPr>
        <p:grpSpPr bwMode="auto">
          <a:xfrm>
            <a:off x="706438" y="1373188"/>
            <a:ext cx="7519987" cy="4789487"/>
            <a:chOff x="1113" y="2163"/>
            <a:chExt cx="11840" cy="7542"/>
          </a:xfrm>
        </p:grpSpPr>
        <p:grpSp>
          <p:nvGrpSpPr>
            <p:cNvPr id="93189" name="组合 4"/>
            <p:cNvGrpSpPr>
              <a:grpSpLocks/>
            </p:cNvGrpSpPr>
            <p:nvPr/>
          </p:nvGrpSpPr>
          <p:grpSpPr bwMode="auto">
            <a:xfrm>
              <a:off x="1117" y="2163"/>
              <a:ext cx="11836" cy="1810"/>
              <a:chOff x="2804" y="2820"/>
              <a:chExt cx="11836" cy="1811"/>
            </a:xfrm>
          </p:grpSpPr>
          <p:grpSp>
            <p:nvGrpSpPr>
              <p:cNvPr id="93200" name="组合 82"/>
              <p:cNvGrpSpPr>
                <a:grpSpLocks/>
              </p:cNvGrpSpPr>
              <p:nvPr/>
            </p:nvGrpSpPr>
            <p:grpSpPr bwMode="auto">
              <a:xfrm>
                <a:off x="2804" y="3289"/>
                <a:ext cx="1059" cy="1187"/>
                <a:chOff x="57639" y="256633"/>
                <a:chExt cx="649224" cy="649224"/>
              </a:xfrm>
            </p:grpSpPr>
            <p:sp>
              <p:nvSpPr>
                <p:cNvPr id="93203" name="Freeform 620"/>
                <p:cNvSpPr>
                  <a:spLocks noChangeArrowheads="1"/>
                </p:cNvSpPr>
                <p:nvPr/>
              </p:nvSpPr>
              <p:spPr bwMode="auto">
                <a:xfrm>
                  <a:off x="226046" y="438017"/>
                  <a:ext cx="333248" cy="328041"/>
                </a:xfrm>
                <a:custGeom>
                  <a:avLst/>
                  <a:gdLst>
                    <a:gd name="T0" fmla="*/ 325120 w 287"/>
                    <a:gd name="T1" fmla="*/ 3477 h 283"/>
                    <a:gd name="T2" fmla="*/ 241518 w 287"/>
                    <a:gd name="T3" fmla="*/ 16228 h 283"/>
                    <a:gd name="T4" fmla="*/ 166043 w 287"/>
                    <a:gd name="T5" fmla="*/ 0 h 283"/>
                    <a:gd name="T6" fmla="*/ 91730 w 287"/>
                    <a:gd name="T7" fmla="*/ 16228 h 283"/>
                    <a:gd name="T8" fmla="*/ 8128 w 287"/>
                    <a:gd name="T9" fmla="*/ 3477 h 283"/>
                    <a:gd name="T10" fmla="*/ 0 w 287"/>
                    <a:gd name="T11" fmla="*/ 69549 h 283"/>
                    <a:gd name="T12" fmla="*/ 77797 w 287"/>
                    <a:gd name="T13" fmla="*/ 274720 h 283"/>
                    <a:gd name="T14" fmla="*/ 166043 w 287"/>
                    <a:gd name="T15" fmla="*/ 328041 h 283"/>
                    <a:gd name="T16" fmla="*/ 255451 w 287"/>
                    <a:gd name="T17" fmla="*/ 274720 h 283"/>
                    <a:gd name="T18" fmla="*/ 333248 w 287"/>
                    <a:gd name="T19" fmla="*/ 69549 h 283"/>
                    <a:gd name="T20" fmla="*/ 325120 w 287"/>
                    <a:gd name="T21" fmla="*/ 3477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283">
                      <a:moveTo>
                        <a:pt x="280" y="3"/>
                      </a:moveTo>
                      <a:cubicBezTo>
                        <a:pt x="280" y="3"/>
                        <a:pt x="240" y="14"/>
                        <a:pt x="208" y="14"/>
                      </a:cubicBezTo>
                      <a:cubicBezTo>
                        <a:pt x="176" y="14"/>
                        <a:pt x="143" y="0"/>
                        <a:pt x="143" y="0"/>
                      </a:cubicBezTo>
                      <a:cubicBezTo>
                        <a:pt x="143" y="0"/>
                        <a:pt x="111" y="14"/>
                        <a:pt x="79" y="14"/>
                      </a:cubicBezTo>
                      <a:cubicBezTo>
                        <a:pt x="46" y="14"/>
                        <a:pt x="7" y="3"/>
                        <a:pt x="7" y="3"/>
                      </a:cubicBezTo>
                      <a:cubicBezTo>
                        <a:pt x="7" y="3"/>
                        <a:pt x="0" y="26"/>
                        <a:pt x="0" y="60"/>
                      </a:cubicBezTo>
                      <a:cubicBezTo>
                        <a:pt x="0" y="149"/>
                        <a:pt x="28" y="206"/>
                        <a:pt x="67" y="237"/>
                      </a:cubicBezTo>
                      <a:cubicBezTo>
                        <a:pt x="90" y="256"/>
                        <a:pt x="128" y="283"/>
                        <a:pt x="143" y="283"/>
                      </a:cubicBezTo>
                      <a:cubicBezTo>
                        <a:pt x="159" y="283"/>
                        <a:pt x="196" y="256"/>
                        <a:pt x="220" y="237"/>
                      </a:cubicBezTo>
                      <a:cubicBezTo>
                        <a:pt x="258" y="205"/>
                        <a:pt x="287" y="149"/>
                        <a:pt x="287" y="60"/>
                      </a:cubicBezTo>
                      <a:cubicBezTo>
                        <a:pt x="287" y="26"/>
                        <a:pt x="280" y="3"/>
                        <a:pt x="280" y="3"/>
                      </a:cubicBezTo>
                      <a:close/>
                    </a:path>
                  </a:pathLst>
                </a:custGeom>
                <a:solidFill>
                  <a:schemeClr val="bg1"/>
                </a:solidFill>
                <a:ln w="9525">
                  <a:solidFill>
                    <a:schemeClr val="accent1"/>
                  </a:solidFill>
                  <a:round/>
                  <a:headEnd/>
                  <a:tailEnd/>
                </a:ln>
              </p:spPr>
              <p:txBody>
                <a:bodyPr/>
                <a:lstStyle/>
                <a:p>
                  <a:endParaRPr lang="zh-CN" altLang="en-US"/>
                </a:p>
              </p:txBody>
            </p:sp>
            <p:sp>
              <p:nvSpPr>
                <p:cNvPr id="93204" name="椭圆 84"/>
                <p:cNvSpPr>
                  <a:spLocks noChangeArrowheads="1"/>
                </p:cNvSpPr>
                <p:nvPr/>
              </p:nvSpPr>
              <p:spPr bwMode="auto">
                <a:xfrm>
                  <a:off x="57639" y="256633"/>
                  <a:ext cx="649224" cy="649224"/>
                </a:xfrm>
                <a:prstGeom prst="ellipse">
                  <a:avLst/>
                </a:prstGeom>
                <a:noFill/>
                <a:ln w="12700">
                  <a:solidFill>
                    <a:srgbClr val="3F86AB"/>
                  </a:solidFill>
                  <a:round/>
                  <a:headEnd/>
                  <a:tailEnd/>
                </a:ln>
              </p:spPr>
              <p:txBody>
                <a:bodyPr anchor="ctr"/>
                <a:lstStyle/>
                <a:p>
                  <a:pPr algn="ctr" eaLnBrk="1" hangingPunct="1">
                    <a:buFont typeface="Arial" pitchFamily="34" charset="0"/>
                    <a:buNone/>
                  </a:pPr>
                  <a:endParaRPr lang="zh-CN" altLang="en-US">
                    <a:solidFill>
                      <a:srgbClr val="FFFFFF"/>
                    </a:solidFill>
                    <a:latin typeface="Calibri" pitchFamily="34" charset="0"/>
                    <a:ea typeface="宋体" pitchFamily="2" charset="-122"/>
                  </a:endParaRPr>
                </a:p>
              </p:txBody>
            </p:sp>
          </p:grpSp>
          <p:sp>
            <p:nvSpPr>
              <p:cNvPr id="93201" name="TextBox 13"/>
              <p:cNvSpPr txBox="1">
                <a:spLocks noChangeArrowheads="1"/>
              </p:cNvSpPr>
              <p:nvPr/>
            </p:nvSpPr>
            <p:spPr bwMode="auto">
              <a:xfrm>
                <a:off x="4274" y="2820"/>
                <a:ext cx="1818" cy="484"/>
              </a:xfrm>
              <a:prstGeom prst="rect">
                <a:avLst/>
              </a:prstGeom>
              <a:noFill/>
              <a:ln w="9525">
                <a:noFill/>
                <a:miter lim="800000"/>
                <a:headEnd/>
                <a:tailEnd/>
              </a:ln>
            </p:spPr>
            <p:txBody>
              <a:bodyPr lIns="0" tIns="0" rIns="0" bIns="0">
                <a:spAutoFit/>
              </a:bodyPr>
              <a:lstStyle/>
              <a:p>
                <a:pPr defTabSz="1216025" eaLnBrk="1" hangingPunct="1">
                  <a:spcBef>
                    <a:spcPct val="20000"/>
                  </a:spcBef>
                  <a:buFont typeface="Arial" pitchFamily="34" charset="0"/>
                  <a:buNone/>
                </a:pPr>
                <a:r>
                  <a:rPr lang="zh-CN" altLang="en-US" sz="2000" b="1">
                    <a:latin typeface="Arial" pitchFamily="34" charset="0"/>
                    <a:ea typeface="微软雅黑" pitchFamily="34" charset="-122"/>
                    <a:sym typeface="Arial" pitchFamily="34" charset="0"/>
                  </a:rPr>
                  <a:t>记账</a:t>
                </a:r>
              </a:p>
            </p:txBody>
          </p:sp>
          <p:sp>
            <p:nvSpPr>
              <p:cNvPr id="93202" name="TextBox 13"/>
              <p:cNvSpPr txBox="1">
                <a:spLocks noChangeArrowheads="1"/>
              </p:cNvSpPr>
              <p:nvPr/>
            </p:nvSpPr>
            <p:spPr bwMode="auto">
              <a:xfrm>
                <a:off x="4294" y="3390"/>
                <a:ext cx="10346" cy="1241"/>
              </a:xfrm>
              <a:prstGeom prst="rect">
                <a:avLst/>
              </a:prstGeom>
              <a:noFill/>
              <a:ln w="9525">
                <a:solidFill>
                  <a:srgbClr val="3F86AB"/>
                </a:solidFill>
                <a:prstDash val="sysDash"/>
                <a:round/>
                <a:headEnd/>
                <a:tailEnd/>
              </a:ln>
            </p:spPr>
            <p:txBody>
              <a:bodyPr lIns="0" tIns="0" rIns="0" bIns="0">
                <a:spAutoFit/>
              </a:bodyPr>
              <a:lstStyle/>
              <a:p>
                <a:pPr marL="285750" indent="-285750" defTabSz="1216025" eaLnBrk="1" hangingPunct="1">
                  <a:spcBef>
                    <a:spcPct val="20000"/>
                  </a:spcBef>
                  <a:buFont typeface="Wingdings" pitchFamily="2" charset="2"/>
                  <a:buChar char=""/>
                </a:pPr>
                <a:r>
                  <a:rPr lang="zh-CN" altLang="en-US" sz="1600">
                    <a:latin typeface="Arial" pitchFamily="34" charset="0"/>
                    <a:ea typeface="微软雅黑" pitchFamily="34" charset="-122"/>
                    <a:sym typeface="Arial" pitchFamily="34" charset="0"/>
                  </a:rPr>
                  <a:t>手工记账，入库、原值变动、处置的记账归档环节</a:t>
                </a:r>
              </a:p>
              <a:p>
                <a:pPr marL="285750" indent="-285750" defTabSz="1216025" eaLnBrk="1" hangingPunct="1">
                  <a:spcBef>
                    <a:spcPct val="20000"/>
                  </a:spcBef>
                  <a:buFont typeface="Wingdings" pitchFamily="2" charset="2"/>
                  <a:buChar char=""/>
                </a:pPr>
                <a:r>
                  <a:rPr lang="zh-CN" altLang="en-US" sz="1600">
                    <a:latin typeface="Arial" pitchFamily="34" charset="0"/>
                    <a:ea typeface="微软雅黑" pitchFamily="34" charset="-122"/>
                    <a:sym typeface="Arial" pitchFamily="34" charset="0"/>
                  </a:rPr>
                  <a:t>自动记账，将财务软件导出的凭证记录文件送入资产系统中自动进行比对记账。</a:t>
                </a:r>
              </a:p>
            </p:txBody>
          </p:sp>
        </p:grpSp>
        <p:grpSp>
          <p:nvGrpSpPr>
            <p:cNvPr id="93190" name="组合 16"/>
            <p:cNvGrpSpPr>
              <a:grpSpLocks/>
            </p:cNvGrpSpPr>
            <p:nvPr/>
          </p:nvGrpSpPr>
          <p:grpSpPr bwMode="auto">
            <a:xfrm>
              <a:off x="1113" y="6324"/>
              <a:ext cx="11755" cy="3381"/>
              <a:chOff x="2836" y="7057"/>
              <a:chExt cx="11755" cy="3377"/>
            </a:xfrm>
          </p:grpSpPr>
          <p:sp>
            <p:nvSpPr>
              <p:cNvPr id="93196" name="椭圆 90"/>
              <p:cNvSpPr>
                <a:spLocks noChangeArrowheads="1"/>
              </p:cNvSpPr>
              <p:nvPr/>
            </p:nvSpPr>
            <p:spPr bwMode="auto">
              <a:xfrm>
                <a:off x="2836" y="7863"/>
                <a:ext cx="1063" cy="1186"/>
              </a:xfrm>
              <a:prstGeom prst="ellipse">
                <a:avLst/>
              </a:prstGeom>
              <a:noFill/>
              <a:ln w="12700">
                <a:solidFill>
                  <a:srgbClr val="3F86AB"/>
                </a:solidFill>
                <a:round/>
                <a:headEnd/>
                <a:tailEnd/>
              </a:ln>
            </p:spPr>
            <p:txBody>
              <a:bodyPr anchor="ctr"/>
              <a:lstStyle/>
              <a:p>
                <a:pPr algn="ctr" eaLnBrk="1" hangingPunct="1">
                  <a:buFont typeface="Arial" pitchFamily="34" charset="0"/>
                  <a:buNone/>
                </a:pPr>
                <a:endParaRPr lang="zh-CN" altLang="en-US">
                  <a:solidFill>
                    <a:srgbClr val="FFFFFF"/>
                  </a:solidFill>
                  <a:latin typeface="Calibri" pitchFamily="34" charset="0"/>
                  <a:ea typeface="宋体" pitchFamily="2" charset="-122"/>
                </a:endParaRPr>
              </a:p>
            </p:txBody>
          </p:sp>
          <p:sp>
            <p:nvSpPr>
              <p:cNvPr id="93197" name="TextBox 13"/>
              <p:cNvSpPr txBox="1">
                <a:spLocks noChangeArrowheads="1"/>
              </p:cNvSpPr>
              <p:nvPr/>
            </p:nvSpPr>
            <p:spPr bwMode="auto">
              <a:xfrm>
                <a:off x="4274" y="7057"/>
                <a:ext cx="3619" cy="483"/>
              </a:xfrm>
              <a:prstGeom prst="rect">
                <a:avLst/>
              </a:prstGeom>
              <a:noFill/>
              <a:ln w="9525">
                <a:noFill/>
                <a:miter lim="800000"/>
                <a:headEnd/>
                <a:tailEnd/>
              </a:ln>
            </p:spPr>
            <p:txBody>
              <a:bodyPr lIns="0" tIns="0" rIns="0" bIns="0">
                <a:spAutoFit/>
              </a:bodyPr>
              <a:lstStyle/>
              <a:p>
                <a:pPr defTabSz="1216025" eaLnBrk="1" hangingPunct="1">
                  <a:spcBef>
                    <a:spcPct val="20000"/>
                  </a:spcBef>
                  <a:buFont typeface="Arial" pitchFamily="34" charset="0"/>
                  <a:buNone/>
                </a:pPr>
                <a:r>
                  <a:rPr lang="zh-CN" altLang="en-US" sz="2000" b="1">
                    <a:latin typeface="Arial" pitchFamily="34" charset="0"/>
                    <a:ea typeface="微软雅黑" pitchFamily="34" charset="-122"/>
                    <a:sym typeface="Arial" pitchFamily="34" charset="0"/>
                  </a:rPr>
                  <a:t>账册</a:t>
                </a:r>
              </a:p>
            </p:txBody>
          </p:sp>
          <p:sp>
            <p:nvSpPr>
              <p:cNvPr id="20" name="TextBox 13">
                <a:extLst>
                  <a:ext uri="{FF2B5EF4-FFF2-40B4-BE49-F238E27FC236}">
                    <a16:creationId xmlns:a16="http://schemas.microsoft.com/office/drawing/2014/main" xmlns="" id="{21D498D7-38F0-4A5D-A11E-E1189CC929A2}"/>
                  </a:ext>
                </a:extLst>
              </p:cNvPr>
              <p:cNvSpPr txBox="1"/>
              <p:nvPr/>
            </p:nvSpPr>
            <p:spPr>
              <a:xfrm>
                <a:off x="4243" y="7730"/>
                <a:ext cx="10348" cy="2704"/>
              </a:xfrm>
              <a:prstGeom prst="rect">
                <a:avLst/>
              </a:prstGeom>
              <a:noFill/>
              <a:ln w="9525" cap="flat" cmpd="sng">
                <a:solidFill>
                  <a:srgbClr val="3F86AB"/>
                </a:solidFill>
                <a:prstDash val="sysDash"/>
                <a:round/>
                <a:headEnd type="none" w="med" len="med"/>
                <a:tailEnd type="none" w="med" len="med"/>
              </a:ln>
            </p:spPr>
            <p:txBody>
              <a:bodyPr lIns="0" tIns="0" rIns="0" bIns="0">
                <a:spAutoFit/>
              </a:bodyPr>
              <a:lstStyle/>
              <a:p>
                <a:pPr marL="285750" indent="-285750" defTabSz="1216025" eaLnBrk="1" hangingPunct="1">
                  <a:spcBef>
                    <a:spcPct val="20000"/>
                  </a:spcBef>
                  <a:buFont typeface="Wingdings" panose="05000000000000000000" charset="0"/>
                  <a:buChar char=""/>
                  <a:defRPr/>
                </a:pPr>
                <a:r>
                  <a:rPr lang="zh-CN" altLang="en-US" sz="1600" noProof="1">
                    <a:latin typeface="Arial" panose="020B0604020202020204" pitchFamily="34" charset="0"/>
                    <a:ea typeface="微软雅黑" panose="020B0503020204020204" pitchFamily="34" charset="-122"/>
                    <a:sym typeface="Arial" panose="020B0604020202020204" pitchFamily="34" charset="0"/>
                  </a:rPr>
                  <a:t>全校、部门、归口汇总账，全校、部门、归口明细账</a:t>
                </a:r>
              </a:p>
              <a:p>
                <a:pPr defTabSz="1216025" eaLnBrk="1" hangingPunct="1">
                  <a:spcBef>
                    <a:spcPct val="20000"/>
                  </a:spcBef>
                  <a:buFont typeface="Wingdings" panose="05000000000000000000" charset="0"/>
                  <a:buNone/>
                  <a:defRPr/>
                </a:pPr>
                <a:r>
                  <a:rPr lang="zh-CN" altLang="en-US" sz="1600" noProof="1">
                    <a:latin typeface="Arial" panose="020B0604020202020204" pitchFamily="34" charset="0"/>
                    <a:ea typeface="微软雅黑" panose="020B0503020204020204" pitchFamily="34" charset="-122"/>
                    <a:sym typeface="Arial" panose="020B0604020202020204" pitchFamily="34" charset="0"/>
                  </a:rPr>
                  <a:t>     细化为购置、原值变动、调入调出（部门、归口）、处置的相关账目</a:t>
                </a:r>
              </a:p>
              <a:p>
                <a:pPr marL="285750" indent="-285750" defTabSz="1216025" eaLnBrk="1" hangingPunct="1">
                  <a:spcBef>
                    <a:spcPct val="20000"/>
                  </a:spcBef>
                  <a:buFont typeface="Wingdings" panose="05000000000000000000" charset="0"/>
                  <a:buChar char=""/>
                  <a:defRPr/>
                </a:pPr>
                <a:r>
                  <a:rPr lang="zh-CN" altLang="en-US" sz="1600" noProof="1">
                    <a:latin typeface="Arial" panose="020B0604020202020204" pitchFamily="34" charset="0"/>
                    <a:ea typeface="微软雅黑" panose="020B0503020204020204" pitchFamily="34" charset="-122"/>
                    <a:sym typeface="Arial" panose="020B0604020202020204" pitchFamily="34" charset="0"/>
                  </a:rPr>
                  <a:t>部门汇总账、明细账</a:t>
                </a:r>
              </a:p>
              <a:p>
                <a:pPr defTabSz="1216025" eaLnBrk="1" hangingPunct="1">
                  <a:spcBef>
                    <a:spcPct val="20000"/>
                  </a:spcBef>
                  <a:buFont typeface="Arial" panose="020B0604020202020204" pitchFamily="34" charset="0"/>
                  <a:buNone/>
                  <a:defRPr/>
                </a:pPr>
                <a:r>
                  <a:rPr lang="zh-CN" altLang="en-US" sz="1600" noProof="1">
                    <a:latin typeface="Arial" panose="020B0604020202020204" pitchFamily="34" charset="0"/>
                    <a:ea typeface="微软雅黑" panose="020B0503020204020204" pitchFamily="34" charset="-122"/>
                    <a:sym typeface="Arial" panose="020B0604020202020204" pitchFamily="34" charset="0"/>
                  </a:rPr>
                  <a:t>     统计范围可以设为二级以及二级以下单位进行查询统计</a:t>
                </a:r>
              </a:p>
              <a:p>
                <a:pPr marL="285750" indent="-285750" defTabSz="1216025" eaLnBrk="1" hangingPunct="1">
                  <a:spcBef>
                    <a:spcPct val="20000"/>
                  </a:spcBef>
                  <a:buFont typeface="Wingdings" panose="05000000000000000000" charset="0"/>
                  <a:buChar char=""/>
                  <a:defRPr/>
                </a:pPr>
                <a:r>
                  <a:rPr lang="zh-CN" altLang="en-US" sz="1600" noProof="1">
                    <a:latin typeface="Arial" panose="020B0604020202020204" pitchFamily="34" charset="0"/>
                    <a:ea typeface="微软雅黑" panose="020B0503020204020204" pitchFamily="34" charset="-122"/>
                    <a:sym typeface="Arial" panose="020B0604020202020204" pitchFamily="34" charset="0"/>
                  </a:rPr>
                  <a:t>固定资产结存账统计</a:t>
                </a:r>
              </a:p>
              <a:p>
                <a:pPr defTabSz="1216025" eaLnBrk="1" hangingPunct="1">
                  <a:spcBef>
                    <a:spcPct val="20000"/>
                  </a:spcBef>
                  <a:buFont typeface="Wingdings" panose="05000000000000000000" charset="0"/>
                  <a:buNone/>
                  <a:defRPr/>
                </a:pPr>
                <a:r>
                  <a:rPr lang="zh-CN" altLang="en-US" sz="1600" noProof="1">
                    <a:latin typeface="Arial" panose="020B0604020202020204" pitchFamily="34" charset="0"/>
                    <a:ea typeface="微软雅黑" panose="020B0503020204020204" pitchFamily="34" charset="-122"/>
                    <a:sym typeface="Arial" panose="020B0604020202020204" pitchFamily="34" charset="0"/>
                  </a:rPr>
                  <a:t>     提供了一种统计结存账的方式</a:t>
                </a:r>
              </a:p>
            </p:txBody>
          </p:sp>
          <p:sp>
            <p:nvSpPr>
              <p:cNvPr id="21" name="书本">
                <a:extLst>
                  <a:ext uri="{FF2B5EF4-FFF2-40B4-BE49-F238E27FC236}">
                    <a16:creationId xmlns:a16="http://schemas.microsoft.com/office/drawing/2014/main" xmlns="" id="{743C693A-9B1B-403A-98F6-D46AC2D0D800}"/>
                  </a:ext>
                </a:extLst>
              </p:cNvPr>
              <p:cNvSpPr/>
              <p:nvPr/>
            </p:nvSpPr>
            <p:spPr bwMode="auto">
              <a:xfrm>
                <a:off x="3091" y="8104"/>
                <a:ext cx="555" cy="707"/>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solidFill>
                  <a:srgbClr val="27506C"/>
                </a:solidFill>
              </a:ln>
            </p:spPr>
            <p:txBody>
              <a:bodyPr anchor="ctr">
                <a:scene3d>
                  <a:camera prst="orthographicFront"/>
                  <a:lightRig rig="threePt" dir="t"/>
                </a:scene3d>
                <a:sp3d>
                  <a:contourClr>
                    <a:srgbClr val="FFFFFF"/>
                  </a:contourClr>
                </a:sp3d>
              </a:bodyPr>
              <a:lstStyle/>
              <a:p>
                <a:pPr algn="ctr" eaLnBrk="1" hangingPunct="1">
                  <a:buFont typeface="Arial" panose="020B0604020202020204" pitchFamily="34" charset="0"/>
                  <a:buNone/>
                  <a:defRPr/>
                </a:pPr>
                <a:endParaRPr lang="zh-CN" altLang="en-US" noProof="1">
                  <a:solidFill>
                    <a:srgbClr val="FFFFFF"/>
                  </a:solidFill>
                </a:endParaRPr>
              </a:p>
            </p:txBody>
          </p:sp>
        </p:grpSp>
        <p:grpSp>
          <p:nvGrpSpPr>
            <p:cNvPr id="93191" name="组合 21"/>
            <p:cNvGrpSpPr>
              <a:grpSpLocks/>
            </p:cNvGrpSpPr>
            <p:nvPr/>
          </p:nvGrpSpPr>
          <p:grpSpPr bwMode="auto">
            <a:xfrm>
              <a:off x="1116" y="4374"/>
              <a:ext cx="11797" cy="1421"/>
              <a:chOff x="2823" y="5163"/>
              <a:chExt cx="11799" cy="1420"/>
            </a:xfrm>
          </p:grpSpPr>
          <p:sp>
            <p:nvSpPr>
              <p:cNvPr id="93192" name="椭圆 87"/>
              <p:cNvSpPr>
                <a:spLocks noChangeArrowheads="1"/>
              </p:cNvSpPr>
              <p:nvPr/>
            </p:nvSpPr>
            <p:spPr bwMode="auto">
              <a:xfrm>
                <a:off x="2823" y="5397"/>
                <a:ext cx="1059" cy="1186"/>
              </a:xfrm>
              <a:prstGeom prst="ellipse">
                <a:avLst/>
              </a:prstGeom>
              <a:noFill/>
              <a:ln w="12700">
                <a:solidFill>
                  <a:srgbClr val="3F86AB"/>
                </a:solidFill>
                <a:round/>
                <a:headEnd/>
                <a:tailEnd/>
              </a:ln>
            </p:spPr>
            <p:txBody>
              <a:bodyPr anchor="ctr"/>
              <a:lstStyle/>
              <a:p>
                <a:pPr algn="ctr" eaLnBrk="1" hangingPunct="1">
                  <a:buFont typeface="Arial" pitchFamily="34" charset="0"/>
                  <a:buNone/>
                </a:pPr>
                <a:endParaRPr lang="zh-CN" altLang="en-US">
                  <a:solidFill>
                    <a:srgbClr val="FFFFFF"/>
                  </a:solidFill>
                  <a:latin typeface="Calibri" pitchFamily="34" charset="0"/>
                  <a:ea typeface="宋体" pitchFamily="2" charset="-122"/>
                </a:endParaRPr>
              </a:p>
            </p:txBody>
          </p:sp>
          <p:sp>
            <p:nvSpPr>
              <p:cNvPr id="93193" name="TextBox 13"/>
              <p:cNvSpPr txBox="1">
                <a:spLocks noChangeArrowheads="1"/>
              </p:cNvSpPr>
              <p:nvPr/>
            </p:nvSpPr>
            <p:spPr bwMode="auto">
              <a:xfrm>
                <a:off x="4243" y="5163"/>
                <a:ext cx="3865" cy="483"/>
              </a:xfrm>
              <a:prstGeom prst="rect">
                <a:avLst/>
              </a:prstGeom>
              <a:noFill/>
              <a:ln w="9525">
                <a:noFill/>
                <a:miter lim="800000"/>
                <a:headEnd/>
                <a:tailEnd/>
              </a:ln>
            </p:spPr>
            <p:txBody>
              <a:bodyPr lIns="0" tIns="0" rIns="0" bIns="0">
                <a:spAutoFit/>
              </a:bodyPr>
              <a:lstStyle/>
              <a:p>
                <a:pPr defTabSz="1216025" eaLnBrk="1" hangingPunct="1">
                  <a:spcBef>
                    <a:spcPct val="20000"/>
                  </a:spcBef>
                  <a:buFont typeface="Arial" pitchFamily="34" charset="0"/>
                  <a:buNone/>
                </a:pPr>
                <a:r>
                  <a:rPr lang="zh-CN" altLang="en-US" sz="2000" b="1">
                    <a:latin typeface="Arial" pitchFamily="34" charset="0"/>
                    <a:ea typeface="微软雅黑" pitchFamily="34" charset="-122"/>
                    <a:sym typeface="Arial" pitchFamily="34" charset="0"/>
                  </a:rPr>
                  <a:t>结账</a:t>
                </a:r>
              </a:p>
            </p:txBody>
          </p:sp>
          <p:sp>
            <p:nvSpPr>
              <p:cNvPr id="93194" name="TextBox 13"/>
              <p:cNvSpPr txBox="1">
                <a:spLocks noChangeArrowheads="1"/>
              </p:cNvSpPr>
              <p:nvPr/>
            </p:nvSpPr>
            <p:spPr bwMode="auto">
              <a:xfrm>
                <a:off x="4226" y="5809"/>
                <a:ext cx="10396" cy="774"/>
              </a:xfrm>
              <a:prstGeom prst="rect">
                <a:avLst/>
              </a:prstGeom>
              <a:noFill/>
              <a:ln w="9525">
                <a:solidFill>
                  <a:srgbClr val="3F86AB"/>
                </a:solidFill>
                <a:prstDash val="sysDash"/>
                <a:round/>
                <a:headEnd/>
                <a:tailEnd/>
              </a:ln>
            </p:spPr>
            <p:txBody>
              <a:bodyPr lIns="0" tIns="0" rIns="0" bIns="0">
                <a:spAutoFit/>
              </a:bodyPr>
              <a:lstStyle/>
              <a:p>
                <a:pPr marL="285750" indent="-285750" defTabSz="1216025" eaLnBrk="1" hangingPunct="1">
                  <a:spcBef>
                    <a:spcPct val="20000"/>
                  </a:spcBef>
                  <a:buFont typeface="Wingdings" pitchFamily="2" charset="2"/>
                  <a:buChar char=""/>
                </a:pPr>
                <a:r>
                  <a:rPr lang="zh-CN" altLang="en-US" sz="1600">
                    <a:latin typeface="Arial" pitchFamily="34" charset="0"/>
                    <a:ea typeface="微软雅黑" pitchFamily="34" charset="-122"/>
                    <a:sym typeface="Arial" pitchFamily="34" charset="0"/>
                  </a:rPr>
                  <a:t>关闭当月的账务，结账后该月份的数据再不会变化。一般结账前要与财务进行核对（资产账=财务账），无误后方可结账。</a:t>
                </a:r>
              </a:p>
            </p:txBody>
          </p:sp>
          <p:sp>
            <p:nvSpPr>
              <p:cNvPr id="93195" name="矩形排列"/>
              <p:cNvSpPr>
                <a:spLocks noChangeArrowheads="1"/>
              </p:cNvSpPr>
              <p:nvPr/>
            </p:nvSpPr>
            <p:spPr bwMode="auto">
              <a:xfrm rot="-5400000">
                <a:off x="2945" y="5638"/>
                <a:ext cx="672" cy="647"/>
              </a:xfrm>
              <a:custGeom>
                <a:avLst/>
                <a:gdLst>
                  <a:gd name="T0" fmla="*/ 0 w 6162"/>
                  <a:gd name="T1" fmla="*/ 422 h 6037"/>
                  <a:gd name="T2" fmla="*/ 0 w 6162"/>
                  <a:gd name="T3" fmla="*/ 338 h 6037"/>
                  <a:gd name="T4" fmla="*/ 672 w 6162"/>
                  <a:gd name="T5" fmla="*/ 338 h 6037"/>
                  <a:gd name="T6" fmla="*/ 672 w 6162"/>
                  <a:gd name="T7" fmla="*/ 422 h 6037"/>
                  <a:gd name="T8" fmla="*/ 0 w 6162"/>
                  <a:gd name="T9" fmla="*/ 422 h 6037"/>
                  <a:gd name="T10" fmla="*/ 0 w 6162"/>
                  <a:gd name="T11" fmla="*/ 113 h 6037"/>
                  <a:gd name="T12" fmla="*/ 587 w 6162"/>
                  <a:gd name="T13" fmla="*/ 113 h 6037"/>
                  <a:gd name="T14" fmla="*/ 587 w 6162"/>
                  <a:gd name="T15" fmla="*/ 197 h 6037"/>
                  <a:gd name="T16" fmla="*/ 0 w 6162"/>
                  <a:gd name="T17" fmla="*/ 197 h 6037"/>
                  <a:gd name="T18" fmla="*/ 0 w 6162"/>
                  <a:gd name="T19" fmla="*/ 113 h 6037"/>
                  <a:gd name="T20" fmla="*/ 0 w 6162"/>
                  <a:gd name="T21" fmla="*/ 0 h 6037"/>
                  <a:gd name="T22" fmla="*/ 501 w 6162"/>
                  <a:gd name="T23" fmla="*/ 0 h 6037"/>
                  <a:gd name="T24" fmla="*/ 501 w 6162"/>
                  <a:gd name="T25" fmla="*/ 84 h 6037"/>
                  <a:gd name="T26" fmla="*/ 0 w 6162"/>
                  <a:gd name="T27" fmla="*/ 84 h 6037"/>
                  <a:gd name="T28" fmla="*/ 0 w 6162"/>
                  <a:gd name="T29" fmla="*/ 0 h 6037"/>
                  <a:gd name="T30" fmla="*/ 472 w 6162"/>
                  <a:gd name="T31" fmla="*/ 309 h 6037"/>
                  <a:gd name="T32" fmla="*/ 0 w 6162"/>
                  <a:gd name="T33" fmla="*/ 309 h 6037"/>
                  <a:gd name="T34" fmla="*/ 0 w 6162"/>
                  <a:gd name="T35" fmla="*/ 225 h 6037"/>
                  <a:gd name="T36" fmla="*/ 472 w 6162"/>
                  <a:gd name="T37" fmla="*/ 225 h 6037"/>
                  <a:gd name="T38" fmla="*/ 472 w 6162"/>
                  <a:gd name="T39" fmla="*/ 309 h 6037"/>
                  <a:gd name="T40" fmla="*/ 529 w 6162"/>
                  <a:gd name="T41" fmla="*/ 534 h 6037"/>
                  <a:gd name="T42" fmla="*/ 0 w 6162"/>
                  <a:gd name="T43" fmla="*/ 534 h 6037"/>
                  <a:gd name="T44" fmla="*/ 0 w 6162"/>
                  <a:gd name="T45" fmla="*/ 450 h 6037"/>
                  <a:gd name="T46" fmla="*/ 529 w 6162"/>
                  <a:gd name="T47" fmla="*/ 450 h 6037"/>
                  <a:gd name="T48" fmla="*/ 529 w 6162"/>
                  <a:gd name="T49" fmla="*/ 534 h 6037"/>
                  <a:gd name="T50" fmla="*/ 629 w 6162"/>
                  <a:gd name="T51" fmla="*/ 647 h 6037"/>
                  <a:gd name="T52" fmla="*/ 0 w 6162"/>
                  <a:gd name="T53" fmla="*/ 647 h 6037"/>
                  <a:gd name="T54" fmla="*/ 0 w 6162"/>
                  <a:gd name="T55" fmla="*/ 563 h 6037"/>
                  <a:gd name="T56" fmla="*/ 629 w 6162"/>
                  <a:gd name="T57" fmla="*/ 563 h 6037"/>
                  <a:gd name="T58" fmla="*/ 629 w 6162"/>
                  <a:gd name="T59" fmla="*/ 647 h 60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62" h="6037">
                    <a:moveTo>
                      <a:pt x="0" y="3937"/>
                    </a:moveTo>
                    <a:lnTo>
                      <a:pt x="0" y="3150"/>
                    </a:lnTo>
                    <a:lnTo>
                      <a:pt x="6162" y="3150"/>
                    </a:lnTo>
                    <a:lnTo>
                      <a:pt x="6162" y="3937"/>
                    </a:lnTo>
                    <a:lnTo>
                      <a:pt x="0" y="3937"/>
                    </a:lnTo>
                    <a:close/>
                    <a:moveTo>
                      <a:pt x="0" y="1050"/>
                    </a:moveTo>
                    <a:lnTo>
                      <a:pt x="5378" y="1050"/>
                    </a:lnTo>
                    <a:lnTo>
                      <a:pt x="5378" y="1837"/>
                    </a:lnTo>
                    <a:lnTo>
                      <a:pt x="0" y="1837"/>
                    </a:lnTo>
                    <a:lnTo>
                      <a:pt x="0" y="1050"/>
                    </a:lnTo>
                    <a:close/>
                    <a:moveTo>
                      <a:pt x="0" y="0"/>
                    </a:moveTo>
                    <a:lnTo>
                      <a:pt x="4591" y="0"/>
                    </a:lnTo>
                    <a:lnTo>
                      <a:pt x="4591" y="787"/>
                    </a:lnTo>
                    <a:lnTo>
                      <a:pt x="0" y="787"/>
                    </a:lnTo>
                    <a:lnTo>
                      <a:pt x="0" y="0"/>
                    </a:lnTo>
                    <a:close/>
                    <a:moveTo>
                      <a:pt x="4329" y="2887"/>
                    </a:moveTo>
                    <a:lnTo>
                      <a:pt x="0" y="2887"/>
                    </a:lnTo>
                    <a:lnTo>
                      <a:pt x="0" y="2100"/>
                    </a:lnTo>
                    <a:lnTo>
                      <a:pt x="4329" y="2100"/>
                    </a:lnTo>
                    <a:lnTo>
                      <a:pt x="4329" y="2887"/>
                    </a:lnTo>
                    <a:close/>
                    <a:moveTo>
                      <a:pt x="4853" y="4987"/>
                    </a:moveTo>
                    <a:lnTo>
                      <a:pt x="0" y="4987"/>
                    </a:lnTo>
                    <a:lnTo>
                      <a:pt x="0" y="4200"/>
                    </a:lnTo>
                    <a:lnTo>
                      <a:pt x="4853" y="4200"/>
                    </a:lnTo>
                    <a:lnTo>
                      <a:pt x="4853" y="4987"/>
                    </a:lnTo>
                    <a:close/>
                    <a:moveTo>
                      <a:pt x="5770" y="6037"/>
                    </a:moveTo>
                    <a:lnTo>
                      <a:pt x="0" y="6037"/>
                    </a:lnTo>
                    <a:lnTo>
                      <a:pt x="0" y="5250"/>
                    </a:lnTo>
                    <a:lnTo>
                      <a:pt x="5770" y="5250"/>
                    </a:lnTo>
                    <a:lnTo>
                      <a:pt x="5770" y="6037"/>
                    </a:lnTo>
                    <a:close/>
                  </a:path>
                </a:pathLst>
              </a:custGeom>
              <a:solidFill>
                <a:schemeClr val="bg1"/>
              </a:solidFill>
              <a:ln w="9525">
                <a:solidFill>
                  <a:srgbClr val="27506D"/>
                </a:solidFill>
                <a:round/>
                <a:headEnd/>
                <a:tailEnd/>
              </a:ln>
            </p:spPr>
            <p:txBody>
              <a:bodyPr/>
              <a:lstStyle/>
              <a:p>
                <a:endParaRPr lang="zh-CN" altLang="en-US"/>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3435"/>
                                        </p:tgtEl>
                                        <p:attrNameLst>
                                          <p:attrName>style.visibility</p:attrName>
                                        </p:attrNameLst>
                                      </p:cBhvr>
                                      <p:to>
                                        <p:strVal val="visible"/>
                                      </p:to>
                                    </p:set>
                                    <p:animEffect transition="in" filter="wipe(left)">
                                      <p:cBhvr>
                                        <p:cTn id="7" dur="1000"/>
                                        <p:tgtEl>
                                          <p:spTgt spid="103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文本框 5"/>
          <p:cNvSpPr txBox="1">
            <a:spLocks noChangeArrowheads="1"/>
          </p:cNvSpPr>
          <p:nvPr/>
        </p:nvSpPr>
        <p:spPr bwMode="auto">
          <a:xfrm>
            <a:off x="2990850" y="3022600"/>
            <a:ext cx="3019425" cy="460375"/>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2400" b="1">
                <a:solidFill>
                  <a:srgbClr val="4490B9"/>
                </a:solidFill>
                <a:latin typeface="微软雅黑" pitchFamily="34" charset="-122"/>
                <a:ea typeface="微软雅黑" pitchFamily="34" charset="-122"/>
              </a:rPr>
              <a:t>感谢您的支持与信任</a:t>
            </a:r>
          </a:p>
        </p:txBody>
      </p:sp>
      <p:grpSp>
        <p:nvGrpSpPr>
          <p:cNvPr id="115715" name="组合 1"/>
          <p:cNvGrpSpPr>
            <a:grpSpLocks/>
          </p:cNvGrpSpPr>
          <p:nvPr/>
        </p:nvGrpSpPr>
        <p:grpSpPr bwMode="auto">
          <a:xfrm>
            <a:off x="2693988" y="3479800"/>
            <a:ext cx="4386262" cy="2601913"/>
            <a:chOff x="3862" y="5480"/>
            <a:chExt cx="6908" cy="4097"/>
          </a:xfrm>
        </p:grpSpPr>
        <p:sp>
          <p:nvSpPr>
            <p:cNvPr id="115722" name="文本框 6"/>
            <p:cNvSpPr txBox="1">
              <a:spLocks noChangeArrowheads="1"/>
            </p:cNvSpPr>
            <p:nvPr/>
          </p:nvSpPr>
          <p:spPr bwMode="auto">
            <a:xfrm>
              <a:off x="3862" y="8540"/>
              <a:ext cx="6907" cy="1037"/>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800">
                  <a:latin typeface="微软雅黑" pitchFamily="34" charset="-122"/>
                  <a:ea typeface="微软雅黑" pitchFamily="34" charset="-122"/>
                  <a:sym typeface="微软雅黑 Light" pitchFamily="34" charset="-122"/>
                </a:rPr>
                <a:t>高校资产QQ群：(89164655 )</a:t>
              </a:r>
            </a:p>
            <a:p>
              <a:pPr eaLnBrk="1" hangingPunct="1">
                <a:buFont typeface="Arial" pitchFamily="34" charset="0"/>
                <a:buNone/>
              </a:pPr>
              <a:r>
                <a:rPr lang="zh-CN" altLang="en-US" sz="1800">
                  <a:latin typeface="微软雅黑" pitchFamily="34" charset="-122"/>
                  <a:ea typeface="微软雅黑" pitchFamily="34" charset="-122"/>
                  <a:sym typeface="微软雅黑 Light" pitchFamily="34" charset="-122"/>
                </a:rPr>
                <a:t>服   务   电   话：025-84810772</a:t>
              </a:r>
            </a:p>
          </p:txBody>
        </p:sp>
        <p:pic>
          <p:nvPicPr>
            <p:cNvPr id="115723" name="Picture 2" descr="I:\江苏省财政资产清查\微信公众号图标\qrcode_for_gh_665229a6d69b_258.jpg"/>
            <p:cNvPicPr>
              <a:picLocks noChangeAspect="1" noChangeArrowheads="1"/>
            </p:cNvPicPr>
            <p:nvPr/>
          </p:nvPicPr>
          <p:blipFill>
            <a:blip r:embed="rId3" cstate="print"/>
            <a:srcRect/>
            <a:stretch>
              <a:fillRect/>
            </a:stretch>
          </p:blipFill>
          <p:spPr bwMode="auto">
            <a:xfrm>
              <a:off x="5737" y="6105"/>
              <a:ext cx="2435" cy="2435"/>
            </a:xfrm>
            <a:prstGeom prst="rect">
              <a:avLst/>
            </a:prstGeom>
            <a:noFill/>
            <a:ln w="9525">
              <a:noFill/>
              <a:miter lim="800000"/>
              <a:headEnd/>
              <a:tailEnd/>
            </a:ln>
          </p:spPr>
        </p:pic>
        <p:sp>
          <p:nvSpPr>
            <p:cNvPr id="115724" name="文本框 5"/>
            <p:cNvSpPr txBox="1">
              <a:spLocks noChangeArrowheads="1"/>
            </p:cNvSpPr>
            <p:nvPr/>
          </p:nvSpPr>
          <p:spPr bwMode="auto">
            <a:xfrm>
              <a:off x="3862" y="5480"/>
              <a:ext cx="4327" cy="625"/>
            </a:xfrm>
            <a:prstGeom prst="rect">
              <a:avLst/>
            </a:prstGeom>
            <a:noFill/>
            <a:ln w="9525">
              <a:noFill/>
              <a:miter lim="800000"/>
              <a:headEnd/>
              <a:tailEnd/>
            </a:ln>
          </p:spPr>
          <p:txBody>
            <a:bodyPr>
              <a:spAutoFit/>
            </a:bodyPr>
            <a:lstStyle/>
            <a:p>
              <a:pPr eaLnBrk="1" hangingPunct="1">
                <a:buFont typeface="Arial" pitchFamily="34" charset="0"/>
                <a:buNone/>
              </a:pPr>
              <a:r>
                <a:rPr lang="zh-CN" altLang="en-US" sz="2000">
                  <a:latin typeface="微软雅黑 Light" pitchFamily="34" charset="-122"/>
                </a:rPr>
                <a:t>微信公众号在线客服：</a:t>
              </a:r>
            </a:p>
          </p:txBody>
        </p:sp>
      </p:grpSp>
      <p:grpSp>
        <p:nvGrpSpPr>
          <p:cNvPr id="115716" name="组合 18"/>
          <p:cNvGrpSpPr>
            <a:grpSpLocks/>
          </p:cNvGrpSpPr>
          <p:nvPr/>
        </p:nvGrpSpPr>
        <p:grpSpPr bwMode="auto">
          <a:xfrm>
            <a:off x="4327525" y="6656388"/>
            <a:ext cx="519113" cy="125412"/>
            <a:chOff x="3510366" y="-2733"/>
            <a:chExt cx="1300959" cy="237042"/>
          </a:xfrm>
        </p:grpSpPr>
        <p:sp>
          <p:nvSpPr>
            <p:cNvPr id="20" name="椭圆 19">
              <a:extLst>
                <a:ext uri="{FF2B5EF4-FFF2-40B4-BE49-F238E27FC236}">
                  <a16:creationId xmlns:a16="http://schemas.microsoft.com/office/drawing/2014/main" xmlns="" id="{0DA53D74-C6BA-4CEC-B143-88492624FE73}"/>
                </a:ext>
              </a:extLst>
            </p:cNvPr>
            <p:cNvSpPr/>
            <p:nvPr/>
          </p:nvSpPr>
          <p:spPr>
            <a:xfrm>
              <a:off x="3510366"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1" name="椭圆 20">
              <a:extLst>
                <a:ext uri="{FF2B5EF4-FFF2-40B4-BE49-F238E27FC236}">
                  <a16:creationId xmlns:a16="http://schemas.microsoft.com/office/drawing/2014/main" xmlns="" id="{C7F7D2A3-03BF-49F9-BB50-A9AB7CC54A47}"/>
                </a:ext>
              </a:extLst>
            </p:cNvPr>
            <p:cNvSpPr/>
            <p:nvPr/>
          </p:nvSpPr>
          <p:spPr>
            <a:xfrm>
              <a:off x="3864451"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2" name="椭圆 21">
              <a:extLst>
                <a:ext uri="{FF2B5EF4-FFF2-40B4-BE49-F238E27FC236}">
                  <a16:creationId xmlns:a16="http://schemas.microsoft.com/office/drawing/2014/main" xmlns="" id="{EEEBDB66-711E-42DC-A319-F2A52004ED24}"/>
                </a:ext>
              </a:extLst>
            </p:cNvPr>
            <p:cNvSpPr/>
            <p:nvPr/>
          </p:nvSpPr>
          <p:spPr>
            <a:xfrm>
              <a:off x="4218533" y="-2733"/>
              <a:ext cx="238708" cy="237042"/>
            </a:xfrm>
            <a:prstGeom prst="ellipse">
              <a:avLst/>
            </a:prstGeom>
            <a:solidFill>
              <a:srgbClr val="3F86AB"/>
            </a:solid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3" name="椭圆 22">
              <a:extLst>
                <a:ext uri="{FF2B5EF4-FFF2-40B4-BE49-F238E27FC236}">
                  <a16:creationId xmlns:a16="http://schemas.microsoft.com/office/drawing/2014/main" xmlns="" id="{FBEA7AB7-6A65-4F5E-88BC-B65CD1515FF3}"/>
                </a:ext>
              </a:extLst>
            </p:cNvPr>
            <p:cNvSpPr/>
            <p:nvPr/>
          </p:nvSpPr>
          <p:spPr>
            <a:xfrm>
              <a:off x="4572617" y="-2733"/>
              <a:ext cx="238708" cy="237042"/>
            </a:xfrm>
            <a:prstGeom prst="ellipse">
              <a:avLst/>
            </a:prstGeom>
            <a:noFill/>
            <a:ln>
              <a:solidFill>
                <a:srgbClr val="3F86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nvGrpSpPr>
          <p:cNvPr id="50" name="组合 49">
            <a:extLst>
              <a:ext uri="{FF2B5EF4-FFF2-40B4-BE49-F238E27FC236}">
                <a16:creationId xmlns:a16="http://schemas.microsoft.com/office/drawing/2014/main" xmlns="" id="{0180277F-92CD-40F8-BCA6-8165EC01394A}"/>
              </a:ext>
            </a:extLst>
          </p:cNvPr>
          <p:cNvGrpSpPr/>
          <p:nvPr/>
        </p:nvGrpSpPr>
        <p:grpSpPr>
          <a:xfrm>
            <a:off x="2362059" y="1548338"/>
            <a:ext cx="4532909" cy="1457055"/>
            <a:chOff x="317432" y="-161667"/>
            <a:chExt cx="5338763" cy="1716088"/>
          </a:xfrm>
          <a:solidFill>
            <a:srgbClr val="3F86AB"/>
          </a:solidFill>
        </p:grpSpPr>
        <p:sp>
          <p:nvSpPr>
            <p:cNvPr id="51" name="Freeform 21">
              <a:extLst>
                <a:ext uri="{FF2B5EF4-FFF2-40B4-BE49-F238E27FC236}">
                  <a16:creationId xmlns:a16="http://schemas.microsoft.com/office/drawing/2014/main" xmlns="" id="{50C83EBD-5465-4E0C-812E-F17FA1CC7075}"/>
                </a:ext>
              </a:extLst>
            </p:cNvPr>
            <p:cNvSpPr/>
            <p:nvPr/>
          </p:nvSpPr>
          <p:spPr bwMode="auto">
            <a:xfrm>
              <a:off x="4116320" y="1390909"/>
              <a:ext cx="527050" cy="134938"/>
            </a:xfrm>
            <a:custGeom>
              <a:avLst/>
              <a:gdLst>
                <a:gd name="T0" fmla="*/ 5 w 646"/>
                <a:gd name="T1" fmla="*/ 106 h 166"/>
                <a:gd name="T2" fmla="*/ 0 w 646"/>
                <a:gd name="T3" fmla="*/ 131 h 166"/>
                <a:gd name="T4" fmla="*/ 49 w 646"/>
                <a:gd name="T5" fmla="*/ 166 h 166"/>
                <a:gd name="T6" fmla="*/ 536 w 646"/>
                <a:gd name="T7" fmla="*/ 166 h 166"/>
                <a:gd name="T8" fmla="*/ 580 w 646"/>
                <a:gd name="T9" fmla="*/ 154 h 166"/>
                <a:gd name="T10" fmla="*/ 612 w 646"/>
                <a:gd name="T11" fmla="*/ 119 h 166"/>
                <a:gd name="T12" fmla="*/ 646 w 646"/>
                <a:gd name="T13" fmla="*/ 54 h 166"/>
                <a:gd name="T14" fmla="*/ 61 w 646"/>
                <a:gd name="T15" fmla="*/ 0 h 166"/>
                <a:gd name="T16" fmla="*/ 5 w 646"/>
                <a:gd name="T1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166">
                  <a:moveTo>
                    <a:pt x="5" y="106"/>
                  </a:moveTo>
                  <a:cubicBezTo>
                    <a:pt x="1" y="113"/>
                    <a:pt x="0" y="121"/>
                    <a:pt x="0" y="131"/>
                  </a:cubicBezTo>
                  <a:cubicBezTo>
                    <a:pt x="0" y="154"/>
                    <a:pt x="16" y="166"/>
                    <a:pt x="49" y="166"/>
                  </a:cubicBezTo>
                  <a:cubicBezTo>
                    <a:pt x="536" y="166"/>
                    <a:pt x="536" y="166"/>
                    <a:pt x="536" y="166"/>
                  </a:cubicBezTo>
                  <a:cubicBezTo>
                    <a:pt x="551" y="166"/>
                    <a:pt x="566" y="162"/>
                    <a:pt x="580" y="154"/>
                  </a:cubicBezTo>
                  <a:cubicBezTo>
                    <a:pt x="593" y="146"/>
                    <a:pt x="604" y="135"/>
                    <a:pt x="612" y="119"/>
                  </a:cubicBezTo>
                  <a:cubicBezTo>
                    <a:pt x="646" y="54"/>
                    <a:pt x="646" y="54"/>
                    <a:pt x="646" y="54"/>
                  </a:cubicBezTo>
                  <a:cubicBezTo>
                    <a:pt x="444" y="50"/>
                    <a:pt x="244" y="28"/>
                    <a:pt x="61" y="0"/>
                  </a:cubicBezTo>
                  <a:lnTo>
                    <a:pt x="5" y="106"/>
                  </a:ln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2" name="Freeform 22">
              <a:extLst>
                <a:ext uri="{FF2B5EF4-FFF2-40B4-BE49-F238E27FC236}">
                  <a16:creationId xmlns:a16="http://schemas.microsoft.com/office/drawing/2014/main" xmlns="" id="{2AE34D13-0894-4BF5-A448-9A7B3A202CB4}"/>
                </a:ext>
              </a:extLst>
            </p:cNvPr>
            <p:cNvSpPr/>
            <p:nvPr/>
          </p:nvSpPr>
          <p:spPr bwMode="auto">
            <a:xfrm>
              <a:off x="4097271" y="-133091"/>
              <a:ext cx="1331913" cy="1169989"/>
            </a:xfrm>
            <a:custGeom>
              <a:avLst/>
              <a:gdLst>
                <a:gd name="T0" fmla="*/ 1635 w 1635"/>
                <a:gd name="T1" fmla="*/ 77 h 1433"/>
                <a:gd name="T2" fmla="*/ 1617 w 1635"/>
                <a:gd name="T3" fmla="*/ 24 h 1433"/>
                <a:gd name="T4" fmla="*/ 1560 w 1635"/>
                <a:gd name="T5" fmla="*/ 0 h 1433"/>
                <a:gd name="T6" fmla="*/ 64 w 1635"/>
                <a:gd name="T7" fmla="*/ 0 h 1433"/>
                <a:gd name="T8" fmla="*/ 19 w 1635"/>
                <a:gd name="T9" fmla="*/ 18 h 1433"/>
                <a:gd name="T10" fmla="*/ 0 w 1635"/>
                <a:gd name="T11" fmla="*/ 63 h 1433"/>
                <a:gd name="T12" fmla="*/ 0 w 1635"/>
                <a:gd name="T13" fmla="*/ 421 h 1433"/>
                <a:gd name="T14" fmla="*/ 19 w 1635"/>
                <a:gd name="T15" fmla="*/ 469 h 1433"/>
                <a:gd name="T16" fmla="*/ 64 w 1635"/>
                <a:gd name="T17" fmla="*/ 484 h 1433"/>
                <a:gd name="T18" fmla="*/ 805 w 1635"/>
                <a:gd name="T19" fmla="*/ 484 h 1433"/>
                <a:gd name="T20" fmla="*/ 310 w 1635"/>
                <a:gd name="T21" fmla="*/ 1433 h 1433"/>
                <a:gd name="T22" fmla="*/ 472 w 1635"/>
                <a:gd name="T23" fmla="*/ 1418 h 1433"/>
                <a:gd name="T24" fmla="*/ 971 w 1635"/>
                <a:gd name="T25" fmla="*/ 1354 h 1433"/>
                <a:gd name="T26" fmla="*/ 1610 w 1635"/>
                <a:gd name="T27" fmla="*/ 146 h 1433"/>
                <a:gd name="T28" fmla="*/ 1635 w 1635"/>
                <a:gd name="T29" fmla="*/ 77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5" h="1433">
                  <a:moveTo>
                    <a:pt x="1635" y="77"/>
                  </a:moveTo>
                  <a:cubicBezTo>
                    <a:pt x="1635" y="56"/>
                    <a:pt x="1629" y="39"/>
                    <a:pt x="1617" y="24"/>
                  </a:cubicBezTo>
                  <a:cubicBezTo>
                    <a:pt x="1604" y="8"/>
                    <a:pt x="1585" y="0"/>
                    <a:pt x="1560" y="0"/>
                  </a:cubicBezTo>
                  <a:cubicBezTo>
                    <a:pt x="64" y="0"/>
                    <a:pt x="64" y="0"/>
                    <a:pt x="64" y="0"/>
                  </a:cubicBezTo>
                  <a:cubicBezTo>
                    <a:pt x="47" y="0"/>
                    <a:pt x="32" y="6"/>
                    <a:pt x="19" y="18"/>
                  </a:cubicBezTo>
                  <a:cubicBezTo>
                    <a:pt x="7" y="30"/>
                    <a:pt x="0" y="45"/>
                    <a:pt x="0" y="63"/>
                  </a:cubicBezTo>
                  <a:cubicBezTo>
                    <a:pt x="0" y="421"/>
                    <a:pt x="0" y="421"/>
                    <a:pt x="0" y="421"/>
                  </a:cubicBezTo>
                  <a:cubicBezTo>
                    <a:pt x="0" y="444"/>
                    <a:pt x="7" y="459"/>
                    <a:pt x="19" y="469"/>
                  </a:cubicBezTo>
                  <a:cubicBezTo>
                    <a:pt x="31" y="480"/>
                    <a:pt x="46" y="484"/>
                    <a:pt x="64" y="484"/>
                  </a:cubicBezTo>
                  <a:cubicBezTo>
                    <a:pt x="805" y="484"/>
                    <a:pt x="805" y="484"/>
                    <a:pt x="805" y="484"/>
                  </a:cubicBezTo>
                  <a:cubicBezTo>
                    <a:pt x="310" y="1433"/>
                    <a:pt x="310" y="1433"/>
                    <a:pt x="310" y="1433"/>
                  </a:cubicBezTo>
                  <a:cubicBezTo>
                    <a:pt x="374" y="1426"/>
                    <a:pt x="429" y="1420"/>
                    <a:pt x="472" y="1418"/>
                  </a:cubicBezTo>
                  <a:cubicBezTo>
                    <a:pt x="624" y="1410"/>
                    <a:pt x="821" y="1380"/>
                    <a:pt x="971" y="1354"/>
                  </a:cubicBezTo>
                  <a:cubicBezTo>
                    <a:pt x="1610" y="146"/>
                    <a:pt x="1610" y="146"/>
                    <a:pt x="1610" y="146"/>
                  </a:cubicBezTo>
                  <a:cubicBezTo>
                    <a:pt x="1627" y="123"/>
                    <a:pt x="1635" y="100"/>
                    <a:pt x="1635" y="77"/>
                  </a:cubicBez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3" name="Freeform 23">
              <a:extLst>
                <a:ext uri="{FF2B5EF4-FFF2-40B4-BE49-F238E27FC236}">
                  <a16:creationId xmlns:a16="http://schemas.microsoft.com/office/drawing/2014/main" xmlns="" id="{24FD7145-E883-4FE5-9DB1-5098BE35FD94}"/>
                </a:ext>
              </a:extLst>
            </p:cNvPr>
            <p:cNvSpPr/>
            <p:nvPr/>
          </p:nvSpPr>
          <p:spPr bwMode="auto">
            <a:xfrm>
              <a:off x="763520" y="728921"/>
              <a:ext cx="1162050" cy="798513"/>
            </a:xfrm>
            <a:custGeom>
              <a:avLst/>
              <a:gdLst>
                <a:gd name="T0" fmla="*/ 1408 w 1425"/>
                <a:gd name="T1" fmla="*/ 543 h 978"/>
                <a:gd name="T2" fmla="*/ 1362 w 1425"/>
                <a:gd name="T3" fmla="*/ 526 h 978"/>
                <a:gd name="T4" fmla="*/ 734 w 1425"/>
                <a:gd name="T5" fmla="*/ 526 h 978"/>
                <a:gd name="T6" fmla="*/ 1173 w 1425"/>
                <a:gd name="T7" fmla="*/ 42 h 978"/>
                <a:gd name="T8" fmla="*/ 582 w 1425"/>
                <a:gd name="T9" fmla="*/ 0 h 978"/>
                <a:gd name="T10" fmla="*/ 10 w 1425"/>
                <a:gd name="T11" fmla="*/ 668 h 978"/>
                <a:gd name="T12" fmla="*/ 0 w 1425"/>
                <a:gd name="T13" fmla="*/ 704 h 978"/>
                <a:gd name="T14" fmla="*/ 0 w 1425"/>
                <a:gd name="T15" fmla="*/ 907 h 978"/>
                <a:gd name="T16" fmla="*/ 23 w 1425"/>
                <a:gd name="T17" fmla="*/ 959 h 978"/>
                <a:gd name="T18" fmla="*/ 72 w 1425"/>
                <a:gd name="T19" fmla="*/ 978 h 978"/>
                <a:gd name="T20" fmla="*/ 1362 w 1425"/>
                <a:gd name="T21" fmla="*/ 978 h 978"/>
                <a:gd name="T22" fmla="*/ 1408 w 1425"/>
                <a:gd name="T23" fmla="*/ 956 h 978"/>
                <a:gd name="T24" fmla="*/ 1425 w 1425"/>
                <a:gd name="T25" fmla="*/ 907 h 978"/>
                <a:gd name="T26" fmla="*/ 1425 w 1425"/>
                <a:gd name="T27" fmla="*/ 588 h 978"/>
                <a:gd name="T28" fmla="*/ 1408 w 1425"/>
                <a:gd name="T29" fmla="*/ 543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5" h="978">
                  <a:moveTo>
                    <a:pt x="1408" y="543"/>
                  </a:moveTo>
                  <a:cubicBezTo>
                    <a:pt x="1395" y="533"/>
                    <a:pt x="1382" y="526"/>
                    <a:pt x="1362" y="526"/>
                  </a:cubicBezTo>
                  <a:cubicBezTo>
                    <a:pt x="734" y="526"/>
                    <a:pt x="734" y="526"/>
                    <a:pt x="734" y="526"/>
                  </a:cubicBezTo>
                  <a:cubicBezTo>
                    <a:pt x="1173" y="42"/>
                    <a:pt x="1173" y="42"/>
                    <a:pt x="1173" y="42"/>
                  </a:cubicBezTo>
                  <a:cubicBezTo>
                    <a:pt x="959" y="13"/>
                    <a:pt x="763" y="0"/>
                    <a:pt x="582" y="0"/>
                  </a:cubicBezTo>
                  <a:cubicBezTo>
                    <a:pt x="10" y="668"/>
                    <a:pt x="10" y="668"/>
                    <a:pt x="10" y="668"/>
                  </a:cubicBezTo>
                  <a:cubicBezTo>
                    <a:pt x="3" y="681"/>
                    <a:pt x="0" y="694"/>
                    <a:pt x="0" y="704"/>
                  </a:cubicBezTo>
                  <a:cubicBezTo>
                    <a:pt x="0" y="907"/>
                    <a:pt x="0" y="907"/>
                    <a:pt x="0" y="907"/>
                  </a:cubicBezTo>
                  <a:cubicBezTo>
                    <a:pt x="0" y="927"/>
                    <a:pt x="10" y="943"/>
                    <a:pt x="23" y="959"/>
                  </a:cubicBezTo>
                  <a:cubicBezTo>
                    <a:pt x="39" y="972"/>
                    <a:pt x="56" y="978"/>
                    <a:pt x="72" y="978"/>
                  </a:cubicBezTo>
                  <a:cubicBezTo>
                    <a:pt x="1362" y="978"/>
                    <a:pt x="1362" y="978"/>
                    <a:pt x="1362" y="978"/>
                  </a:cubicBezTo>
                  <a:cubicBezTo>
                    <a:pt x="1379" y="978"/>
                    <a:pt x="1395" y="972"/>
                    <a:pt x="1408" y="956"/>
                  </a:cubicBezTo>
                  <a:cubicBezTo>
                    <a:pt x="1422" y="943"/>
                    <a:pt x="1425" y="927"/>
                    <a:pt x="1425" y="907"/>
                  </a:cubicBezTo>
                  <a:cubicBezTo>
                    <a:pt x="1425" y="588"/>
                    <a:pt x="1425" y="588"/>
                    <a:pt x="1425" y="588"/>
                  </a:cubicBezTo>
                  <a:cubicBezTo>
                    <a:pt x="1425" y="568"/>
                    <a:pt x="1422" y="552"/>
                    <a:pt x="1408" y="543"/>
                  </a:cubicBez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4" name="Freeform 24">
              <a:extLst>
                <a:ext uri="{FF2B5EF4-FFF2-40B4-BE49-F238E27FC236}">
                  <a16:creationId xmlns:a16="http://schemas.microsoft.com/office/drawing/2014/main" xmlns="" id="{53466B7B-BD16-41F8-829F-1859D8300ECA}"/>
                </a:ext>
              </a:extLst>
            </p:cNvPr>
            <p:cNvSpPr/>
            <p:nvPr/>
          </p:nvSpPr>
          <p:spPr bwMode="auto">
            <a:xfrm>
              <a:off x="776220" y="-161667"/>
              <a:ext cx="2757488" cy="1716088"/>
            </a:xfrm>
            <a:custGeom>
              <a:avLst/>
              <a:gdLst>
                <a:gd name="T0" fmla="*/ 3072 w 3383"/>
                <a:gd name="T1" fmla="*/ 319 h 2102"/>
                <a:gd name="T2" fmla="*/ 2599 w 3383"/>
                <a:gd name="T3" fmla="*/ 51 h 2102"/>
                <a:gd name="T4" fmla="*/ 2030 w 3383"/>
                <a:gd name="T5" fmla="*/ 51 h 2102"/>
                <a:gd name="T6" fmla="*/ 1558 w 3383"/>
                <a:gd name="T7" fmla="*/ 319 h 2102"/>
                <a:gd name="T8" fmla="*/ 1353 w 3383"/>
                <a:gd name="T9" fmla="*/ 368 h 2102"/>
                <a:gd name="T10" fmla="*/ 962 w 3383"/>
                <a:gd name="T11" fmla="*/ 45 h 2102"/>
                <a:gd name="T12" fmla="*/ 420 w 3383"/>
                <a:gd name="T13" fmla="*/ 48 h 2102"/>
                <a:gd name="T14" fmla="*/ 53 w 3383"/>
                <a:gd name="T15" fmla="*/ 387 h 2102"/>
                <a:gd name="T16" fmla="*/ 0 w 3383"/>
                <a:gd name="T17" fmla="*/ 723 h 2102"/>
                <a:gd name="T18" fmla="*/ 60 w 3383"/>
                <a:gd name="T19" fmla="*/ 781 h 2102"/>
                <a:gd name="T20" fmla="*/ 470 w 3383"/>
                <a:gd name="T21" fmla="*/ 758 h 2102"/>
                <a:gd name="T22" fmla="*/ 490 w 3383"/>
                <a:gd name="T23" fmla="*/ 639 h 2102"/>
                <a:gd name="T24" fmla="*/ 549 w 3383"/>
                <a:gd name="T25" fmla="*/ 500 h 2102"/>
                <a:gd name="T26" fmla="*/ 695 w 3383"/>
                <a:gd name="T27" fmla="*/ 439 h 2102"/>
                <a:gd name="T28" fmla="*/ 833 w 3383"/>
                <a:gd name="T29" fmla="*/ 487 h 2102"/>
                <a:gd name="T30" fmla="*/ 900 w 3383"/>
                <a:gd name="T31" fmla="*/ 629 h 2102"/>
                <a:gd name="T32" fmla="*/ 843 w 3383"/>
                <a:gd name="T33" fmla="*/ 768 h 2102"/>
                <a:gd name="T34" fmla="*/ 1253 w 3383"/>
                <a:gd name="T35" fmla="*/ 920 h 2102"/>
                <a:gd name="T36" fmla="*/ 1247 w 3383"/>
                <a:gd name="T37" fmla="*/ 1146 h 2102"/>
                <a:gd name="T38" fmla="*/ 1248 w 3383"/>
                <a:gd name="T39" fmla="*/ 1161 h 2102"/>
                <a:gd name="T40" fmla="*/ 1249 w 3383"/>
                <a:gd name="T41" fmla="*/ 1170 h 2102"/>
                <a:gd name="T42" fmla="*/ 1283 w 3383"/>
                <a:gd name="T43" fmla="*/ 1336 h 2102"/>
                <a:gd name="T44" fmla="*/ 1558 w 3383"/>
                <a:gd name="T45" fmla="*/ 1798 h 2102"/>
                <a:gd name="T46" fmla="*/ 2030 w 3383"/>
                <a:gd name="T47" fmla="*/ 2066 h 2102"/>
                <a:gd name="T48" fmla="*/ 2599 w 3383"/>
                <a:gd name="T49" fmla="*/ 2066 h 2102"/>
                <a:gd name="T50" fmla="*/ 3072 w 3383"/>
                <a:gd name="T51" fmla="*/ 1798 h 2102"/>
                <a:gd name="T52" fmla="*/ 2831 w 3383"/>
                <a:gd name="T53" fmla="*/ 1559 h 2102"/>
                <a:gd name="T54" fmla="*/ 2530 w 3383"/>
                <a:gd name="T55" fmla="*/ 1559 h 2102"/>
                <a:gd name="T56" fmla="*/ 2100 w 3383"/>
                <a:gd name="T57" fmla="*/ 1559 h 2102"/>
                <a:gd name="T58" fmla="*/ 1816 w 3383"/>
                <a:gd name="T59" fmla="*/ 1272 h 2102"/>
                <a:gd name="T60" fmla="*/ 1773 w 3383"/>
                <a:gd name="T61" fmla="*/ 1059 h 2102"/>
                <a:gd name="T62" fmla="*/ 1779 w 3383"/>
                <a:gd name="T63" fmla="*/ 975 h 2102"/>
                <a:gd name="T64" fmla="*/ 1787 w 3383"/>
                <a:gd name="T65" fmla="*/ 934 h 2102"/>
                <a:gd name="T66" fmla="*/ 1790 w 3383"/>
                <a:gd name="T67" fmla="*/ 922 h 2102"/>
                <a:gd name="T68" fmla="*/ 1825 w 3383"/>
                <a:gd name="T69" fmla="*/ 824 h 2102"/>
                <a:gd name="T70" fmla="*/ 1831 w 3383"/>
                <a:gd name="T71" fmla="*/ 810 h 2102"/>
                <a:gd name="T72" fmla="*/ 2100 w 3383"/>
                <a:gd name="T73" fmla="*/ 552 h 2102"/>
                <a:gd name="T74" fmla="*/ 2530 w 3383"/>
                <a:gd name="T75" fmla="*/ 552 h 2102"/>
                <a:gd name="T76" fmla="*/ 2817 w 3383"/>
                <a:gd name="T77" fmla="*/ 846 h 2102"/>
                <a:gd name="T78" fmla="*/ 2841 w 3383"/>
                <a:gd name="T79" fmla="*/ 1204 h 2102"/>
                <a:gd name="T80" fmla="*/ 3383 w 3383"/>
                <a:gd name="T81" fmla="*/ 1059 h 2102"/>
                <a:gd name="T82" fmla="*/ 3238 w 3383"/>
                <a:gd name="T83" fmla="*/ 533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2102">
                  <a:moveTo>
                    <a:pt x="3238" y="533"/>
                  </a:moveTo>
                  <a:cubicBezTo>
                    <a:pt x="3191" y="455"/>
                    <a:pt x="3135" y="384"/>
                    <a:pt x="3072" y="319"/>
                  </a:cubicBezTo>
                  <a:cubicBezTo>
                    <a:pt x="3006" y="258"/>
                    <a:pt x="2933" y="203"/>
                    <a:pt x="2854" y="158"/>
                  </a:cubicBezTo>
                  <a:cubicBezTo>
                    <a:pt x="2775" y="113"/>
                    <a:pt x="2689" y="77"/>
                    <a:pt x="2599" y="51"/>
                  </a:cubicBezTo>
                  <a:cubicBezTo>
                    <a:pt x="2507" y="26"/>
                    <a:pt x="2411" y="16"/>
                    <a:pt x="2315" y="16"/>
                  </a:cubicBezTo>
                  <a:cubicBezTo>
                    <a:pt x="2216" y="16"/>
                    <a:pt x="2120" y="26"/>
                    <a:pt x="2030" y="51"/>
                  </a:cubicBezTo>
                  <a:cubicBezTo>
                    <a:pt x="1938" y="77"/>
                    <a:pt x="1852" y="113"/>
                    <a:pt x="1773" y="158"/>
                  </a:cubicBezTo>
                  <a:cubicBezTo>
                    <a:pt x="1693" y="203"/>
                    <a:pt x="1624" y="258"/>
                    <a:pt x="1558" y="319"/>
                  </a:cubicBezTo>
                  <a:cubicBezTo>
                    <a:pt x="1498" y="378"/>
                    <a:pt x="1448" y="442"/>
                    <a:pt x="1402" y="513"/>
                  </a:cubicBezTo>
                  <a:cubicBezTo>
                    <a:pt x="1392" y="461"/>
                    <a:pt x="1376" y="413"/>
                    <a:pt x="1353" y="368"/>
                  </a:cubicBezTo>
                  <a:cubicBezTo>
                    <a:pt x="1313" y="290"/>
                    <a:pt x="1260" y="226"/>
                    <a:pt x="1194" y="171"/>
                  </a:cubicBezTo>
                  <a:cubicBezTo>
                    <a:pt x="1128" y="116"/>
                    <a:pt x="1048" y="74"/>
                    <a:pt x="962" y="45"/>
                  </a:cubicBezTo>
                  <a:cubicBezTo>
                    <a:pt x="873" y="16"/>
                    <a:pt x="784" y="0"/>
                    <a:pt x="688" y="0"/>
                  </a:cubicBezTo>
                  <a:cubicBezTo>
                    <a:pt x="592" y="0"/>
                    <a:pt x="503" y="16"/>
                    <a:pt x="420" y="48"/>
                  </a:cubicBezTo>
                  <a:cubicBezTo>
                    <a:pt x="337" y="80"/>
                    <a:pt x="265" y="125"/>
                    <a:pt x="202" y="184"/>
                  </a:cubicBezTo>
                  <a:cubicBezTo>
                    <a:pt x="139" y="239"/>
                    <a:pt x="89" y="310"/>
                    <a:pt x="53" y="387"/>
                  </a:cubicBezTo>
                  <a:cubicBezTo>
                    <a:pt x="17" y="468"/>
                    <a:pt x="0" y="555"/>
                    <a:pt x="0" y="652"/>
                  </a:cubicBezTo>
                  <a:cubicBezTo>
                    <a:pt x="0" y="723"/>
                    <a:pt x="0" y="723"/>
                    <a:pt x="0" y="723"/>
                  </a:cubicBezTo>
                  <a:cubicBezTo>
                    <a:pt x="0" y="736"/>
                    <a:pt x="3" y="749"/>
                    <a:pt x="13" y="762"/>
                  </a:cubicBezTo>
                  <a:cubicBezTo>
                    <a:pt x="20" y="775"/>
                    <a:pt x="37" y="781"/>
                    <a:pt x="60" y="781"/>
                  </a:cubicBezTo>
                  <a:cubicBezTo>
                    <a:pt x="420" y="781"/>
                    <a:pt x="420" y="781"/>
                    <a:pt x="420" y="781"/>
                  </a:cubicBezTo>
                  <a:cubicBezTo>
                    <a:pt x="440" y="781"/>
                    <a:pt x="460" y="775"/>
                    <a:pt x="470" y="758"/>
                  </a:cubicBezTo>
                  <a:cubicBezTo>
                    <a:pt x="483" y="746"/>
                    <a:pt x="490" y="729"/>
                    <a:pt x="490" y="717"/>
                  </a:cubicBezTo>
                  <a:cubicBezTo>
                    <a:pt x="490" y="639"/>
                    <a:pt x="490" y="639"/>
                    <a:pt x="490" y="639"/>
                  </a:cubicBezTo>
                  <a:cubicBezTo>
                    <a:pt x="490" y="613"/>
                    <a:pt x="496" y="591"/>
                    <a:pt x="506" y="565"/>
                  </a:cubicBezTo>
                  <a:cubicBezTo>
                    <a:pt x="516" y="542"/>
                    <a:pt x="532" y="520"/>
                    <a:pt x="549" y="500"/>
                  </a:cubicBezTo>
                  <a:cubicBezTo>
                    <a:pt x="569" y="481"/>
                    <a:pt x="592" y="468"/>
                    <a:pt x="615" y="455"/>
                  </a:cubicBezTo>
                  <a:cubicBezTo>
                    <a:pt x="642" y="445"/>
                    <a:pt x="668" y="439"/>
                    <a:pt x="695" y="439"/>
                  </a:cubicBezTo>
                  <a:cubicBezTo>
                    <a:pt x="721" y="439"/>
                    <a:pt x="744" y="445"/>
                    <a:pt x="771" y="452"/>
                  </a:cubicBezTo>
                  <a:cubicBezTo>
                    <a:pt x="794" y="461"/>
                    <a:pt x="814" y="471"/>
                    <a:pt x="833" y="487"/>
                  </a:cubicBezTo>
                  <a:cubicBezTo>
                    <a:pt x="853" y="503"/>
                    <a:pt x="870" y="526"/>
                    <a:pt x="883" y="549"/>
                  </a:cubicBezTo>
                  <a:cubicBezTo>
                    <a:pt x="893" y="571"/>
                    <a:pt x="900" y="600"/>
                    <a:pt x="900" y="629"/>
                  </a:cubicBezTo>
                  <a:cubicBezTo>
                    <a:pt x="900" y="655"/>
                    <a:pt x="896" y="678"/>
                    <a:pt x="890" y="697"/>
                  </a:cubicBezTo>
                  <a:cubicBezTo>
                    <a:pt x="883" y="717"/>
                    <a:pt x="870" y="742"/>
                    <a:pt x="843" y="768"/>
                  </a:cubicBezTo>
                  <a:cubicBezTo>
                    <a:pt x="721" y="913"/>
                    <a:pt x="721" y="913"/>
                    <a:pt x="721" y="913"/>
                  </a:cubicBezTo>
                  <a:cubicBezTo>
                    <a:pt x="884" y="907"/>
                    <a:pt x="1062" y="908"/>
                    <a:pt x="1253" y="920"/>
                  </a:cubicBezTo>
                  <a:cubicBezTo>
                    <a:pt x="1247" y="966"/>
                    <a:pt x="1243" y="1012"/>
                    <a:pt x="1243" y="1059"/>
                  </a:cubicBezTo>
                  <a:cubicBezTo>
                    <a:pt x="1243" y="1089"/>
                    <a:pt x="1245" y="1118"/>
                    <a:pt x="1247" y="1146"/>
                  </a:cubicBezTo>
                  <a:cubicBezTo>
                    <a:pt x="1247" y="1146"/>
                    <a:pt x="1247" y="1146"/>
                    <a:pt x="1247" y="1146"/>
                  </a:cubicBezTo>
                  <a:cubicBezTo>
                    <a:pt x="1247" y="1151"/>
                    <a:pt x="1248" y="1156"/>
                    <a:pt x="1248" y="1161"/>
                  </a:cubicBezTo>
                  <a:cubicBezTo>
                    <a:pt x="1249" y="1163"/>
                    <a:pt x="1249" y="1165"/>
                    <a:pt x="1249" y="1168"/>
                  </a:cubicBezTo>
                  <a:cubicBezTo>
                    <a:pt x="1249" y="1169"/>
                    <a:pt x="1249" y="1169"/>
                    <a:pt x="1249" y="1170"/>
                  </a:cubicBezTo>
                  <a:cubicBezTo>
                    <a:pt x="1251" y="1186"/>
                    <a:pt x="1253" y="1202"/>
                    <a:pt x="1256" y="1218"/>
                  </a:cubicBezTo>
                  <a:cubicBezTo>
                    <a:pt x="1262" y="1258"/>
                    <a:pt x="1271" y="1298"/>
                    <a:pt x="1283" y="1336"/>
                  </a:cubicBezTo>
                  <a:cubicBezTo>
                    <a:pt x="1306" y="1427"/>
                    <a:pt x="1343" y="1511"/>
                    <a:pt x="1389" y="1588"/>
                  </a:cubicBezTo>
                  <a:cubicBezTo>
                    <a:pt x="1439" y="1662"/>
                    <a:pt x="1492" y="1734"/>
                    <a:pt x="1558" y="1798"/>
                  </a:cubicBezTo>
                  <a:cubicBezTo>
                    <a:pt x="1624" y="1860"/>
                    <a:pt x="1693" y="1914"/>
                    <a:pt x="1773" y="1960"/>
                  </a:cubicBezTo>
                  <a:cubicBezTo>
                    <a:pt x="1852" y="2008"/>
                    <a:pt x="1938" y="2040"/>
                    <a:pt x="2030" y="2066"/>
                  </a:cubicBezTo>
                  <a:cubicBezTo>
                    <a:pt x="2120" y="2092"/>
                    <a:pt x="2216" y="2102"/>
                    <a:pt x="2315" y="2102"/>
                  </a:cubicBezTo>
                  <a:cubicBezTo>
                    <a:pt x="2411" y="2102"/>
                    <a:pt x="2507" y="2092"/>
                    <a:pt x="2599" y="2066"/>
                  </a:cubicBezTo>
                  <a:cubicBezTo>
                    <a:pt x="2689" y="2040"/>
                    <a:pt x="2775" y="2008"/>
                    <a:pt x="2854" y="1960"/>
                  </a:cubicBezTo>
                  <a:cubicBezTo>
                    <a:pt x="2933" y="1914"/>
                    <a:pt x="3006" y="1860"/>
                    <a:pt x="3072" y="1798"/>
                  </a:cubicBezTo>
                  <a:cubicBezTo>
                    <a:pt x="3109" y="1759"/>
                    <a:pt x="3145" y="1721"/>
                    <a:pt x="3178" y="1676"/>
                  </a:cubicBezTo>
                  <a:cubicBezTo>
                    <a:pt x="3066" y="1643"/>
                    <a:pt x="2950" y="1605"/>
                    <a:pt x="2831" y="1559"/>
                  </a:cubicBezTo>
                  <a:cubicBezTo>
                    <a:pt x="2768" y="1537"/>
                    <a:pt x="2705" y="1514"/>
                    <a:pt x="2646" y="1495"/>
                  </a:cubicBezTo>
                  <a:cubicBezTo>
                    <a:pt x="2612" y="1520"/>
                    <a:pt x="2573" y="1543"/>
                    <a:pt x="2530" y="1559"/>
                  </a:cubicBezTo>
                  <a:cubicBezTo>
                    <a:pt x="2464" y="1588"/>
                    <a:pt x="2391" y="1601"/>
                    <a:pt x="2315" y="1601"/>
                  </a:cubicBezTo>
                  <a:cubicBezTo>
                    <a:pt x="2239" y="1601"/>
                    <a:pt x="2166" y="1588"/>
                    <a:pt x="2100" y="1559"/>
                  </a:cubicBezTo>
                  <a:cubicBezTo>
                    <a:pt x="2034" y="1533"/>
                    <a:pt x="1978" y="1495"/>
                    <a:pt x="1928" y="1443"/>
                  </a:cubicBezTo>
                  <a:cubicBezTo>
                    <a:pt x="1882" y="1395"/>
                    <a:pt x="1842" y="1336"/>
                    <a:pt x="1816" y="1272"/>
                  </a:cubicBezTo>
                  <a:cubicBezTo>
                    <a:pt x="1813" y="1267"/>
                    <a:pt x="1811" y="1263"/>
                    <a:pt x="1809" y="1259"/>
                  </a:cubicBezTo>
                  <a:cubicBezTo>
                    <a:pt x="1786" y="1197"/>
                    <a:pt x="1773" y="1130"/>
                    <a:pt x="1773" y="1059"/>
                  </a:cubicBezTo>
                  <a:cubicBezTo>
                    <a:pt x="1773" y="1030"/>
                    <a:pt x="1775" y="1002"/>
                    <a:pt x="1779" y="975"/>
                  </a:cubicBezTo>
                  <a:cubicBezTo>
                    <a:pt x="1779" y="975"/>
                    <a:pt x="1779" y="975"/>
                    <a:pt x="1779" y="975"/>
                  </a:cubicBezTo>
                  <a:cubicBezTo>
                    <a:pt x="1780" y="970"/>
                    <a:pt x="1781" y="965"/>
                    <a:pt x="1782" y="961"/>
                  </a:cubicBezTo>
                  <a:cubicBezTo>
                    <a:pt x="1783" y="952"/>
                    <a:pt x="1785" y="943"/>
                    <a:pt x="1787" y="934"/>
                  </a:cubicBezTo>
                  <a:cubicBezTo>
                    <a:pt x="1787" y="934"/>
                    <a:pt x="1787" y="934"/>
                    <a:pt x="1787" y="934"/>
                  </a:cubicBezTo>
                  <a:cubicBezTo>
                    <a:pt x="1788" y="930"/>
                    <a:pt x="1789" y="926"/>
                    <a:pt x="1790" y="922"/>
                  </a:cubicBezTo>
                  <a:cubicBezTo>
                    <a:pt x="1797" y="896"/>
                    <a:pt x="1806" y="871"/>
                    <a:pt x="1816" y="846"/>
                  </a:cubicBezTo>
                  <a:cubicBezTo>
                    <a:pt x="1818" y="838"/>
                    <a:pt x="1822" y="831"/>
                    <a:pt x="1825" y="824"/>
                  </a:cubicBezTo>
                  <a:cubicBezTo>
                    <a:pt x="1827" y="820"/>
                    <a:pt x="1830" y="815"/>
                    <a:pt x="1832" y="810"/>
                  </a:cubicBezTo>
                  <a:cubicBezTo>
                    <a:pt x="1831" y="810"/>
                    <a:pt x="1831" y="810"/>
                    <a:pt x="1831" y="810"/>
                  </a:cubicBezTo>
                  <a:cubicBezTo>
                    <a:pt x="1856" y="757"/>
                    <a:pt x="1890" y="711"/>
                    <a:pt x="1928" y="668"/>
                  </a:cubicBezTo>
                  <a:cubicBezTo>
                    <a:pt x="1978" y="620"/>
                    <a:pt x="2034" y="581"/>
                    <a:pt x="2100" y="552"/>
                  </a:cubicBezTo>
                  <a:cubicBezTo>
                    <a:pt x="2166" y="523"/>
                    <a:pt x="2239" y="510"/>
                    <a:pt x="2315" y="510"/>
                  </a:cubicBezTo>
                  <a:cubicBezTo>
                    <a:pt x="2391" y="510"/>
                    <a:pt x="2464" y="523"/>
                    <a:pt x="2530" y="552"/>
                  </a:cubicBezTo>
                  <a:cubicBezTo>
                    <a:pt x="2596" y="581"/>
                    <a:pt x="2655" y="620"/>
                    <a:pt x="2702" y="668"/>
                  </a:cubicBezTo>
                  <a:cubicBezTo>
                    <a:pt x="2751" y="720"/>
                    <a:pt x="2791" y="778"/>
                    <a:pt x="2817" y="846"/>
                  </a:cubicBezTo>
                  <a:cubicBezTo>
                    <a:pt x="2847" y="910"/>
                    <a:pt x="2860" y="981"/>
                    <a:pt x="2860" y="1059"/>
                  </a:cubicBezTo>
                  <a:cubicBezTo>
                    <a:pt x="2860" y="1107"/>
                    <a:pt x="2854" y="1159"/>
                    <a:pt x="2841" y="1204"/>
                  </a:cubicBezTo>
                  <a:cubicBezTo>
                    <a:pt x="3019" y="1252"/>
                    <a:pt x="3188" y="1291"/>
                    <a:pt x="3350" y="1324"/>
                  </a:cubicBezTo>
                  <a:cubicBezTo>
                    <a:pt x="3373" y="1240"/>
                    <a:pt x="3383" y="1152"/>
                    <a:pt x="3383" y="1059"/>
                  </a:cubicBezTo>
                  <a:cubicBezTo>
                    <a:pt x="3383" y="965"/>
                    <a:pt x="3370" y="871"/>
                    <a:pt x="3347" y="781"/>
                  </a:cubicBezTo>
                  <a:cubicBezTo>
                    <a:pt x="3320" y="694"/>
                    <a:pt x="3284" y="610"/>
                    <a:pt x="3238" y="533"/>
                  </a:cubicBez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5" name="Freeform 25">
              <a:extLst>
                <a:ext uri="{FF2B5EF4-FFF2-40B4-BE49-F238E27FC236}">
                  <a16:creationId xmlns:a16="http://schemas.microsoft.com/office/drawing/2014/main" xmlns="" id="{D9AE3B67-63AC-467A-B3A9-E61973B51374}"/>
                </a:ext>
              </a:extLst>
            </p:cNvPr>
            <p:cNvSpPr/>
            <p:nvPr/>
          </p:nvSpPr>
          <p:spPr bwMode="auto">
            <a:xfrm>
              <a:off x="3398575" y="-133093"/>
              <a:ext cx="1047750" cy="1141413"/>
            </a:xfrm>
            <a:custGeom>
              <a:avLst/>
              <a:gdLst>
                <a:gd name="T0" fmla="*/ 797 w 1286"/>
                <a:gd name="T1" fmla="*/ 1356 h 1398"/>
                <a:gd name="T2" fmla="*/ 797 w 1286"/>
                <a:gd name="T3" fmla="*/ 62 h 1398"/>
                <a:gd name="T4" fmla="*/ 777 w 1286"/>
                <a:gd name="T5" fmla="*/ 16 h 1398"/>
                <a:gd name="T6" fmla="*/ 730 w 1286"/>
                <a:gd name="T7" fmla="*/ 0 h 1398"/>
                <a:gd name="T8" fmla="*/ 413 w 1286"/>
                <a:gd name="T9" fmla="*/ 0 h 1398"/>
                <a:gd name="T10" fmla="*/ 320 w 1286"/>
                <a:gd name="T11" fmla="*/ 3 h 1398"/>
                <a:gd name="T12" fmla="*/ 251 w 1286"/>
                <a:gd name="T13" fmla="*/ 32 h 1398"/>
                <a:gd name="T14" fmla="*/ 59 w 1286"/>
                <a:gd name="T15" fmla="*/ 123 h 1398"/>
                <a:gd name="T16" fmla="*/ 0 w 1286"/>
                <a:gd name="T17" fmla="*/ 210 h 1398"/>
                <a:gd name="T18" fmla="*/ 0 w 1286"/>
                <a:gd name="T19" fmla="*/ 271 h 1398"/>
                <a:gd name="T20" fmla="*/ 122 w 1286"/>
                <a:gd name="T21" fmla="*/ 439 h 1398"/>
                <a:gd name="T22" fmla="*/ 165 w 1286"/>
                <a:gd name="T23" fmla="*/ 517 h 1398"/>
                <a:gd name="T24" fmla="*/ 271 w 1286"/>
                <a:gd name="T25" fmla="*/ 468 h 1398"/>
                <a:gd name="T26" fmla="*/ 271 w 1286"/>
                <a:gd name="T27" fmla="*/ 1308 h 1398"/>
                <a:gd name="T28" fmla="*/ 797 w 1286"/>
                <a:gd name="T29" fmla="*/ 1379 h 1398"/>
                <a:gd name="T30" fmla="*/ 1286 w 1286"/>
                <a:gd name="T31" fmla="*/ 1392 h 1398"/>
                <a:gd name="T32" fmla="*/ 797 w 1286"/>
                <a:gd name="T33" fmla="*/ 1356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6" h="1398">
                  <a:moveTo>
                    <a:pt x="797" y="1356"/>
                  </a:moveTo>
                  <a:cubicBezTo>
                    <a:pt x="797" y="62"/>
                    <a:pt x="797" y="62"/>
                    <a:pt x="797" y="62"/>
                  </a:cubicBezTo>
                  <a:cubicBezTo>
                    <a:pt x="797" y="42"/>
                    <a:pt x="790" y="29"/>
                    <a:pt x="777" y="16"/>
                  </a:cubicBezTo>
                  <a:cubicBezTo>
                    <a:pt x="763" y="7"/>
                    <a:pt x="747" y="0"/>
                    <a:pt x="730" y="0"/>
                  </a:cubicBezTo>
                  <a:cubicBezTo>
                    <a:pt x="413" y="0"/>
                    <a:pt x="413" y="0"/>
                    <a:pt x="413" y="0"/>
                  </a:cubicBezTo>
                  <a:cubicBezTo>
                    <a:pt x="377" y="0"/>
                    <a:pt x="347" y="3"/>
                    <a:pt x="320" y="3"/>
                  </a:cubicBezTo>
                  <a:cubicBezTo>
                    <a:pt x="297" y="7"/>
                    <a:pt x="274" y="16"/>
                    <a:pt x="251" y="32"/>
                  </a:cubicBezTo>
                  <a:cubicBezTo>
                    <a:pt x="59" y="123"/>
                    <a:pt x="59" y="123"/>
                    <a:pt x="59" y="123"/>
                  </a:cubicBezTo>
                  <a:cubicBezTo>
                    <a:pt x="19" y="146"/>
                    <a:pt x="0" y="175"/>
                    <a:pt x="0" y="210"/>
                  </a:cubicBezTo>
                  <a:cubicBezTo>
                    <a:pt x="0" y="271"/>
                    <a:pt x="0" y="271"/>
                    <a:pt x="0" y="271"/>
                  </a:cubicBezTo>
                  <a:cubicBezTo>
                    <a:pt x="46" y="323"/>
                    <a:pt x="86" y="378"/>
                    <a:pt x="122" y="439"/>
                  </a:cubicBezTo>
                  <a:cubicBezTo>
                    <a:pt x="139" y="465"/>
                    <a:pt x="152" y="491"/>
                    <a:pt x="165" y="517"/>
                  </a:cubicBezTo>
                  <a:cubicBezTo>
                    <a:pt x="271" y="468"/>
                    <a:pt x="271" y="468"/>
                    <a:pt x="271" y="468"/>
                  </a:cubicBezTo>
                  <a:cubicBezTo>
                    <a:pt x="271" y="1308"/>
                    <a:pt x="271" y="1308"/>
                    <a:pt x="271" y="1308"/>
                  </a:cubicBezTo>
                  <a:cubicBezTo>
                    <a:pt x="456" y="1343"/>
                    <a:pt x="631" y="1366"/>
                    <a:pt x="797" y="1379"/>
                  </a:cubicBezTo>
                  <a:cubicBezTo>
                    <a:pt x="972" y="1395"/>
                    <a:pt x="1137" y="1398"/>
                    <a:pt x="1286" y="1392"/>
                  </a:cubicBezTo>
                  <a:lnTo>
                    <a:pt x="797" y="1356"/>
                  </a:ln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6" name="Freeform 26">
              <a:extLst>
                <a:ext uri="{FF2B5EF4-FFF2-40B4-BE49-F238E27FC236}">
                  <a16:creationId xmlns:a16="http://schemas.microsoft.com/office/drawing/2014/main" xmlns="" id="{417BF2A0-A162-4F05-AB81-0199D3D51EF2}"/>
                </a:ext>
              </a:extLst>
            </p:cNvPr>
            <p:cNvSpPr/>
            <p:nvPr/>
          </p:nvSpPr>
          <p:spPr bwMode="auto">
            <a:xfrm>
              <a:off x="3584508" y="1268671"/>
              <a:ext cx="428625" cy="255588"/>
            </a:xfrm>
            <a:custGeom>
              <a:avLst/>
              <a:gdLst>
                <a:gd name="T0" fmla="*/ 0 w 526"/>
                <a:gd name="T1" fmla="*/ 258 h 313"/>
                <a:gd name="T2" fmla="*/ 13 w 526"/>
                <a:gd name="T3" fmla="*/ 297 h 313"/>
                <a:gd name="T4" fmla="*/ 59 w 526"/>
                <a:gd name="T5" fmla="*/ 313 h 313"/>
                <a:gd name="T6" fmla="*/ 459 w 526"/>
                <a:gd name="T7" fmla="*/ 313 h 313"/>
                <a:gd name="T8" fmla="*/ 526 w 526"/>
                <a:gd name="T9" fmla="*/ 255 h 313"/>
                <a:gd name="T10" fmla="*/ 526 w 526"/>
                <a:gd name="T11" fmla="*/ 113 h 313"/>
                <a:gd name="T12" fmla="*/ 0 w 526"/>
                <a:gd name="T13" fmla="*/ 0 h 313"/>
                <a:gd name="T14" fmla="*/ 0 w 526"/>
                <a:gd name="T15" fmla="*/ 258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13">
                  <a:moveTo>
                    <a:pt x="0" y="258"/>
                  </a:moveTo>
                  <a:cubicBezTo>
                    <a:pt x="0" y="271"/>
                    <a:pt x="3" y="284"/>
                    <a:pt x="13" y="297"/>
                  </a:cubicBezTo>
                  <a:cubicBezTo>
                    <a:pt x="23" y="307"/>
                    <a:pt x="36" y="313"/>
                    <a:pt x="59" y="313"/>
                  </a:cubicBezTo>
                  <a:cubicBezTo>
                    <a:pt x="459" y="313"/>
                    <a:pt x="459" y="313"/>
                    <a:pt x="459" y="313"/>
                  </a:cubicBezTo>
                  <a:cubicBezTo>
                    <a:pt x="502" y="313"/>
                    <a:pt x="526" y="294"/>
                    <a:pt x="526" y="255"/>
                  </a:cubicBezTo>
                  <a:cubicBezTo>
                    <a:pt x="526" y="113"/>
                    <a:pt x="526" y="113"/>
                    <a:pt x="526" y="113"/>
                  </a:cubicBezTo>
                  <a:cubicBezTo>
                    <a:pt x="360" y="87"/>
                    <a:pt x="185" y="52"/>
                    <a:pt x="0" y="0"/>
                  </a:cubicBezTo>
                  <a:lnTo>
                    <a:pt x="0" y="258"/>
                  </a:ln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7" name="Freeform 27">
              <a:extLst>
                <a:ext uri="{FF2B5EF4-FFF2-40B4-BE49-F238E27FC236}">
                  <a16:creationId xmlns:a16="http://schemas.microsoft.com/office/drawing/2014/main" xmlns="" id="{C6E330FF-8E4D-40FA-A6AF-19D233AA2BC5}"/>
                </a:ext>
              </a:extLst>
            </p:cNvPr>
            <p:cNvSpPr/>
            <p:nvPr/>
          </p:nvSpPr>
          <p:spPr bwMode="auto">
            <a:xfrm>
              <a:off x="317432" y="405961"/>
              <a:ext cx="5338763" cy="804864"/>
            </a:xfrm>
            <a:custGeom>
              <a:avLst/>
              <a:gdLst>
                <a:gd name="T0" fmla="*/ 6554 w 6554"/>
                <a:gd name="T1" fmla="*/ 133 h 988"/>
                <a:gd name="T2" fmla="*/ 3399 w 6554"/>
                <a:gd name="T3" fmla="*/ 488 h 988"/>
                <a:gd name="T4" fmla="*/ 0 w 6554"/>
                <a:gd name="T5" fmla="*/ 485 h 988"/>
                <a:gd name="T6" fmla="*/ 3396 w 6554"/>
                <a:gd name="T7" fmla="*/ 530 h 988"/>
                <a:gd name="T8" fmla="*/ 5287 w 6554"/>
                <a:gd name="T9" fmla="*/ 759 h 988"/>
                <a:gd name="T10" fmla="*/ 6554 w 6554"/>
                <a:gd name="T11" fmla="*/ 133 h 988"/>
              </a:gdLst>
              <a:ahLst/>
              <a:cxnLst>
                <a:cxn ang="0">
                  <a:pos x="T0" y="T1"/>
                </a:cxn>
                <a:cxn ang="0">
                  <a:pos x="T2" y="T3"/>
                </a:cxn>
                <a:cxn ang="0">
                  <a:pos x="T4" y="T5"/>
                </a:cxn>
                <a:cxn ang="0">
                  <a:pos x="T6" y="T7"/>
                </a:cxn>
                <a:cxn ang="0">
                  <a:pos x="T8" y="T9"/>
                </a:cxn>
                <a:cxn ang="0">
                  <a:pos x="T10" y="T11"/>
                </a:cxn>
              </a:cxnLst>
              <a:rect l="0" t="0" r="r" b="b"/>
              <a:pathLst>
                <a:path w="6554" h="988">
                  <a:moveTo>
                    <a:pt x="6554" y="133"/>
                  </a:moveTo>
                  <a:cubicBezTo>
                    <a:pt x="6117" y="569"/>
                    <a:pt x="5215" y="988"/>
                    <a:pt x="3399" y="488"/>
                  </a:cubicBezTo>
                  <a:cubicBezTo>
                    <a:pt x="1633" y="0"/>
                    <a:pt x="582" y="210"/>
                    <a:pt x="0" y="485"/>
                  </a:cubicBezTo>
                  <a:cubicBezTo>
                    <a:pt x="585" y="220"/>
                    <a:pt x="1640" y="23"/>
                    <a:pt x="3396" y="530"/>
                  </a:cubicBezTo>
                  <a:cubicBezTo>
                    <a:pt x="4186" y="759"/>
                    <a:pt x="4805" y="811"/>
                    <a:pt x="5287" y="759"/>
                  </a:cubicBezTo>
                  <a:cubicBezTo>
                    <a:pt x="5674" y="717"/>
                    <a:pt x="6193" y="543"/>
                    <a:pt x="6554" y="133"/>
                  </a:cubicBezTo>
                  <a:close/>
                </a:path>
              </a:pathLst>
            </a:custGeom>
            <a:grp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a:grpSpLocks/>
          </p:cNvGrpSpPr>
          <p:nvPr/>
        </p:nvGrpSpPr>
        <p:grpSpPr bwMode="auto">
          <a:xfrm>
            <a:off x="2817271" y="4362450"/>
            <a:ext cx="2906713" cy="635000"/>
            <a:chOff x="4413" y="7133"/>
            <a:chExt cx="4576" cy="1000"/>
          </a:xfrm>
        </p:grpSpPr>
        <p:sp>
          <p:nvSpPr>
            <p:cNvPr id="33" name="Can 125">
              <a:extLst>
                <a:ext uri="{FF2B5EF4-FFF2-40B4-BE49-F238E27FC236}">
                  <a16:creationId xmlns:a16="http://schemas.microsoft.com/office/drawing/2014/main" xmlns="" id="{CD2386D1-00C4-4AA2-92EC-25F6D4B92D91}"/>
                </a:ext>
              </a:extLst>
            </p:cNvPr>
            <p:cNvSpPr/>
            <p:nvPr/>
          </p:nvSpPr>
          <p:spPr>
            <a:xfrm rot="16200000">
              <a:off x="6189" y="5333"/>
              <a:ext cx="1002" cy="4578"/>
            </a:xfrm>
            <a:prstGeom prst="cub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zh-CN" altLang="zh-CN" sz="1800">
                <a:solidFill>
                  <a:srgbClr val="FFFFFF"/>
                </a:solidFill>
                <a:cs typeface="Arial" panose="020B0604020202020204" pitchFamily="34" charset="0"/>
              </a:endParaRPr>
            </a:p>
          </p:txBody>
        </p:sp>
        <p:sp>
          <p:nvSpPr>
            <p:cNvPr id="37937" name="文本框 33"/>
            <p:cNvSpPr txBox="1">
              <a:spLocks noChangeArrowheads="1"/>
            </p:cNvSpPr>
            <p:nvPr/>
          </p:nvSpPr>
          <p:spPr bwMode="auto">
            <a:xfrm>
              <a:off x="5922" y="7554"/>
              <a:ext cx="2275" cy="530"/>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600">
                  <a:latin typeface="微软雅黑" pitchFamily="34" charset="-122"/>
                  <a:ea typeface="微软雅黑" pitchFamily="34" charset="-122"/>
                </a:rPr>
                <a:t>资产生命期</a:t>
              </a:r>
            </a:p>
          </p:txBody>
        </p:sp>
      </p:grpSp>
      <p:grpSp>
        <p:nvGrpSpPr>
          <p:cNvPr id="37891" name="组合 7"/>
          <p:cNvGrpSpPr>
            <a:grpSpLocks/>
          </p:cNvGrpSpPr>
          <p:nvPr/>
        </p:nvGrpSpPr>
        <p:grpSpPr bwMode="auto">
          <a:xfrm>
            <a:off x="260350" y="550863"/>
            <a:ext cx="1785938" cy="484187"/>
            <a:chOff x="472" y="1581"/>
            <a:chExt cx="2812" cy="763"/>
          </a:xfrm>
        </p:grpSpPr>
        <p:sp>
          <p:nvSpPr>
            <p:cNvPr id="37928" name="文本框 5"/>
            <p:cNvSpPr txBox="1">
              <a:spLocks noChangeArrowheads="1"/>
            </p:cNvSpPr>
            <p:nvPr/>
          </p:nvSpPr>
          <p:spPr bwMode="auto">
            <a:xfrm>
              <a:off x="1388" y="1586"/>
              <a:ext cx="1896" cy="62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b="1">
                  <a:solidFill>
                    <a:srgbClr val="4490B9"/>
                  </a:solidFill>
                  <a:latin typeface="方正兰亭黑_GBK"/>
                  <a:ea typeface="方正兰亭黑_GBK"/>
                  <a:cs typeface="方正兰亭黑_GBK"/>
                </a:rPr>
                <a:t>功能框架</a:t>
              </a:r>
            </a:p>
          </p:txBody>
        </p:sp>
        <p:grpSp>
          <p:nvGrpSpPr>
            <p:cNvPr id="37929" name="组合 5"/>
            <p:cNvGrpSpPr>
              <a:grpSpLocks/>
            </p:cNvGrpSpPr>
            <p:nvPr/>
          </p:nvGrpSpPr>
          <p:grpSpPr bwMode="auto">
            <a:xfrm>
              <a:off x="472" y="1581"/>
              <a:ext cx="832" cy="763"/>
              <a:chOff x="1417110" y="1933669"/>
              <a:chExt cx="1827515" cy="1676757"/>
            </a:xfrm>
          </p:grpSpPr>
          <p:sp>
            <p:nvSpPr>
              <p:cNvPr id="14" name="椭圆 13">
                <a:extLst>
                  <a:ext uri="{FF2B5EF4-FFF2-40B4-BE49-F238E27FC236}">
                    <a16:creationId xmlns:a16="http://schemas.microsoft.com/office/drawing/2014/main" xmlns="" id="{242333E2-957D-408D-A6D0-EBE2036748A8}"/>
                  </a:ext>
                </a:extLst>
              </p:cNvPr>
              <p:cNvSpPr/>
              <p:nvPr/>
            </p:nvSpPr>
            <p:spPr>
              <a:xfrm>
                <a:off x="1493975" y="1933669"/>
                <a:ext cx="167456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CEA073D9-C2E3-4D08-B5D3-EA46A0F38E8A}"/>
                  </a:ext>
                </a:extLst>
              </p:cNvPr>
              <p:cNvSpPr/>
              <p:nvPr/>
            </p:nvSpPr>
            <p:spPr>
              <a:xfrm>
                <a:off x="1686139" y="2120586"/>
                <a:ext cx="1306704"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椭圆 15">
                <a:extLst>
                  <a:ext uri="{FF2B5EF4-FFF2-40B4-BE49-F238E27FC236}">
                    <a16:creationId xmlns:a16="http://schemas.microsoft.com/office/drawing/2014/main" xmlns="" id="{582A4A4D-25F4-41C1-ACA8-BE6986CC683E}"/>
                  </a:ext>
                </a:extLst>
              </p:cNvPr>
              <p:cNvSpPr/>
              <p:nvPr/>
            </p:nvSpPr>
            <p:spPr>
              <a:xfrm>
                <a:off x="2773229" y="1944664"/>
                <a:ext cx="389813"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7" name="椭圆 16">
                <a:extLst>
                  <a:ext uri="{FF2B5EF4-FFF2-40B4-BE49-F238E27FC236}">
                    <a16:creationId xmlns:a16="http://schemas.microsoft.com/office/drawing/2014/main" xmlns="" id="{BA24A310-06F5-45B8-BBF5-F6B07DEB2B8C}"/>
                  </a:ext>
                </a:extLst>
              </p:cNvPr>
              <p:cNvSpPr/>
              <p:nvPr/>
            </p:nvSpPr>
            <p:spPr>
              <a:xfrm>
                <a:off x="1417110" y="2263523"/>
                <a:ext cx="285498"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椭圆 17">
                <a:extLst>
                  <a:ext uri="{FF2B5EF4-FFF2-40B4-BE49-F238E27FC236}">
                    <a16:creationId xmlns:a16="http://schemas.microsoft.com/office/drawing/2014/main" xmlns="" id="{CFC74846-DD59-4886-B5B5-499A99CE50FB}"/>
                  </a:ext>
                </a:extLst>
              </p:cNvPr>
              <p:cNvSpPr/>
              <p:nvPr/>
            </p:nvSpPr>
            <p:spPr>
              <a:xfrm>
                <a:off x="1686139" y="3308061"/>
                <a:ext cx="21961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椭圆 18">
                <a:extLst>
                  <a:ext uri="{FF2B5EF4-FFF2-40B4-BE49-F238E27FC236}">
                    <a16:creationId xmlns:a16="http://schemas.microsoft.com/office/drawing/2014/main" xmlns="" id="{7C1BE12D-C06A-4C84-8B33-24CC8CD51503}"/>
                  </a:ext>
                </a:extLst>
              </p:cNvPr>
              <p:cNvSpPr/>
              <p:nvPr/>
            </p:nvSpPr>
            <p:spPr>
              <a:xfrm>
                <a:off x="3014805"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44" name="组合 43"/>
          <p:cNvGrpSpPr>
            <a:grpSpLocks/>
          </p:cNvGrpSpPr>
          <p:nvPr/>
        </p:nvGrpSpPr>
        <p:grpSpPr bwMode="auto">
          <a:xfrm>
            <a:off x="2962995" y="2759075"/>
            <a:ext cx="2751138" cy="1758950"/>
            <a:chOff x="4607" y="4628"/>
            <a:chExt cx="4333" cy="2768"/>
          </a:xfrm>
        </p:grpSpPr>
        <p:sp>
          <p:nvSpPr>
            <p:cNvPr id="11" name="Can 125">
              <a:extLst>
                <a:ext uri="{FF2B5EF4-FFF2-40B4-BE49-F238E27FC236}">
                  <a16:creationId xmlns:a16="http://schemas.microsoft.com/office/drawing/2014/main" xmlns="" id="{06BB3E0E-122F-4319-9C42-64665192457E}"/>
                </a:ext>
              </a:extLst>
            </p:cNvPr>
            <p:cNvSpPr/>
            <p:nvPr/>
          </p:nvSpPr>
          <p:spPr>
            <a:xfrm>
              <a:off x="4607" y="4648"/>
              <a:ext cx="695" cy="2738"/>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入库</a:t>
              </a:r>
            </a:p>
          </p:txBody>
        </p:sp>
        <p:sp>
          <p:nvSpPr>
            <p:cNvPr id="12" name="Can 125">
              <a:extLst>
                <a:ext uri="{FF2B5EF4-FFF2-40B4-BE49-F238E27FC236}">
                  <a16:creationId xmlns:a16="http://schemas.microsoft.com/office/drawing/2014/main" xmlns="" id="{6660BBBF-C20B-4123-B5EB-310955A3CFAA}"/>
                </a:ext>
              </a:extLst>
            </p:cNvPr>
            <p:cNvSpPr/>
            <p:nvPr/>
          </p:nvSpPr>
          <p:spPr>
            <a:xfrm>
              <a:off x="5325" y="4648"/>
              <a:ext cx="695" cy="2741"/>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调拨</a:t>
              </a:r>
            </a:p>
          </p:txBody>
        </p:sp>
        <p:sp>
          <p:nvSpPr>
            <p:cNvPr id="13" name="Can 125">
              <a:extLst>
                <a:ext uri="{FF2B5EF4-FFF2-40B4-BE49-F238E27FC236}">
                  <a16:creationId xmlns:a16="http://schemas.microsoft.com/office/drawing/2014/main" xmlns="" id="{90283CDC-3FAC-40FA-BCC5-791041BD5999}"/>
                </a:ext>
              </a:extLst>
            </p:cNvPr>
            <p:cNvSpPr/>
            <p:nvPr/>
          </p:nvSpPr>
          <p:spPr>
            <a:xfrm>
              <a:off x="6050" y="4628"/>
              <a:ext cx="695" cy="2746"/>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维修</a:t>
              </a:r>
            </a:p>
          </p:txBody>
        </p:sp>
        <p:sp>
          <p:nvSpPr>
            <p:cNvPr id="20" name="Can 125">
              <a:extLst>
                <a:ext uri="{FF2B5EF4-FFF2-40B4-BE49-F238E27FC236}">
                  <a16:creationId xmlns:a16="http://schemas.microsoft.com/office/drawing/2014/main" xmlns="" id="{ABEA635F-B048-4B2D-82B1-74BBAEDE2763}"/>
                </a:ext>
              </a:extLst>
            </p:cNvPr>
            <p:cNvSpPr/>
            <p:nvPr/>
          </p:nvSpPr>
          <p:spPr>
            <a:xfrm>
              <a:off x="6792" y="4643"/>
              <a:ext cx="695" cy="2753"/>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原值变动</a:t>
              </a:r>
            </a:p>
          </p:txBody>
        </p:sp>
        <p:sp>
          <p:nvSpPr>
            <p:cNvPr id="21" name="Can 125">
              <a:extLst>
                <a:ext uri="{FF2B5EF4-FFF2-40B4-BE49-F238E27FC236}">
                  <a16:creationId xmlns:a16="http://schemas.microsoft.com/office/drawing/2014/main" xmlns="" id="{E3F7E53F-8F47-4D8B-BD19-821970E336BB}"/>
                </a:ext>
              </a:extLst>
            </p:cNvPr>
            <p:cNvSpPr/>
            <p:nvPr/>
          </p:nvSpPr>
          <p:spPr>
            <a:xfrm>
              <a:off x="7522" y="4658"/>
              <a:ext cx="695" cy="2736"/>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处置申请</a:t>
              </a:r>
            </a:p>
          </p:txBody>
        </p:sp>
        <p:sp>
          <p:nvSpPr>
            <p:cNvPr id="22" name="Can 125">
              <a:extLst>
                <a:ext uri="{FF2B5EF4-FFF2-40B4-BE49-F238E27FC236}">
                  <a16:creationId xmlns:a16="http://schemas.microsoft.com/office/drawing/2014/main" xmlns="" id="{3A7A642A-CA5C-4BBC-B306-BE934BB373DD}"/>
                </a:ext>
              </a:extLst>
            </p:cNvPr>
            <p:cNvSpPr/>
            <p:nvPr/>
          </p:nvSpPr>
          <p:spPr>
            <a:xfrm>
              <a:off x="8247" y="4668"/>
              <a:ext cx="693" cy="2726"/>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处置</a:t>
              </a:r>
            </a:p>
          </p:txBody>
        </p:sp>
      </p:grpSp>
      <p:grpSp>
        <p:nvGrpSpPr>
          <p:cNvPr id="45" name="组合 44"/>
          <p:cNvGrpSpPr>
            <a:grpSpLocks/>
          </p:cNvGrpSpPr>
          <p:nvPr/>
        </p:nvGrpSpPr>
        <p:grpSpPr bwMode="auto">
          <a:xfrm>
            <a:off x="5753820" y="2154238"/>
            <a:ext cx="901700" cy="2855912"/>
            <a:chOff x="9002" y="3674"/>
            <a:chExt cx="1421" cy="4497"/>
          </a:xfrm>
        </p:grpSpPr>
        <p:sp>
          <p:nvSpPr>
            <p:cNvPr id="23" name="Can 125">
              <a:extLst>
                <a:ext uri="{FF2B5EF4-FFF2-40B4-BE49-F238E27FC236}">
                  <a16:creationId xmlns:a16="http://schemas.microsoft.com/office/drawing/2014/main" xmlns="" id="{B641E6F9-BA5C-43BE-8015-F732D4D071F9}"/>
                </a:ext>
              </a:extLst>
            </p:cNvPr>
            <p:cNvSpPr/>
            <p:nvPr/>
          </p:nvSpPr>
          <p:spPr>
            <a:xfrm>
              <a:off x="9002" y="3684"/>
              <a:ext cx="695" cy="4482"/>
            </a:xfrm>
            <a:prstGeom prst="ca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卡片管理</a:t>
              </a:r>
            </a:p>
          </p:txBody>
        </p:sp>
        <p:sp>
          <p:nvSpPr>
            <p:cNvPr id="24" name="Can 125">
              <a:extLst>
                <a:ext uri="{FF2B5EF4-FFF2-40B4-BE49-F238E27FC236}">
                  <a16:creationId xmlns:a16="http://schemas.microsoft.com/office/drawing/2014/main" xmlns="" id="{D4E4AB5D-B46C-45D9-8528-901947FAC2AF}"/>
                </a:ext>
              </a:extLst>
            </p:cNvPr>
            <p:cNvSpPr/>
            <p:nvPr/>
          </p:nvSpPr>
          <p:spPr>
            <a:xfrm>
              <a:off x="9728" y="3674"/>
              <a:ext cx="695" cy="4497"/>
            </a:xfrm>
            <a:prstGeom prst="ca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资产查询</a:t>
              </a:r>
            </a:p>
          </p:txBody>
        </p:sp>
      </p:grpSp>
      <p:grpSp>
        <p:nvGrpSpPr>
          <p:cNvPr id="47" name="组合 46"/>
          <p:cNvGrpSpPr>
            <a:grpSpLocks/>
          </p:cNvGrpSpPr>
          <p:nvPr/>
        </p:nvGrpSpPr>
        <p:grpSpPr bwMode="auto">
          <a:xfrm>
            <a:off x="6677745" y="2825750"/>
            <a:ext cx="1354138" cy="2197100"/>
            <a:chOff x="10458" y="4732"/>
            <a:chExt cx="2132" cy="3460"/>
          </a:xfrm>
        </p:grpSpPr>
        <p:sp>
          <p:nvSpPr>
            <p:cNvPr id="25" name="Can 125">
              <a:extLst>
                <a:ext uri="{FF2B5EF4-FFF2-40B4-BE49-F238E27FC236}">
                  <a16:creationId xmlns:a16="http://schemas.microsoft.com/office/drawing/2014/main" xmlns="" id="{F496625A-96BB-4CFC-A8D0-33D66BC7D604}"/>
                </a:ext>
              </a:extLst>
            </p:cNvPr>
            <p:cNvSpPr/>
            <p:nvPr/>
          </p:nvSpPr>
          <p:spPr>
            <a:xfrm>
              <a:off x="10458" y="4747"/>
              <a:ext cx="692" cy="3443"/>
            </a:xfrm>
            <a:prstGeom prst="can">
              <a:avLst/>
            </a:prstGeom>
            <a:solidFill>
              <a:srgbClr val="8CB2C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统计分析</a:t>
              </a:r>
            </a:p>
          </p:txBody>
        </p:sp>
        <p:sp>
          <p:nvSpPr>
            <p:cNvPr id="26" name="Can 125">
              <a:extLst>
                <a:ext uri="{FF2B5EF4-FFF2-40B4-BE49-F238E27FC236}">
                  <a16:creationId xmlns:a16="http://schemas.microsoft.com/office/drawing/2014/main" xmlns="" id="{419668F7-C440-4496-9639-837A53B50B24}"/>
                </a:ext>
              </a:extLst>
            </p:cNvPr>
            <p:cNvSpPr/>
            <p:nvPr/>
          </p:nvSpPr>
          <p:spPr>
            <a:xfrm>
              <a:off x="11173" y="4745"/>
              <a:ext cx="692" cy="3442"/>
            </a:xfrm>
            <a:prstGeom prst="can">
              <a:avLst/>
            </a:prstGeom>
            <a:solidFill>
              <a:srgbClr val="8CB2C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账册</a:t>
              </a:r>
            </a:p>
          </p:txBody>
        </p:sp>
        <p:sp>
          <p:nvSpPr>
            <p:cNvPr id="27" name="Can 125">
              <a:extLst>
                <a:ext uri="{FF2B5EF4-FFF2-40B4-BE49-F238E27FC236}">
                  <a16:creationId xmlns:a16="http://schemas.microsoft.com/office/drawing/2014/main" xmlns="" id="{E4D185D9-8E5B-4E82-8698-C2FD216C657B}"/>
                </a:ext>
              </a:extLst>
            </p:cNvPr>
            <p:cNvSpPr/>
            <p:nvPr/>
          </p:nvSpPr>
          <p:spPr>
            <a:xfrm>
              <a:off x="11895" y="4732"/>
              <a:ext cx="695" cy="3460"/>
            </a:xfrm>
            <a:prstGeom prst="can">
              <a:avLst/>
            </a:prstGeom>
            <a:solidFill>
              <a:srgbClr val="8DB3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结账</a:t>
              </a:r>
            </a:p>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、记账</a:t>
              </a:r>
            </a:p>
          </p:txBody>
        </p:sp>
      </p:grpSp>
      <p:sp>
        <p:nvSpPr>
          <p:cNvPr id="28" name="Can 125">
            <a:extLst>
              <a:ext uri="{FF2B5EF4-FFF2-40B4-BE49-F238E27FC236}">
                <a16:creationId xmlns:a16="http://schemas.microsoft.com/office/drawing/2014/main" xmlns="" id="{E6CFAC6D-9197-4236-80C0-AEB26F643807}"/>
              </a:ext>
            </a:extLst>
          </p:cNvPr>
          <p:cNvSpPr/>
          <p:nvPr/>
        </p:nvSpPr>
        <p:spPr>
          <a:xfrm>
            <a:off x="8092208" y="2111375"/>
            <a:ext cx="439737" cy="3441700"/>
          </a:xfrm>
          <a:prstGeom prst="can">
            <a:avLst/>
          </a:prstGeom>
          <a:solidFill>
            <a:srgbClr val="ED7B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rgbClr val="FFFFFF"/>
                </a:solidFill>
                <a:latin typeface="微软雅黑" panose="020B0503020204020204" pitchFamily="34" charset="-122"/>
                <a:ea typeface="微软雅黑" panose="020B0503020204020204" pitchFamily="34" charset="-122"/>
                <a:cs typeface="Arial" panose="020B0604020202020204" pitchFamily="34" charset="0"/>
              </a:rPr>
              <a:t>教育报表</a:t>
            </a:r>
          </a:p>
        </p:txBody>
      </p:sp>
      <p:grpSp>
        <p:nvGrpSpPr>
          <p:cNvPr id="42" name="组合 41"/>
          <p:cNvGrpSpPr>
            <a:grpSpLocks/>
          </p:cNvGrpSpPr>
          <p:nvPr/>
        </p:nvGrpSpPr>
        <p:grpSpPr bwMode="auto">
          <a:xfrm>
            <a:off x="1966371" y="4610100"/>
            <a:ext cx="1109663" cy="407988"/>
            <a:chOff x="2978" y="7523"/>
            <a:chExt cx="1747" cy="642"/>
          </a:xfrm>
        </p:grpSpPr>
        <p:sp>
          <p:nvSpPr>
            <p:cNvPr id="5" name="Can 125">
              <a:extLst>
                <a:ext uri="{FF2B5EF4-FFF2-40B4-BE49-F238E27FC236}">
                  <a16:creationId xmlns:a16="http://schemas.microsoft.com/office/drawing/2014/main" xmlns="" id="{1A4EC4CB-EBF1-438E-B540-A397246C5D63}"/>
                </a:ext>
              </a:extLst>
            </p:cNvPr>
            <p:cNvSpPr/>
            <p:nvPr/>
          </p:nvSpPr>
          <p:spPr>
            <a:xfrm rot="16200000">
              <a:off x="3433" y="7036"/>
              <a:ext cx="595" cy="1535"/>
            </a:xfrm>
            <a:prstGeom prst="cub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zh-CN" altLang="zh-CN" sz="1800">
                <a:solidFill>
                  <a:srgbClr val="FFFFFF"/>
                </a:solidFill>
                <a:cs typeface="Arial" panose="020B0604020202020204" pitchFamily="34" charset="0"/>
              </a:endParaRPr>
            </a:p>
          </p:txBody>
        </p:sp>
        <p:sp>
          <p:nvSpPr>
            <p:cNvPr id="37916" name="文本框 32"/>
            <p:cNvSpPr txBox="1">
              <a:spLocks noChangeArrowheads="1"/>
            </p:cNvSpPr>
            <p:nvPr/>
          </p:nvSpPr>
          <p:spPr bwMode="auto">
            <a:xfrm>
              <a:off x="3028" y="7633"/>
              <a:ext cx="1697" cy="532"/>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600">
                  <a:latin typeface="微软雅黑" pitchFamily="34" charset="-122"/>
                  <a:ea typeface="微软雅黑" pitchFamily="34" charset="-122"/>
                </a:rPr>
                <a:t>期初建账</a:t>
              </a:r>
            </a:p>
          </p:txBody>
        </p:sp>
      </p:grpSp>
      <p:grpSp>
        <p:nvGrpSpPr>
          <p:cNvPr id="41" name="组合 40"/>
          <p:cNvGrpSpPr>
            <a:grpSpLocks/>
          </p:cNvGrpSpPr>
          <p:nvPr/>
        </p:nvGrpSpPr>
        <p:grpSpPr bwMode="auto">
          <a:xfrm>
            <a:off x="519833" y="4975225"/>
            <a:ext cx="7564437" cy="568325"/>
            <a:chOff x="723" y="8098"/>
            <a:chExt cx="11912" cy="894"/>
          </a:xfrm>
        </p:grpSpPr>
        <p:grpSp>
          <p:nvGrpSpPr>
            <p:cNvPr id="37908" name="组合 39"/>
            <p:cNvGrpSpPr>
              <a:grpSpLocks/>
            </p:cNvGrpSpPr>
            <p:nvPr/>
          </p:nvGrpSpPr>
          <p:grpSpPr bwMode="auto">
            <a:xfrm>
              <a:off x="723" y="8098"/>
              <a:ext cx="11912" cy="894"/>
              <a:chOff x="723" y="8098"/>
              <a:chExt cx="11912" cy="894"/>
            </a:xfrm>
          </p:grpSpPr>
          <p:grpSp>
            <p:nvGrpSpPr>
              <p:cNvPr id="37911" name="组合 38"/>
              <p:cNvGrpSpPr>
                <a:grpSpLocks/>
              </p:cNvGrpSpPr>
              <p:nvPr/>
            </p:nvGrpSpPr>
            <p:grpSpPr bwMode="auto">
              <a:xfrm>
                <a:off x="723" y="8098"/>
                <a:ext cx="11912" cy="895"/>
                <a:chOff x="740" y="8098"/>
                <a:chExt cx="11912" cy="595"/>
              </a:xfrm>
            </p:grpSpPr>
            <p:grpSp>
              <p:nvGrpSpPr>
                <p:cNvPr id="69" name="Group 68">
                  <a:extLst>
                    <a:ext uri="{FF2B5EF4-FFF2-40B4-BE49-F238E27FC236}">
                      <a16:creationId xmlns:a16="http://schemas.microsoft.com/office/drawing/2014/main" xmlns="" id="{EAC6039B-62F0-4DCE-A71F-8B862AEC9026}"/>
                    </a:ext>
                  </a:extLst>
                </p:cNvPr>
                <p:cNvGrpSpPr/>
                <p:nvPr/>
              </p:nvGrpSpPr>
              <p:grpSpPr>
                <a:xfrm>
                  <a:off x="2980" y="8098"/>
                  <a:ext cx="9672" cy="586"/>
                  <a:chOff x="-810302" y="2300675"/>
                  <a:chExt cx="20075921" cy="349561"/>
                </a:xfrm>
                <a:solidFill>
                  <a:srgbClr val="4F91B2">
                    <a:alpha val="39000"/>
                  </a:srgbClr>
                </a:solidFill>
              </p:grpSpPr>
              <p:sp>
                <p:nvSpPr>
                  <p:cNvPr id="70" name="Pentagon 64">
                    <a:extLst>
                      <a:ext uri="{FF2B5EF4-FFF2-40B4-BE49-F238E27FC236}">
                        <a16:creationId xmlns:a16="http://schemas.microsoft.com/office/drawing/2014/main" xmlns="" id="{E4311680-DC51-4810-AB72-A37B28E54F59}"/>
                      </a:ext>
                    </a:extLst>
                  </p:cNvPr>
                  <p:cNvSpPr/>
                  <p:nvPr/>
                </p:nvSpPr>
                <p:spPr bwMode="auto">
                  <a:xfrm>
                    <a:off x="-810302" y="2301239"/>
                    <a:ext cx="19338858" cy="348997"/>
                  </a:xfrm>
                  <a:prstGeom prst="can">
                    <a:avLst/>
                  </a:prstGeom>
                  <a:grpFill/>
                  <a:ln w="9525" cap="flat" cmpd="sng" algn="ctr">
                    <a:noFill/>
                    <a:prstDash val="solid"/>
                    <a:round/>
                    <a:headEnd type="none" w="med" len="med"/>
                    <a:tailEnd type="none" w="med" len="med"/>
                  </a:ln>
                  <a:effectLst/>
                </p:spPr>
                <p:txBody>
                  <a:bodyPr lIns="66714" tIns="33357" rIns="66714" bIns="33357"/>
                  <a:lstStyle/>
                  <a:p>
                    <a:pPr defTabSz="928370">
                      <a:buFont typeface="Arial" panose="020B0604020202020204" pitchFamily="34" charset="0"/>
                      <a:buNone/>
                      <a:defRPr/>
                    </a:pPr>
                    <a:endParaRPr lang="en-US" sz="1315" kern="0" noProof="1">
                      <a:solidFill>
                        <a:prstClr val="black"/>
                      </a:solidFill>
                      <a:latin typeface="Calibri" panose="020F0502020204030204"/>
                      <a:cs typeface="Arial" panose="020B0604020202020204" pitchFamily="34" charset="0"/>
                    </a:endParaRPr>
                  </a:p>
                </p:txBody>
              </p:sp>
              <p:sp>
                <p:nvSpPr>
                  <p:cNvPr id="71" name="Chevron 65">
                    <a:extLst>
                      <a:ext uri="{FF2B5EF4-FFF2-40B4-BE49-F238E27FC236}">
                        <a16:creationId xmlns:a16="http://schemas.microsoft.com/office/drawing/2014/main" xmlns="" id="{619B946B-8BDD-4C7D-B83E-344996EACB7C}"/>
                      </a:ext>
                    </a:extLst>
                  </p:cNvPr>
                  <p:cNvSpPr/>
                  <p:nvPr/>
                </p:nvSpPr>
                <p:spPr bwMode="auto">
                  <a:xfrm>
                    <a:off x="18435327" y="2300675"/>
                    <a:ext cx="475342" cy="347574"/>
                  </a:xfrm>
                  <a:prstGeom prst="can">
                    <a:avLst/>
                  </a:prstGeom>
                  <a:grpFill/>
                  <a:ln w="9525" cap="flat" cmpd="sng" algn="ctr">
                    <a:noFill/>
                    <a:prstDash val="solid"/>
                    <a:round/>
                    <a:headEnd type="none" w="med" len="med"/>
                    <a:tailEnd type="none" w="med" len="med"/>
                  </a:ln>
                  <a:effectLst/>
                </p:spPr>
                <p:txBody>
                  <a:bodyPr lIns="66714" tIns="33357" rIns="66714" bIns="33357"/>
                  <a:lstStyle/>
                  <a:p>
                    <a:pPr defTabSz="928370">
                      <a:buFont typeface="Arial" panose="020B0604020202020204" pitchFamily="34" charset="0"/>
                      <a:buNone/>
                      <a:defRPr/>
                    </a:pPr>
                    <a:endParaRPr lang="en-US" sz="1315" kern="0" noProof="1">
                      <a:solidFill>
                        <a:prstClr val="black"/>
                      </a:solidFill>
                      <a:latin typeface="Calibri" panose="020F0502020204030204"/>
                      <a:cs typeface="Arial" panose="020B0604020202020204" pitchFamily="34" charset="0"/>
                    </a:endParaRPr>
                  </a:p>
                </p:txBody>
              </p:sp>
              <p:sp>
                <p:nvSpPr>
                  <p:cNvPr id="72" name="Chevron 66">
                    <a:extLst>
                      <a:ext uri="{FF2B5EF4-FFF2-40B4-BE49-F238E27FC236}">
                        <a16:creationId xmlns:a16="http://schemas.microsoft.com/office/drawing/2014/main" xmlns="" id="{2F512E36-240C-4E99-BF6E-DDE98885FCDE}"/>
                      </a:ext>
                    </a:extLst>
                  </p:cNvPr>
                  <p:cNvSpPr/>
                  <p:nvPr/>
                </p:nvSpPr>
                <p:spPr bwMode="auto">
                  <a:xfrm>
                    <a:off x="18811034" y="2300675"/>
                    <a:ext cx="454585" cy="347574"/>
                  </a:xfrm>
                  <a:prstGeom prst="can">
                    <a:avLst/>
                  </a:prstGeom>
                  <a:grpFill/>
                  <a:ln w="9525" cap="flat" cmpd="sng" algn="ctr">
                    <a:noFill/>
                    <a:prstDash val="solid"/>
                    <a:round/>
                    <a:headEnd type="none" w="med" len="med"/>
                    <a:tailEnd type="none" w="med" len="med"/>
                  </a:ln>
                  <a:effectLst/>
                </p:spPr>
                <p:txBody>
                  <a:bodyPr lIns="66714" tIns="33357" rIns="66714" bIns="33357"/>
                  <a:lstStyle/>
                  <a:p>
                    <a:pPr defTabSz="928370">
                      <a:buFont typeface="Arial" panose="020B0604020202020204" pitchFamily="34" charset="0"/>
                      <a:buNone/>
                      <a:defRPr/>
                    </a:pPr>
                    <a:endParaRPr lang="en-US" sz="1315" kern="0" noProof="1">
                      <a:solidFill>
                        <a:prstClr val="black"/>
                      </a:solidFill>
                      <a:latin typeface="Calibri" panose="020F0502020204030204"/>
                      <a:cs typeface="Arial" panose="020B0604020202020204" pitchFamily="34" charset="0"/>
                    </a:endParaRPr>
                  </a:p>
                </p:txBody>
              </p:sp>
            </p:grpSp>
            <p:grpSp>
              <p:nvGrpSpPr>
                <p:cNvPr id="34" name="Group 68">
                  <a:extLst>
                    <a:ext uri="{FF2B5EF4-FFF2-40B4-BE49-F238E27FC236}">
                      <a16:creationId xmlns:a16="http://schemas.microsoft.com/office/drawing/2014/main" xmlns="" id="{8F319F19-9F35-44B1-A532-9D22211AEF16}"/>
                    </a:ext>
                  </a:extLst>
                </p:cNvPr>
                <p:cNvGrpSpPr/>
                <p:nvPr/>
              </p:nvGrpSpPr>
              <p:grpSpPr>
                <a:xfrm rot="10800000">
                  <a:off x="740" y="8107"/>
                  <a:ext cx="9723" cy="586"/>
                  <a:chOff x="-927589" y="2300675"/>
                  <a:chExt cx="20228734" cy="349561"/>
                </a:xfrm>
                <a:solidFill>
                  <a:srgbClr val="4F91B2">
                    <a:alpha val="39000"/>
                  </a:srgbClr>
                </a:solidFill>
              </p:grpSpPr>
              <p:sp>
                <p:nvSpPr>
                  <p:cNvPr id="35" name="Pentagon 64">
                    <a:extLst>
                      <a:ext uri="{FF2B5EF4-FFF2-40B4-BE49-F238E27FC236}">
                        <a16:creationId xmlns:a16="http://schemas.microsoft.com/office/drawing/2014/main" xmlns="" id="{FBA05DED-AA4C-4D09-8099-C461407B5B2D}"/>
                      </a:ext>
                    </a:extLst>
                  </p:cNvPr>
                  <p:cNvSpPr/>
                  <p:nvPr/>
                </p:nvSpPr>
                <p:spPr bwMode="auto">
                  <a:xfrm>
                    <a:off x="-927589" y="2301272"/>
                    <a:ext cx="19577942" cy="348964"/>
                  </a:xfrm>
                  <a:prstGeom prst="can">
                    <a:avLst/>
                  </a:prstGeom>
                  <a:grpFill/>
                  <a:ln w="9525" cap="flat" cmpd="sng" algn="ctr">
                    <a:noFill/>
                    <a:prstDash val="solid"/>
                    <a:round/>
                    <a:headEnd type="none" w="med" len="med"/>
                    <a:tailEnd type="none" w="med" len="med"/>
                  </a:ln>
                  <a:effectLst/>
                </p:spPr>
                <p:txBody>
                  <a:bodyPr lIns="66714" tIns="33357" rIns="66714" bIns="33357"/>
                  <a:lstStyle/>
                  <a:p>
                    <a:pPr defTabSz="928370">
                      <a:buFont typeface="Arial" panose="020B0604020202020204" pitchFamily="34" charset="0"/>
                      <a:buNone/>
                      <a:defRPr/>
                    </a:pPr>
                    <a:endParaRPr lang="en-US" sz="1315" kern="0" noProof="1">
                      <a:solidFill>
                        <a:prstClr val="black"/>
                      </a:solidFill>
                      <a:latin typeface="Calibri" panose="020F0502020204030204"/>
                      <a:cs typeface="Arial" panose="020B0604020202020204" pitchFamily="34" charset="0"/>
                    </a:endParaRPr>
                  </a:p>
                </p:txBody>
              </p:sp>
              <p:sp>
                <p:nvSpPr>
                  <p:cNvPr id="36" name="Chevron 65">
                    <a:extLst>
                      <a:ext uri="{FF2B5EF4-FFF2-40B4-BE49-F238E27FC236}">
                        <a16:creationId xmlns:a16="http://schemas.microsoft.com/office/drawing/2014/main" xmlns="" id="{F4BE049C-8E66-482B-A49E-DB273BC28884}"/>
                      </a:ext>
                    </a:extLst>
                  </p:cNvPr>
                  <p:cNvSpPr/>
                  <p:nvPr/>
                </p:nvSpPr>
                <p:spPr bwMode="auto">
                  <a:xfrm>
                    <a:off x="18435768" y="2300675"/>
                    <a:ext cx="509658" cy="347574"/>
                  </a:xfrm>
                  <a:prstGeom prst="can">
                    <a:avLst/>
                  </a:prstGeom>
                  <a:grpFill/>
                  <a:ln w="9525" cap="flat" cmpd="sng" algn="ctr">
                    <a:noFill/>
                    <a:prstDash val="solid"/>
                    <a:round/>
                    <a:headEnd type="none" w="med" len="med"/>
                    <a:tailEnd type="none" w="med" len="med"/>
                  </a:ln>
                  <a:effectLst/>
                </p:spPr>
                <p:txBody>
                  <a:bodyPr lIns="66714" tIns="33357" rIns="66714" bIns="33357"/>
                  <a:lstStyle/>
                  <a:p>
                    <a:pPr defTabSz="928370">
                      <a:buFont typeface="Arial" panose="020B0604020202020204" pitchFamily="34" charset="0"/>
                      <a:buNone/>
                      <a:defRPr/>
                    </a:pPr>
                    <a:endParaRPr lang="en-US" sz="1315" kern="0" noProof="1">
                      <a:solidFill>
                        <a:prstClr val="black"/>
                      </a:solidFill>
                      <a:latin typeface="Calibri" panose="020F0502020204030204"/>
                      <a:cs typeface="Arial" panose="020B0604020202020204" pitchFamily="34" charset="0"/>
                    </a:endParaRPr>
                  </a:p>
                </p:txBody>
              </p:sp>
              <p:sp>
                <p:nvSpPr>
                  <p:cNvPr id="37" name="Chevron 66">
                    <a:extLst>
                      <a:ext uri="{FF2B5EF4-FFF2-40B4-BE49-F238E27FC236}">
                        <a16:creationId xmlns:a16="http://schemas.microsoft.com/office/drawing/2014/main" xmlns="" id="{9C54DC62-B823-4157-B55D-54CDDEFD10BC}"/>
                      </a:ext>
                    </a:extLst>
                  </p:cNvPr>
                  <p:cNvSpPr/>
                  <p:nvPr/>
                </p:nvSpPr>
                <p:spPr bwMode="auto">
                  <a:xfrm>
                    <a:off x="18812290" y="2300675"/>
                    <a:ext cx="488855" cy="347574"/>
                  </a:xfrm>
                  <a:prstGeom prst="can">
                    <a:avLst/>
                  </a:prstGeom>
                  <a:grpFill/>
                  <a:ln w="9525" cap="flat" cmpd="sng" algn="ctr">
                    <a:noFill/>
                    <a:prstDash val="solid"/>
                    <a:round/>
                    <a:headEnd type="none" w="med" len="med"/>
                    <a:tailEnd type="none" w="med" len="med"/>
                  </a:ln>
                  <a:effectLst/>
                </p:spPr>
                <p:txBody>
                  <a:bodyPr lIns="66714" tIns="33357" rIns="66714" bIns="33357"/>
                  <a:lstStyle/>
                  <a:p>
                    <a:pPr defTabSz="928370">
                      <a:buFont typeface="Arial" panose="020B0604020202020204" pitchFamily="34" charset="0"/>
                      <a:buNone/>
                      <a:defRPr/>
                    </a:pPr>
                    <a:endParaRPr lang="en-US" sz="1315" kern="0" noProof="1">
                      <a:solidFill>
                        <a:prstClr val="black"/>
                      </a:solidFill>
                      <a:latin typeface="Calibri" panose="020F0502020204030204"/>
                      <a:cs typeface="Arial" panose="020B0604020202020204" pitchFamily="34" charset="0"/>
                    </a:endParaRPr>
                  </a:p>
                </p:txBody>
              </p:sp>
            </p:grpSp>
          </p:grpSp>
          <p:sp>
            <p:nvSpPr>
              <p:cNvPr id="37912" name="文本框 34"/>
              <p:cNvSpPr txBox="1">
                <a:spLocks noChangeArrowheads="1"/>
              </p:cNvSpPr>
              <p:nvPr/>
            </p:nvSpPr>
            <p:spPr bwMode="auto">
              <a:xfrm>
                <a:off x="5471" y="8233"/>
                <a:ext cx="2753" cy="580"/>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800" dirty="0">
                    <a:latin typeface="微软雅黑" pitchFamily="34" charset="-122"/>
                    <a:ea typeface="微软雅黑" pitchFamily="34" charset="-122"/>
                  </a:rPr>
                  <a:t>固定资产管理</a:t>
                </a:r>
              </a:p>
            </p:txBody>
          </p:sp>
        </p:grpSp>
        <p:sp>
          <p:nvSpPr>
            <p:cNvPr id="37909" name="文本框 35"/>
            <p:cNvSpPr txBox="1">
              <a:spLocks noChangeArrowheads="1"/>
            </p:cNvSpPr>
            <p:nvPr/>
          </p:nvSpPr>
          <p:spPr bwMode="auto">
            <a:xfrm>
              <a:off x="1178" y="8234"/>
              <a:ext cx="1466" cy="580"/>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800" dirty="0">
                  <a:latin typeface="微软雅黑" pitchFamily="34" charset="-122"/>
                  <a:ea typeface="微软雅黑" pitchFamily="34" charset="-122"/>
                </a:rPr>
                <a:t>与预算</a:t>
              </a:r>
            </a:p>
          </p:txBody>
        </p:sp>
        <p:sp>
          <p:nvSpPr>
            <p:cNvPr id="37910" name="文本框 36"/>
            <p:cNvSpPr txBox="1">
              <a:spLocks noChangeArrowheads="1"/>
            </p:cNvSpPr>
            <p:nvPr/>
          </p:nvSpPr>
          <p:spPr bwMode="auto">
            <a:xfrm>
              <a:off x="10860" y="8271"/>
              <a:ext cx="1382" cy="580"/>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800">
                  <a:latin typeface="微软雅黑" pitchFamily="34" charset="-122"/>
                  <a:ea typeface="微软雅黑" pitchFamily="34" charset="-122"/>
                </a:rPr>
                <a:t>与财务</a:t>
              </a:r>
            </a:p>
          </p:txBody>
        </p:sp>
      </p:grpSp>
      <p:grpSp>
        <p:nvGrpSpPr>
          <p:cNvPr id="43" name="组合 42"/>
          <p:cNvGrpSpPr>
            <a:grpSpLocks/>
          </p:cNvGrpSpPr>
          <p:nvPr/>
        </p:nvGrpSpPr>
        <p:grpSpPr bwMode="auto">
          <a:xfrm>
            <a:off x="2029545" y="3378200"/>
            <a:ext cx="915988" cy="1301750"/>
            <a:chOff x="3062" y="5620"/>
            <a:chExt cx="1443" cy="2052"/>
          </a:xfrm>
        </p:grpSpPr>
        <p:sp>
          <p:nvSpPr>
            <p:cNvPr id="10" name="Can 125">
              <a:extLst>
                <a:ext uri="{FF2B5EF4-FFF2-40B4-BE49-F238E27FC236}">
                  <a16:creationId xmlns:a16="http://schemas.microsoft.com/office/drawing/2014/main" xmlns="" id="{5F1B2C3E-A1A9-461E-A19C-8CB87B305A90}"/>
                </a:ext>
              </a:extLst>
            </p:cNvPr>
            <p:cNvSpPr/>
            <p:nvPr/>
          </p:nvSpPr>
          <p:spPr>
            <a:xfrm>
              <a:off x="3812" y="5630"/>
              <a:ext cx="693" cy="2042"/>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整体转换</a:t>
              </a:r>
            </a:p>
          </p:txBody>
        </p:sp>
        <p:sp>
          <p:nvSpPr>
            <p:cNvPr id="6" name="Can 125">
              <a:extLst>
                <a:ext uri="{FF2B5EF4-FFF2-40B4-BE49-F238E27FC236}">
                  <a16:creationId xmlns:a16="http://schemas.microsoft.com/office/drawing/2014/main" xmlns="" id="{7986F496-9EB9-460F-BD1A-E4E3B7AE6AFD}"/>
                </a:ext>
              </a:extLst>
            </p:cNvPr>
            <p:cNvSpPr/>
            <p:nvPr/>
          </p:nvSpPr>
          <p:spPr>
            <a:xfrm>
              <a:off x="3062" y="5620"/>
              <a:ext cx="695" cy="2042"/>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清点登记</a:t>
              </a:r>
            </a:p>
          </p:txBody>
        </p:sp>
      </p:grpSp>
      <p:grpSp>
        <p:nvGrpSpPr>
          <p:cNvPr id="46" name="组合 45"/>
          <p:cNvGrpSpPr>
            <a:grpSpLocks/>
          </p:cNvGrpSpPr>
          <p:nvPr/>
        </p:nvGrpSpPr>
        <p:grpSpPr bwMode="auto">
          <a:xfrm>
            <a:off x="626195" y="2266950"/>
            <a:ext cx="1363663" cy="2770188"/>
            <a:chOff x="871" y="3888"/>
            <a:chExt cx="2148" cy="4362"/>
          </a:xfrm>
        </p:grpSpPr>
        <p:sp>
          <p:nvSpPr>
            <p:cNvPr id="31" name="Can 125">
              <a:extLst>
                <a:ext uri="{FF2B5EF4-FFF2-40B4-BE49-F238E27FC236}">
                  <a16:creationId xmlns:a16="http://schemas.microsoft.com/office/drawing/2014/main" xmlns="" id="{F65A28DA-6533-4166-BA8F-180B8BE6A27C}"/>
                </a:ext>
              </a:extLst>
            </p:cNvPr>
            <p:cNvSpPr/>
            <p:nvPr/>
          </p:nvSpPr>
          <p:spPr>
            <a:xfrm>
              <a:off x="871" y="3888"/>
              <a:ext cx="695" cy="4352"/>
            </a:xfrm>
            <a:prstGeom prst="can">
              <a:avLst>
                <a:gd name="adj" fmla="val 27625"/>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经费管理</a:t>
              </a:r>
            </a:p>
          </p:txBody>
        </p:sp>
        <p:sp>
          <p:nvSpPr>
            <p:cNvPr id="30" name="Can 125">
              <a:extLst>
                <a:ext uri="{FF2B5EF4-FFF2-40B4-BE49-F238E27FC236}">
                  <a16:creationId xmlns:a16="http://schemas.microsoft.com/office/drawing/2014/main" xmlns="" id="{B468EC35-95CE-411E-BC3A-A3AF797799A0}"/>
                </a:ext>
              </a:extLst>
            </p:cNvPr>
            <p:cNvSpPr/>
            <p:nvPr/>
          </p:nvSpPr>
          <p:spPr>
            <a:xfrm>
              <a:off x="1596" y="3898"/>
              <a:ext cx="690" cy="4352"/>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申购</a:t>
              </a:r>
            </a:p>
          </p:txBody>
        </p:sp>
        <p:sp>
          <p:nvSpPr>
            <p:cNvPr id="32" name="Can 125">
              <a:extLst>
                <a:ext uri="{FF2B5EF4-FFF2-40B4-BE49-F238E27FC236}">
                  <a16:creationId xmlns:a16="http://schemas.microsoft.com/office/drawing/2014/main" xmlns="" id="{AFAA6ADA-A4B7-4591-8C85-713C57307F52}"/>
                </a:ext>
              </a:extLst>
            </p:cNvPr>
            <p:cNvSpPr/>
            <p:nvPr/>
          </p:nvSpPr>
          <p:spPr>
            <a:xfrm>
              <a:off x="2324" y="3888"/>
              <a:ext cx="695" cy="4352"/>
            </a:xfrm>
            <a:prstGeom prst="ca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zh-CN"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采购</a:t>
              </a:r>
            </a:p>
          </p:txBody>
        </p:sp>
      </p:grpSp>
      <p:sp>
        <p:nvSpPr>
          <p:cNvPr id="38914" name="AutoShape 35"/>
          <p:cNvSpPr>
            <a:spLocks noChangeArrowheads="1"/>
          </p:cNvSpPr>
          <p:nvPr/>
        </p:nvSpPr>
        <p:spPr bwMode="auto">
          <a:xfrm>
            <a:off x="7199644" y="5649913"/>
            <a:ext cx="468313" cy="866775"/>
          </a:xfrm>
          <a:prstGeom prst="upDownArrow">
            <a:avLst>
              <a:gd name="adj1" fmla="val 50000"/>
              <a:gd name="adj2" fmla="val 36854"/>
            </a:avLst>
          </a:prstGeom>
          <a:solidFill>
            <a:srgbClr val="8DB4C9"/>
          </a:solidFill>
          <a:ln w="9525">
            <a:noFill/>
            <a:miter lim="800000"/>
            <a:headEnd/>
            <a:tailEnd/>
          </a:ln>
        </p:spPr>
        <p:txBody>
          <a:bodyPr wrap="none" anchor="ctr"/>
          <a:lstStyle/>
          <a:p>
            <a:pPr algn="ctr" eaLnBrk="1" hangingPunct="1">
              <a:buFont typeface="Arial" pitchFamily="34" charset="0"/>
              <a:buNone/>
            </a:pPr>
            <a:r>
              <a:rPr lang="zh-CN" altLang="en-US" sz="1600" dirty="0">
                <a:latin typeface="微软雅黑" pitchFamily="34" charset="-122"/>
                <a:ea typeface="微软雅黑" pitchFamily="34" charset="-122"/>
              </a:rPr>
              <a:t>与省财政接口</a:t>
            </a:r>
          </a:p>
        </p:txBody>
      </p:sp>
      <p:sp>
        <p:nvSpPr>
          <p:cNvPr id="37902" name="线"/>
          <p:cNvSpPr>
            <a:spLocks noChangeArrowheads="1"/>
          </p:cNvSpPr>
          <p:nvPr/>
        </p:nvSpPr>
        <p:spPr bwMode="auto">
          <a:xfrm>
            <a:off x="390525" y="642938"/>
            <a:ext cx="273050" cy="296862"/>
          </a:xfrm>
          <a:custGeom>
            <a:avLst/>
            <a:gdLst>
              <a:gd name="T0" fmla="*/ 267761 w 3407"/>
              <a:gd name="T1" fmla="*/ 74255 h 3778"/>
              <a:gd name="T2" fmla="*/ 240832 w 3407"/>
              <a:gd name="T3" fmla="*/ 148510 h 3778"/>
              <a:gd name="T4" fmla="*/ 267600 w 3407"/>
              <a:gd name="T5" fmla="*/ 222764 h 3778"/>
              <a:gd name="T6" fmla="*/ 188578 w 3407"/>
              <a:gd name="T7" fmla="*/ 236751 h 3778"/>
              <a:gd name="T8" fmla="*/ 136485 w 3407"/>
              <a:gd name="T9" fmla="*/ 296862 h 3778"/>
              <a:gd name="T10" fmla="*/ 84552 w 3407"/>
              <a:gd name="T11" fmla="*/ 236908 h 3778"/>
              <a:gd name="T12" fmla="*/ 5530 w 3407"/>
              <a:gd name="T13" fmla="*/ 222607 h 3778"/>
              <a:gd name="T14" fmla="*/ 32458 w 3407"/>
              <a:gd name="T15" fmla="*/ 148510 h 3778"/>
              <a:gd name="T16" fmla="*/ 5370 w 3407"/>
              <a:gd name="T17" fmla="*/ 74255 h 3778"/>
              <a:gd name="T18" fmla="*/ 84552 w 3407"/>
              <a:gd name="T19" fmla="*/ 60032 h 3778"/>
              <a:gd name="T20" fmla="*/ 136485 w 3407"/>
              <a:gd name="T21" fmla="*/ 0 h 3778"/>
              <a:gd name="T22" fmla="*/ 188578 w 3407"/>
              <a:gd name="T23" fmla="*/ 59875 h 3778"/>
              <a:gd name="T24" fmla="*/ 37427 w 3407"/>
              <a:gd name="T25" fmla="*/ 64590 h 3778"/>
              <a:gd name="T26" fmla="*/ 12743 w 3407"/>
              <a:gd name="T27" fmla="*/ 106314 h 3778"/>
              <a:gd name="T28" fmla="*/ 73732 w 3407"/>
              <a:gd name="T29" fmla="*/ 112757 h 3778"/>
              <a:gd name="T30" fmla="*/ 37427 w 3407"/>
              <a:gd name="T31" fmla="*/ 64590 h 3778"/>
              <a:gd name="T32" fmla="*/ 12823 w 3407"/>
              <a:gd name="T33" fmla="*/ 190705 h 3778"/>
              <a:gd name="T34" fmla="*/ 37507 w 3407"/>
              <a:gd name="T35" fmla="*/ 232351 h 3778"/>
              <a:gd name="T36" fmla="*/ 73732 w 3407"/>
              <a:gd name="T37" fmla="*/ 184419 h 3778"/>
              <a:gd name="T38" fmla="*/ 44961 w 3407"/>
              <a:gd name="T39" fmla="*/ 148510 h 3778"/>
              <a:gd name="T40" fmla="*/ 71729 w 3407"/>
              <a:gd name="T41" fmla="*/ 148352 h 3778"/>
              <a:gd name="T42" fmla="*/ 72370 w 3407"/>
              <a:gd name="T43" fmla="*/ 125801 h 3778"/>
              <a:gd name="T44" fmla="*/ 108835 w 3407"/>
              <a:gd name="T45" fmla="*/ 195184 h 3778"/>
              <a:gd name="T46" fmla="*/ 164215 w 3407"/>
              <a:gd name="T47" fmla="*/ 195184 h 3778"/>
              <a:gd name="T48" fmla="*/ 191704 w 3407"/>
              <a:gd name="T49" fmla="*/ 148352 h 3778"/>
              <a:gd name="T50" fmla="*/ 164054 w 3407"/>
              <a:gd name="T51" fmla="*/ 101599 h 3778"/>
              <a:gd name="T52" fmla="*/ 109236 w 3407"/>
              <a:gd name="T53" fmla="*/ 101599 h 3778"/>
              <a:gd name="T54" fmla="*/ 81586 w 3407"/>
              <a:gd name="T55" fmla="*/ 148352 h 3778"/>
              <a:gd name="T56" fmla="*/ 108835 w 3407"/>
              <a:gd name="T57" fmla="*/ 195184 h 3778"/>
              <a:gd name="T58" fmla="*/ 124944 w 3407"/>
              <a:gd name="T59" fmla="*/ 82662 h 3778"/>
              <a:gd name="T60" fmla="*/ 84071 w 3407"/>
              <a:gd name="T61" fmla="*/ 105843 h 3778"/>
              <a:gd name="T62" fmla="*/ 124944 w 3407"/>
              <a:gd name="T63" fmla="*/ 214357 h 3778"/>
              <a:gd name="T64" fmla="*/ 84231 w 3407"/>
              <a:gd name="T65" fmla="*/ 191334 h 3778"/>
              <a:gd name="T66" fmla="*/ 124944 w 3407"/>
              <a:gd name="T67" fmla="*/ 214357 h 3778"/>
              <a:gd name="T68" fmla="*/ 180003 w 3407"/>
              <a:gd name="T69" fmla="*/ 62154 h 3778"/>
              <a:gd name="T70" fmla="*/ 136485 w 3407"/>
              <a:gd name="T71" fmla="*/ 7386 h 3778"/>
              <a:gd name="T72" fmla="*/ 93127 w 3407"/>
              <a:gd name="T73" fmla="*/ 61840 h 3778"/>
              <a:gd name="T74" fmla="*/ 136645 w 3407"/>
              <a:gd name="T75" fmla="*/ 219700 h 3778"/>
              <a:gd name="T76" fmla="*/ 111961 w 3407"/>
              <a:gd name="T77" fmla="*/ 274625 h 3778"/>
              <a:gd name="T78" fmla="*/ 161009 w 3407"/>
              <a:gd name="T79" fmla="*/ 274625 h 3778"/>
              <a:gd name="T80" fmla="*/ 136645 w 3407"/>
              <a:gd name="T81" fmla="*/ 219700 h 3778"/>
              <a:gd name="T82" fmla="*/ 148106 w 3407"/>
              <a:gd name="T83" fmla="*/ 214357 h 3778"/>
              <a:gd name="T84" fmla="*/ 189059 w 3407"/>
              <a:gd name="T85" fmla="*/ 191491 h 3778"/>
              <a:gd name="T86" fmla="*/ 182487 w 3407"/>
              <a:gd name="T87" fmla="*/ 70562 h 3778"/>
              <a:gd name="T88" fmla="*/ 168863 w 3407"/>
              <a:gd name="T89" fmla="*/ 93427 h 3778"/>
              <a:gd name="T90" fmla="*/ 182487 w 3407"/>
              <a:gd name="T91" fmla="*/ 70562 h 3778"/>
              <a:gd name="T92" fmla="*/ 260227 w 3407"/>
              <a:gd name="T93" fmla="*/ 106314 h 3778"/>
              <a:gd name="T94" fmla="*/ 235703 w 3407"/>
              <a:gd name="T95" fmla="*/ 64668 h 3778"/>
              <a:gd name="T96" fmla="*/ 199558 w 3407"/>
              <a:gd name="T97" fmla="*/ 113072 h 3778"/>
              <a:gd name="T98" fmla="*/ 235623 w 3407"/>
              <a:gd name="T99" fmla="*/ 232429 h 3778"/>
              <a:gd name="T100" fmla="*/ 260147 w 3407"/>
              <a:gd name="T101" fmla="*/ 190862 h 3778"/>
              <a:gd name="T102" fmla="*/ 199398 w 3407"/>
              <a:gd name="T103" fmla="*/ 184262 h 3778"/>
              <a:gd name="T104" fmla="*/ 235623 w 3407"/>
              <a:gd name="T105" fmla="*/ 232429 h 3778"/>
              <a:gd name="T106" fmla="*/ 228169 w 3407"/>
              <a:gd name="T107" fmla="*/ 148510 h 3778"/>
              <a:gd name="T108" fmla="*/ 201562 w 3407"/>
              <a:gd name="T109" fmla="*/ 148352 h 3778"/>
              <a:gd name="T110" fmla="*/ 215266 w 3407"/>
              <a:gd name="T111" fmla="*/ 160375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chemeClr val="bg1"/>
          </a:solidFill>
          <a:ln w="9525">
            <a:noFill/>
            <a:round/>
            <a:headEnd/>
            <a:tailEnd/>
          </a:ln>
        </p:spPr>
        <p:txBody>
          <a:bodyPr/>
          <a:lstStyle/>
          <a:p>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10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checkerboard(across)">
                                      <p:cBhvr>
                                        <p:cTn id="12" dur="500"/>
                                        <p:tgtEl>
                                          <p:spTgt spid="42"/>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1000"/>
                                        <p:tgtEl>
                                          <p:spTgt spid="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checkerboard(across)">
                                      <p:cBhvr>
                                        <p:cTn id="21" dur="500"/>
                                        <p:tgtEl>
                                          <p:spTgt spid="48"/>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1000"/>
                                        <p:tgtEl>
                                          <p:spTgt spid="44"/>
                                        </p:tgtEl>
                                      </p:cBhvr>
                                    </p:animEffect>
                                  </p:childTnLst>
                                </p:cTn>
                              </p:par>
                            </p:childTnLst>
                          </p:cTn>
                        </p:par>
                        <p:par>
                          <p:cTn id="26" fill="hold" nodeType="afterGroup">
                            <p:stCondLst>
                              <p:cond delay="1500"/>
                            </p:stCondLst>
                            <p:childTnLst>
                              <p:par>
                                <p:cTn id="27" presetID="22" presetClass="entr" presetSubtype="4"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1000"/>
                                        <p:tgtEl>
                                          <p:spTgt spid="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1000"/>
                                        <p:tgtEl>
                                          <p:spTgt spid="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1000"/>
                                        <p:tgtEl>
                                          <p:spTgt spid="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9" presetClass="entr" presetSubtype="10" fill="hold" grpId="42"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fmla="#ppt_w*sin(2.5*pi*$)">
                                          <p:val>
                                            <p:fltVal val="0"/>
                                          </p:val>
                                        </p:tav>
                                        <p:tav tm="100000">
                                          <p:val>
                                            <p:fltVal val="1"/>
                                          </p:val>
                                        </p:tav>
                                      </p:tavLst>
                                    </p:anim>
                                    <p:anim calcmode="lin" valueType="num">
                                      <p:cBhvr>
                                        <p:cTn id="45" dur="1000" fill="hold"/>
                                        <p:tgtEl>
                                          <p:spTgt spid="28"/>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000"/>
                            </p:stCondLst>
                            <p:childTnLst>
                              <p:par>
                                <p:cTn id="47" presetID="22" presetClass="entr" presetSubtype="4" fill="hold" grpId="0" nodeType="afterEffect">
                                  <p:stCondLst>
                                    <p:cond delay="1000"/>
                                  </p:stCondLst>
                                  <p:childTnLst>
                                    <p:set>
                                      <p:cBhvr>
                                        <p:cTn id="48" dur="1" fill="hold">
                                          <p:stCondLst>
                                            <p:cond delay="0"/>
                                          </p:stCondLst>
                                        </p:cTn>
                                        <p:tgtEl>
                                          <p:spTgt spid="38914"/>
                                        </p:tgtEl>
                                        <p:attrNameLst>
                                          <p:attrName>style.visibility</p:attrName>
                                        </p:attrNameLst>
                                      </p:cBhvr>
                                      <p:to>
                                        <p:strVal val="visible"/>
                                      </p:to>
                                    </p:set>
                                    <p:animEffect transition="in" filter="wipe(down)">
                                      <p:cBhvr>
                                        <p:cTn id="4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28" grpId="3" animBg="1"/>
      <p:bldP spid="28" grpId="4" animBg="1"/>
      <p:bldP spid="28" grpId="5" animBg="1"/>
      <p:bldP spid="28" grpId="6" animBg="1"/>
      <p:bldP spid="28" grpId="7" animBg="1"/>
      <p:bldP spid="28" grpId="8" animBg="1"/>
      <p:bldP spid="28" grpId="9" animBg="1"/>
      <p:bldP spid="28" grpId="10" animBg="1"/>
      <p:bldP spid="28" grpId="11" animBg="1"/>
      <p:bldP spid="28" grpId="12" animBg="1"/>
      <p:bldP spid="28" grpId="13" animBg="1"/>
      <p:bldP spid="28" grpId="14" animBg="1"/>
      <p:bldP spid="28" grpId="15" animBg="1"/>
      <p:bldP spid="28" grpId="16" animBg="1"/>
      <p:bldP spid="28" grpId="17" animBg="1"/>
      <p:bldP spid="28" grpId="18" animBg="1"/>
      <p:bldP spid="28" grpId="19" animBg="1"/>
      <p:bldP spid="28" grpId="20" animBg="1"/>
      <p:bldP spid="28" grpId="21" animBg="1"/>
      <p:bldP spid="28" grpId="22" animBg="1"/>
      <p:bldP spid="28" grpId="23" animBg="1"/>
      <p:bldP spid="28" grpId="24" animBg="1"/>
      <p:bldP spid="28" grpId="25" animBg="1"/>
      <p:bldP spid="28" grpId="26" animBg="1"/>
      <p:bldP spid="28" grpId="27" animBg="1"/>
      <p:bldP spid="28" grpId="28" animBg="1"/>
      <p:bldP spid="28" grpId="29" animBg="1"/>
      <p:bldP spid="28" grpId="30" animBg="1"/>
      <p:bldP spid="28" grpId="31" animBg="1"/>
      <p:bldP spid="28" grpId="32" animBg="1"/>
      <p:bldP spid="28" grpId="33" animBg="1"/>
      <p:bldP spid="28" grpId="34" animBg="1"/>
      <p:bldP spid="28" grpId="35" animBg="1"/>
      <p:bldP spid="28" grpId="36" animBg="1"/>
      <p:bldP spid="28" grpId="37" animBg="1"/>
      <p:bldP spid="28" grpId="38" animBg="1"/>
      <p:bldP spid="28" grpId="39" animBg="1"/>
      <p:bldP spid="28" grpId="40" animBg="1"/>
      <p:bldP spid="28" grpId="41" animBg="1"/>
      <p:bldP spid="28" grpId="42" bldLvl="0" animBg="1"/>
      <p:bldP spid="389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a:spLocks noChangeArrowheads="1"/>
          </p:cNvSpPr>
          <p:nvPr/>
        </p:nvSpPr>
        <p:spPr bwMode="auto">
          <a:xfrm>
            <a:off x="-3175" y="857250"/>
            <a:ext cx="9147175" cy="2814638"/>
          </a:xfrm>
          <a:prstGeom prst="rect">
            <a:avLst/>
          </a:prstGeom>
          <a:solidFill>
            <a:srgbClr val="D9D9D9"/>
          </a:solidFill>
          <a:ln w="9525">
            <a:noFill/>
            <a:miter lim="800000"/>
            <a:headEnd/>
            <a:tailEnd/>
          </a:ln>
        </p:spPr>
        <p:txBody>
          <a:bodyPr lIns="131801" tIns="105440" rIns="131801" bIns="105440"/>
          <a:lstStyle/>
          <a:p>
            <a:pPr algn="ctr" defTabSz="912813" eaLnBrk="1" hangingPunct="1">
              <a:lnSpc>
                <a:spcPct val="90000"/>
              </a:lnSpc>
              <a:buFont typeface="Arial" pitchFamily="34" charset="0"/>
              <a:buNone/>
            </a:pPr>
            <a:endParaRPr lang="en-US" altLang="zh-CN" sz="1700">
              <a:latin typeface="Segoe UI" pitchFamily="34" charset="0"/>
              <a:cs typeface="Segoe UI" pitchFamily="34" charset="0"/>
            </a:endParaRPr>
          </a:p>
        </p:txBody>
      </p:sp>
      <p:grpSp>
        <p:nvGrpSpPr>
          <p:cNvPr id="2" name="组合 1"/>
          <p:cNvGrpSpPr>
            <a:grpSpLocks/>
          </p:cNvGrpSpPr>
          <p:nvPr/>
        </p:nvGrpSpPr>
        <p:grpSpPr bwMode="auto">
          <a:xfrm>
            <a:off x="-142875" y="1219200"/>
            <a:ext cx="9253538" cy="2903538"/>
            <a:chOff x="-225" y="1920"/>
            <a:chExt cx="14572" cy="4572"/>
          </a:xfrm>
        </p:grpSpPr>
        <p:sp>
          <p:nvSpPr>
            <p:cNvPr id="182" name="Freeform 5">
              <a:extLst>
                <a:ext uri="{FF2B5EF4-FFF2-40B4-BE49-F238E27FC236}">
                  <a16:creationId xmlns:a16="http://schemas.microsoft.com/office/drawing/2014/main" xmlns="" id="{C2AFB812-31AC-4BFC-AA08-39FC7E9EDDDB}"/>
                </a:ext>
              </a:extLst>
            </p:cNvPr>
            <p:cNvSpPr/>
            <p:nvPr/>
          </p:nvSpPr>
          <p:spPr bwMode="auto">
            <a:xfrm flipH="1">
              <a:off x="2007" y="4027"/>
              <a:ext cx="4217" cy="1735"/>
            </a:xfrm>
            <a:custGeom>
              <a:avLst/>
              <a:gdLst>
                <a:gd name="T0" fmla="*/ 405 w 454"/>
                <a:gd name="T1" fmla="*/ 88 h 185"/>
                <a:gd name="T2" fmla="*/ 397 w 454"/>
                <a:gd name="T3" fmla="*/ 89 h 185"/>
                <a:gd name="T4" fmla="*/ 306 w 454"/>
                <a:gd name="T5" fmla="*/ 0 h 185"/>
                <a:gd name="T6" fmla="*/ 217 w 454"/>
                <a:gd name="T7" fmla="*/ 69 h 185"/>
                <a:gd name="T8" fmla="*/ 169 w 454"/>
                <a:gd name="T9" fmla="*/ 49 h 185"/>
                <a:gd name="T10" fmla="*/ 101 w 454"/>
                <a:gd name="T11" fmla="*/ 110 h 185"/>
                <a:gd name="T12" fmla="*/ 69 w 454"/>
                <a:gd name="T13" fmla="*/ 125 h 185"/>
                <a:gd name="T14" fmla="*/ 37 w 454"/>
                <a:gd name="T15" fmla="*/ 110 h 185"/>
                <a:gd name="T16" fmla="*/ 0 w 454"/>
                <a:gd name="T17" fmla="*/ 147 h 185"/>
                <a:gd name="T18" fmla="*/ 37 w 454"/>
                <a:gd name="T19" fmla="*/ 185 h 185"/>
                <a:gd name="T20" fmla="*/ 48 w 454"/>
                <a:gd name="T21" fmla="*/ 185 h 185"/>
                <a:gd name="T22" fmla="*/ 172 w 454"/>
                <a:gd name="T23" fmla="*/ 185 h 185"/>
                <a:gd name="T24" fmla="*/ 242 w 454"/>
                <a:gd name="T25" fmla="*/ 185 h 185"/>
                <a:gd name="T26" fmla="*/ 409 w 454"/>
                <a:gd name="T27" fmla="*/ 185 h 185"/>
                <a:gd name="T28" fmla="*/ 409 w 454"/>
                <a:gd name="T29" fmla="*/ 185 h 185"/>
                <a:gd name="T30" fmla="*/ 454 w 454"/>
                <a:gd name="T31" fmla="*/ 137 h 185"/>
                <a:gd name="T32" fmla="*/ 405 w 454"/>
                <a:gd name="T33"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4" h="185">
                  <a:moveTo>
                    <a:pt x="405" y="88"/>
                  </a:moveTo>
                  <a:cubicBezTo>
                    <a:pt x="403" y="88"/>
                    <a:pt x="401" y="88"/>
                    <a:pt x="397" y="89"/>
                  </a:cubicBezTo>
                  <a:cubicBezTo>
                    <a:pt x="395" y="40"/>
                    <a:pt x="356" y="0"/>
                    <a:pt x="306" y="0"/>
                  </a:cubicBezTo>
                  <a:cubicBezTo>
                    <a:pt x="264" y="0"/>
                    <a:pt x="228" y="29"/>
                    <a:pt x="217" y="69"/>
                  </a:cubicBezTo>
                  <a:cubicBezTo>
                    <a:pt x="205" y="56"/>
                    <a:pt x="187" y="49"/>
                    <a:pt x="169" y="49"/>
                  </a:cubicBezTo>
                  <a:cubicBezTo>
                    <a:pt x="134" y="49"/>
                    <a:pt x="105" y="76"/>
                    <a:pt x="101" y="110"/>
                  </a:cubicBezTo>
                  <a:cubicBezTo>
                    <a:pt x="88" y="112"/>
                    <a:pt x="77" y="118"/>
                    <a:pt x="69" y="125"/>
                  </a:cubicBezTo>
                  <a:cubicBezTo>
                    <a:pt x="62" y="116"/>
                    <a:pt x="50" y="110"/>
                    <a:pt x="37" y="110"/>
                  </a:cubicBezTo>
                  <a:cubicBezTo>
                    <a:pt x="16" y="110"/>
                    <a:pt x="0" y="126"/>
                    <a:pt x="0" y="147"/>
                  </a:cubicBezTo>
                  <a:cubicBezTo>
                    <a:pt x="0" y="168"/>
                    <a:pt x="16" y="185"/>
                    <a:pt x="37" y="185"/>
                  </a:cubicBezTo>
                  <a:cubicBezTo>
                    <a:pt x="48" y="185"/>
                    <a:pt x="48" y="185"/>
                    <a:pt x="48" y="185"/>
                  </a:cubicBezTo>
                  <a:cubicBezTo>
                    <a:pt x="172" y="185"/>
                    <a:pt x="172" y="185"/>
                    <a:pt x="172" y="185"/>
                  </a:cubicBezTo>
                  <a:cubicBezTo>
                    <a:pt x="242" y="185"/>
                    <a:pt x="242" y="185"/>
                    <a:pt x="242" y="185"/>
                  </a:cubicBezTo>
                  <a:cubicBezTo>
                    <a:pt x="409" y="185"/>
                    <a:pt x="409" y="185"/>
                    <a:pt x="409" y="185"/>
                  </a:cubicBezTo>
                  <a:cubicBezTo>
                    <a:pt x="409" y="185"/>
                    <a:pt x="409" y="185"/>
                    <a:pt x="409" y="185"/>
                  </a:cubicBezTo>
                  <a:cubicBezTo>
                    <a:pt x="435" y="184"/>
                    <a:pt x="454" y="162"/>
                    <a:pt x="454" y="137"/>
                  </a:cubicBezTo>
                  <a:cubicBezTo>
                    <a:pt x="454" y="110"/>
                    <a:pt x="432" y="88"/>
                    <a:pt x="405" y="88"/>
                  </a:cubicBezTo>
                  <a:close/>
                </a:path>
              </a:pathLst>
            </a:custGeom>
            <a:solidFill>
              <a:srgbClr val="FFFFFF">
                <a:alpha val="24000"/>
              </a:srgbClr>
            </a:solidFill>
            <a:ln>
              <a:noFill/>
            </a:ln>
          </p:spPr>
          <p:txBody>
            <a:bodyPr lIns="65901" tIns="32949" rIns="65901" bIns="32949"/>
            <a:lstStyle/>
            <a:p>
              <a:pPr defTabSz="913765" eaLnBrk="1" fontAlgn="auto" hangingPunct="1">
                <a:spcBef>
                  <a:spcPts val="0"/>
                </a:spcBef>
                <a:spcAft>
                  <a:spcPts val="0"/>
                </a:spcAft>
                <a:defRPr/>
              </a:pPr>
              <a:endParaRPr lang="en-US" kern="0">
                <a:solidFill>
                  <a:srgbClr val="505050"/>
                </a:solidFill>
              </a:endParaRPr>
            </a:p>
          </p:txBody>
        </p:sp>
        <p:sp>
          <p:nvSpPr>
            <p:cNvPr id="183" name="Freeform 5">
              <a:extLst>
                <a:ext uri="{FF2B5EF4-FFF2-40B4-BE49-F238E27FC236}">
                  <a16:creationId xmlns:a16="http://schemas.microsoft.com/office/drawing/2014/main" xmlns="" id="{CC3BF6A6-DC03-4088-8A3D-DF3773E8ED22}"/>
                </a:ext>
              </a:extLst>
            </p:cNvPr>
            <p:cNvSpPr/>
            <p:nvPr/>
          </p:nvSpPr>
          <p:spPr bwMode="auto">
            <a:xfrm>
              <a:off x="7455" y="1920"/>
              <a:ext cx="6892" cy="2835"/>
            </a:xfrm>
            <a:custGeom>
              <a:avLst/>
              <a:gdLst>
                <a:gd name="T0" fmla="*/ 405 w 454"/>
                <a:gd name="T1" fmla="*/ 88 h 185"/>
                <a:gd name="T2" fmla="*/ 397 w 454"/>
                <a:gd name="T3" fmla="*/ 89 h 185"/>
                <a:gd name="T4" fmla="*/ 306 w 454"/>
                <a:gd name="T5" fmla="*/ 0 h 185"/>
                <a:gd name="T6" fmla="*/ 217 w 454"/>
                <a:gd name="T7" fmla="*/ 69 h 185"/>
                <a:gd name="T8" fmla="*/ 169 w 454"/>
                <a:gd name="T9" fmla="*/ 49 h 185"/>
                <a:gd name="T10" fmla="*/ 101 w 454"/>
                <a:gd name="T11" fmla="*/ 110 h 185"/>
                <a:gd name="T12" fmla="*/ 69 w 454"/>
                <a:gd name="T13" fmla="*/ 125 h 185"/>
                <a:gd name="T14" fmla="*/ 37 w 454"/>
                <a:gd name="T15" fmla="*/ 110 h 185"/>
                <a:gd name="T16" fmla="*/ 0 w 454"/>
                <a:gd name="T17" fmla="*/ 147 h 185"/>
                <a:gd name="T18" fmla="*/ 37 w 454"/>
                <a:gd name="T19" fmla="*/ 185 h 185"/>
                <a:gd name="T20" fmla="*/ 48 w 454"/>
                <a:gd name="T21" fmla="*/ 185 h 185"/>
                <a:gd name="T22" fmla="*/ 172 w 454"/>
                <a:gd name="T23" fmla="*/ 185 h 185"/>
                <a:gd name="T24" fmla="*/ 242 w 454"/>
                <a:gd name="T25" fmla="*/ 185 h 185"/>
                <a:gd name="T26" fmla="*/ 409 w 454"/>
                <a:gd name="T27" fmla="*/ 185 h 185"/>
                <a:gd name="T28" fmla="*/ 409 w 454"/>
                <a:gd name="T29" fmla="*/ 185 h 185"/>
                <a:gd name="T30" fmla="*/ 454 w 454"/>
                <a:gd name="T31" fmla="*/ 137 h 185"/>
                <a:gd name="T32" fmla="*/ 405 w 454"/>
                <a:gd name="T33"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4" h="185">
                  <a:moveTo>
                    <a:pt x="405" y="88"/>
                  </a:moveTo>
                  <a:cubicBezTo>
                    <a:pt x="403" y="88"/>
                    <a:pt x="401" y="88"/>
                    <a:pt x="397" y="89"/>
                  </a:cubicBezTo>
                  <a:cubicBezTo>
                    <a:pt x="395" y="40"/>
                    <a:pt x="356" y="0"/>
                    <a:pt x="306" y="0"/>
                  </a:cubicBezTo>
                  <a:cubicBezTo>
                    <a:pt x="264" y="0"/>
                    <a:pt x="228" y="29"/>
                    <a:pt x="217" y="69"/>
                  </a:cubicBezTo>
                  <a:cubicBezTo>
                    <a:pt x="205" y="56"/>
                    <a:pt x="187" y="49"/>
                    <a:pt x="169" y="49"/>
                  </a:cubicBezTo>
                  <a:cubicBezTo>
                    <a:pt x="134" y="49"/>
                    <a:pt x="105" y="76"/>
                    <a:pt x="101" y="110"/>
                  </a:cubicBezTo>
                  <a:cubicBezTo>
                    <a:pt x="88" y="112"/>
                    <a:pt x="77" y="118"/>
                    <a:pt x="69" y="125"/>
                  </a:cubicBezTo>
                  <a:cubicBezTo>
                    <a:pt x="62" y="116"/>
                    <a:pt x="50" y="110"/>
                    <a:pt x="37" y="110"/>
                  </a:cubicBezTo>
                  <a:cubicBezTo>
                    <a:pt x="16" y="110"/>
                    <a:pt x="0" y="126"/>
                    <a:pt x="0" y="147"/>
                  </a:cubicBezTo>
                  <a:cubicBezTo>
                    <a:pt x="0" y="168"/>
                    <a:pt x="16" y="185"/>
                    <a:pt x="37" y="185"/>
                  </a:cubicBezTo>
                  <a:cubicBezTo>
                    <a:pt x="48" y="185"/>
                    <a:pt x="48" y="185"/>
                    <a:pt x="48" y="185"/>
                  </a:cubicBezTo>
                  <a:cubicBezTo>
                    <a:pt x="172" y="185"/>
                    <a:pt x="172" y="185"/>
                    <a:pt x="172" y="185"/>
                  </a:cubicBezTo>
                  <a:cubicBezTo>
                    <a:pt x="242" y="185"/>
                    <a:pt x="242" y="185"/>
                    <a:pt x="242" y="185"/>
                  </a:cubicBezTo>
                  <a:cubicBezTo>
                    <a:pt x="409" y="185"/>
                    <a:pt x="409" y="185"/>
                    <a:pt x="409" y="185"/>
                  </a:cubicBezTo>
                  <a:cubicBezTo>
                    <a:pt x="409" y="185"/>
                    <a:pt x="409" y="185"/>
                    <a:pt x="409" y="185"/>
                  </a:cubicBezTo>
                  <a:cubicBezTo>
                    <a:pt x="435" y="184"/>
                    <a:pt x="454" y="162"/>
                    <a:pt x="454" y="137"/>
                  </a:cubicBezTo>
                  <a:cubicBezTo>
                    <a:pt x="454" y="110"/>
                    <a:pt x="432" y="88"/>
                    <a:pt x="405" y="88"/>
                  </a:cubicBezTo>
                  <a:close/>
                </a:path>
              </a:pathLst>
            </a:custGeom>
            <a:solidFill>
              <a:srgbClr val="FFFFFF">
                <a:alpha val="24000"/>
              </a:srgbClr>
            </a:solidFill>
            <a:ln>
              <a:noFill/>
            </a:ln>
          </p:spPr>
          <p:txBody>
            <a:bodyPr lIns="65901" tIns="32949" rIns="65901" bIns="32949"/>
            <a:lstStyle/>
            <a:p>
              <a:pPr defTabSz="913765" eaLnBrk="1" fontAlgn="auto" hangingPunct="1">
                <a:spcBef>
                  <a:spcPts val="0"/>
                </a:spcBef>
                <a:spcAft>
                  <a:spcPts val="0"/>
                </a:spcAft>
                <a:defRPr/>
              </a:pPr>
              <a:endParaRPr lang="en-US" kern="0">
                <a:solidFill>
                  <a:srgbClr val="505050"/>
                </a:solidFill>
              </a:endParaRPr>
            </a:p>
          </p:txBody>
        </p:sp>
        <p:sp>
          <p:nvSpPr>
            <p:cNvPr id="184" name="Freeform 137">
              <a:extLst>
                <a:ext uri="{FF2B5EF4-FFF2-40B4-BE49-F238E27FC236}">
                  <a16:creationId xmlns:a16="http://schemas.microsoft.com/office/drawing/2014/main" xmlns="" id="{9911008A-12F1-4F94-BB94-1E4128CF6AA3}"/>
                </a:ext>
              </a:extLst>
            </p:cNvPr>
            <p:cNvSpPr/>
            <p:nvPr/>
          </p:nvSpPr>
          <p:spPr bwMode="auto">
            <a:xfrm>
              <a:off x="8932" y="4870"/>
              <a:ext cx="1712" cy="952"/>
            </a:xfrm>
            <a:custGeom>
              <a:avLst/>
              <a:gdLst>
                <a:gd name="T0" fmla="*/ 210 w 266"/>
                <a:gd name="T1" fmla="*/ 37 h 148"/>
                <a:gd name="T2" fmla="*/ 192 w 266"/>
                <a:gd name="T3" fmla="*/ 39 h 148"/>
                <a:gd name="T4" fmla="*/ 129 w 266"/>
                <a:gd name="T5" fmla="*/ 0 h 148"/>
                <a:gd name="T6" fmla="*/ 59 w 266"/>
                <a:gd name="T7" fmla="*/ 54 h 148"/>
                <a:gd name="T8" fmla="*/ 46 w 266"/>
                <a:gd name="T9" fmla="*/ 54 h 148"/>
                <a:gd name="T10" fmla="*/ 0 w 266"/>
                <a:gd name="T11" fmla="*/ 100 h 148"/>
                <a:gd name="T12" fmla="*/ 46 w 266"/>
                <a:gd name="T13" fmla="*/ 148 h 148"/>
                <a:gd name="T14" fmla="*/ 210 w 266"/>
                <a:gd name="T15" fmla="*/ 148 h 148"/>
                <a:gd name="T16" fmla="*/ 266 w 266"/>
                <a:gd name="T17" fmla="*/ 91 h 148"/>
                <a:gd name="T18" fmla="*/ 210 w 266"/>
                <a:gd name="T1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148">
                  <a:moveTo>
                    <a:pt x="210" y="37"/>
                  </a:moveTo>
                  <a:cubicBezTo>
                    <a:pt x="203" y="37"/>
                    <a:pt x="199" y="37"/>
                    <a:pt x="192" y="39"/>
                  </a:cubicBezTo>
                  <a:cubicBezTo>
                    <a:pt x="179" y="15"/>
                    <a:pt x="157" y="0"/>
                    <a:pt x="129" y="0"/>
                  </a:cubicBezTo>
                  <a:cubicBezTo>
                    <a:pt x="96" y="0"/>
                    <a:pt x="68" y="24"/>
                    <a:pt x="59" y="54"/>
                  </a:cubicBezTo>
                  <a:cubicBezTo>
                    <a:pt x="55" y="54"/>
                    <a:pt x="50" y="54"/>
                    <a:pt x="46" y="54"/>
                  </a:cubicBezTo>
                  <a:cubicBezTo>
                    <a:pt x="22" y="54"/>
                    <a:pt x="0" y="74"/>
                    <a:pt x="0" y="100"/>
                  </a:cubicBezTo>
                  <a:cubicBezTo>
                    <a:pt x="0" y="126"/>
                    <a:pt x="22" y="148"/>
                    <a:pt x="46" y="148"/>
                  </a:cubicBezTo>
                  <a:cubicBezTo>
                    <a:pt x="210" y="148"/>
                    <a:pt x="210" y="148"/>
                    <a:pt x="210" y="148"/>
                  </a:cubicBezTo>
                  <a:cubicBezTo>
                    <a:pt x="240" y="148"/>
                    <a:pt x="266" y="122"/>
                    <a:pt x="266" y="91"/>
                  </a:cubicBezTo>
                  <a:cubicBezTo>
                    <a:pt x="266" y="61"/>
                    <a:pt x="240" y="37"/>
                    <a:pt x="210" y="37"/>
                  </a:cubicBezTo>
                </a:path>
              </a:pathLst>
            </a:custGeom>
            <a:solidFill>
              <a:srgbClr val="FFFFFF"/>
            </a:solidFill>
            <a:ln>
              <a:noFill/>
            </a:ln>
          </p:spPr>
          <p:txBody>
            <a:bodyPr lIns="65901" tIns="32949" rIns="65901" bIns="32949"/>
            <a:lstStyle/>
            <a:p>
              <a:pPr defTabSz="913765" eaLnBrk="1" fontAlgn="auto" hangingPunct="1">
                <a:spcBef>
                  <a:spcPts val="0"/>
                </a:spcBef>
                <a:spcAft>
                  <a:spcPts val="0"/>
                </a:spcAft>
                <a:defRPr/>
              </a:pPr>
              <a:endParaRPr lang="en-US" kern="0">
                <a:solidFill>
                  <a:srgbClr val="505050"/>
                </a:solidFill>
              </a:endParaRPr>
            </a:p>
          </p:txBody>
        </p:sp>
        <p:sp>
          <p:nvSpPr>
            <p:cNvPr id="185" name="Freeform 9">
              <a:extLst>
                <a:ext uri="{FF2B5EF4-FFF2-40B4-BE49-F238E27FC236}">
                  <a16:creationId xmlns:a16="http://schemas.microsoft.com/office/drawing/2014/main" xmlns="" id="{D98AF7A8-A371-4592-9B83-A16480E8B676}"/>
                </a:ext>
              </a:extLst>
            </p:cNvPr>
            <p:cNvSpPr/>
            <p:nvPr/>
          </p:nvSpPr>
          <p:spPr bwMode="auto">
            <a:xfrm>
              <a:off x="-225" y="5150"/>
              <a:ext cx="1160" cy="635"/>
            </a:xfrm>
            <a:custGeom>
              <a:avLst/>
              <a:gdLst>
                <a:gd name="T0" fmla="*/ 768 w 971"/>
                <a:gd name="T1" fmla="*/ 123 h 530"/>
                <a:gd name="T2" fmla="*/ 701 w 971"/>
                <a:gd name="T3" fmla="*/ 135 h 530"/>
                <a:gd name="T4" fmla="*/ 471 w 971"/>
                <a:gd name="T5" fmla="*/ 0 h 530"/>
                <a:gd name="T6" fmla="*/ 215 w 971"/>
                <a:gd name="T7" fmla="*/ 197 h 530"/>
                <a:gd name="T8" fmla="*/ 169 w 971"/>
                <a:gd name="T9" fmla="*/ 191 h 530"/>
                <a:gd name="T10" fmla="*/ 0 w 971"/>
                <a:gd name="T11" fmla="*/ 360 h 530"/>
                <a:gd name="T12" fmla="*/ 169 w 971"/>
                <a:gd name="T13" fmla="*/ 530 h 530"/>
                <a:gd name="T14" fmla="*/ 768 w 971"/>
                <a:gd name="T15" fmla="*/ 530 h 530"/>
                <a:gd name="T16" fmla="*/ 971 w 971"/>
                <a:gd name="T17" fmla="*/ 327 h 530"/>
                <a:gd name="T18" fmla="*/ 768 w 971"/>
                <a:gd name="T19" fmla="*/ 1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530">
                  <a:moveTo>
                    <a:pt x="768" y="123"/>
                  </a:moveTo>
                  <a:cubicBezTo>
                    <a:pt x="745" y="123"/>
                    <a:pt x="722" y="127"/>
                    <a:pt x="701" y="135"/>
                  </a:cubicBezTo>
                  <a:cubicBezTo>
                    <a:pt x="655" y="54"/>
                    <a:pt x="569" y="0"/>
                    <a:pt x="471" y="0"/>
                  </a:cubicBezTo>
                  <a:cubicBezTo>
                    <a:pt x="348" y="0"/>
                    <a:pt x="245" y="84"/>
                    <a:pt x="215" y="197"/>
                  </a:cubicBezTo>
                  <a:cubicBezTo>
                    <a:pt x="200" y="193"/>
                    <a:pt x="185" y="191"/>
                    <a:pt x="169" y="191"/>
                  </a:cubicBezTo>
                  <a:cubicBezTo>
                    <a:pt x="76" y="191"/>
                    <a:pt x="0" y="267"/>
                    <a:pt x="0" y="360"/>
                  </a:cubicBezTo>
                  <a:cubicBezTo>
                    <a:pt x="0" y="454"/>
                    <a:pt x="76" y="530"/>
                    <a:pt x="169" y="530"/>
                  </a:cubicBezTo>
                  <a:cubicBezTo>
                    <a:pt x="768" y="530"/>
                    <a:pt x="768" y="530"/>
                    <a:pt x="768" y="530"/>
                  </a:cubicBezTo>
                  <a:cubicBezTo>
                    <a:pt x="880" y="530"/>
                    <a:pt x="971" y="439"/>
                    <a:pt x="971" y="327"/>
                  </a:cubicBezTo>
                  <a:cubicBezTo>
                    <a:pt x="971" y="214"/>
                    <a:pt x="880" y="123"/>
                    <a:pt x="768" y="123"/>
                  </a:cubicBezTo>
                </a:path>
              </a:pathLst>
            </a:custGeom>
            <a:solidFill>
              <a:srgbClr val="FFFFFF"/>
            </a:solidFill>
            <a:ln>
              <a:noFill/>
            </a:ln>
          </p:spPr>
          <p:txBody>
            <a:bodyPr lIns="65901" tIns="32949" rIns="65901" bIns="32949"/>
            <a:lstStyle/>
            <a:p>
              <a:pPr defTabSz="913765" eaLnBrk="1" fontAlgn="auto" hangingPunct="1">
                <a:spcBef>
                  <a:spcPts val="0"/>
                </a:spcBef>
                <a:spcAft>
                  <a:spcPts val="0"/>
                </a:spcAft>
                <a:defRPr/>
              </a:pPr>
              <a:endParaRPr lang="en-US" kern="0">
                <a:solidFill>
                  <a:srgbClr val="505050"/>
                </a:solidFill>
              </a:endParaRPr>
            </a:p>
          </p:txBody>
        </p:sp>
        <p:grpSp>
          <p:nvGrpSpPr>
            <p:cNvPr id="38940" name="Group 185"/>
            <p:cNvGrpSpPr>
              <a:grpSpLocks/>
            </p:cNvGrpSpPr>
            <p:nvPr/>
          </p:nvGrpSpPr>
          <p:grpSpPr bwMode="auto">
            <a:xfrm>
              <a:off x="852" y="3837"/>
              <a:ext cx="3035" cy="2655"/>
              <a:chOff x="807902" y="2804860"/>
              <a:chExt cx="2622493" cy="2291490"/>
            </a:xfrm>
          </p:grpSpPr>
          <p:grpSp>
            <p:nvGrpSpPr>
              <p:cNvPr id="38947" name="Group 186"/>
              <p:cNvGrpSpPr>
                <a:grpSpLocks/>
              </p:cNvGrpSpPr>
              <p:nvPr/>
            </p:nvGrpSpPr>
            <p:grpSpPr bwMode="auto">
              <a:xfrm>
                <a:off x="986291" y="2804860"/>
                <a:ext cx="2309558" cy="2291490"/>
                <a:chOff x="1006067" y="3357599"/>
                <a:chExt cx="2217006" cy="2199663"/>
              </a:xfrm>
            </p:grpSpPr>
            <p:sp>
              <p:nvSpPr>
                <p:cNvPr id="38952" name="Oval 191"/>
                <p:cNvSpPr>
                  <a:spLocks noChangeArrowheads="1"/>
                </p:cNvSpPr>
                <p:nvPr/>
              </p:nvSpPr>
              <p:spPr bwMode="auto">
                <a:xfrm>
                  <a:off x="1007317" y="3357840"/>
                  <a:ext cx="2200058" cy="2199422"/>
                </a:xfrm>
                <a:prstGeom prst="ellipse">
                  <a:avLst/>
                </a:prstGeom>
                <a:solidFill>
                  <a:srgbClr val="FFFFFF"/>
                </a:solidFill>
                <a:ln w="98425">
                  <a:solidFill>
                    <a:srgbClr val="0072C6"/>
                  </a:solidFill>
                  <a:round/>
                  <a:headEnd/>
                  <a:tailEnd/>
                </a:ln>
              </p:spPr>
              <p:txBody>
                <a:bodyPr lIns="131782" tIns="105426" rIns="131782" bIns="105426"/>
                <a:lstStyle/>
                <a:p>
                  <a:pPr algn="ctr" defTabSz="912813" eaLnBrk="1" hangingPunct="1">
                    <a:lnSpc>
                      <a:spcPct val="90000"/>
                    </a:lnSpc>
                    <a:buFont typeface="Arial" pitchFamily="34" charset="0"/>
                    <a:buNone/>
                  </a:pPr>
                  <a:endParaRPr lang="en-US" altLang="zh-CN" sz="1700">
                    <a:latin typeface="Segoe UI" pitchFamily="34" charset="0"/>
                    <a:cs typeface="Segoe UI" pitchFamily="34" charset="0"/>
                  </a:endParaRPr>
                </a:p>
              </p:txBody>
            </p:sp>
            <p:sp>
              <p:nvSpPr>
                <p:cNvPr id="38953" name="Oval 192"/>
                <p:cNvSpPr>
                  <a:spLocks noChangeArrowheads="1"/>
                </p:cNvSpPr>
                <p:nvPr/>
              </p:nvSpPr>
              <p:spPr bwMode="auto">
                <a:xfrm>
                  <a:off x="1023906" y="3357840"/>
                  <a:ext cx="2200058" cy="2199422"/>
                </a:xfrm>
                <a:prstGeom prst="ellipse">
                  <a:avLst/>
                </a:prstGeom>
                <a:noFill/>
                <a:ln w="98425">
                  <a:solidFill>
                    <a:srgbClr val="4491B9"/>
                  </a:solidFill>
                  <a:round/>
                  <a:headEnd/>
                  <a:tailEnd/>
                </a:ln>
              </p:spPr>
              <p:txBody>
                <a:bodyPr lIns="131782" tIns="105426" rIns="131782" bIns="105426"/>
                <a:lstStyle/>
                <a:p>
                  <a:pPr algn="ctr" defTabSz="912813" eaLnBrk="1" hangingPunct="1">
                    <a:lnSpc>
                      <a:spcPct val="90000"/>
                    </a:lnSpc>
                    <a:buFont typeface="Arial" pitchFamily="34" charset="0"/>
                    <a:buNone/>
                  </a:pPr>
                  <a:endParaRPr lang="en-US" altLang="zh-CN" sz="1700">
                    <a:latin typeface="Segoe UI" pitchFamily="34" charset="0"/>
                    <a:cs typeface="Segoe UI" pitchFamily="34" charset="0"/>
                  </a:endParaRPr>
                </a:p>
              </p:txBody>
            </p:sp>
          </p:grpSp>
          <p:grpSp>
            <p:nvGrpSpPr>
              <p:cNvPr id="38948" name="Group 187"/>
              <p:cNvGrpSpPr>
                <a:grpSpLocks noChangeAspect="1"/>
              </p:cNvGrpSpPr>
              <p:nvPr/>
            </p:nvGrpSpPr>
            <p:grpSpPr bwMode="auto">
              <a:xfrm>
                <a:off x="807902" y="3126081"/>
                <a:ext cx="2622493" cy="1749843"/>
                <a:chOff x="7680257" y="4162280"/>
                <a:chExt cx="3837156" cy="2560320"/>
              </a:xfrm>
            </p:grpSpPr>
            <p:pic>
              <p:nvPicPr>
                <p:cNvPr id="38949" name="Picture 188"/>
                <p:cNvPicPr>
                  <a:picLocks noChangeAspect="1" noChangeArrowheads="1"/>
                </p:cNvPicPr>
                <p:nvPr/>
              </p:nvPicPr>
              <p:blipFill>
                <a:blip r:embed="rId3" cstate="print"/>
                <a:srcRect/>
                <a:stretch>
                  <a:fillRect/>
                </a:stretch>
              </p:blipFill>
              <p:spPr bwMode="auto">
                <a:xfrm>
                  <a:off x="7680257" y="4162280"/>
                  <a:ext cx="3837156" cy="2560320"/>
                </a:xfrm>
                <a:prstGeom prst="rect">
                  <a:avLst/>
                </a:prstGeom>
                <a:noFill/>
                <a:ln w="9525">
                  <a:noFill/>
                  <a:miter lim="800000"/>
                  <a:headEnd/>
                  <a:tailEnd/>
                </a:ln>
              </p:spPr>
            </p:pic>
            <p:sp>
              <p:nvSpPr>
                <p:cNvPr id="190" name="TextBox 189">
                  <a:extLst>
                    <a:ext uri="{FF2B5EF4-FFF2-40B4-BE49-F238E27FC236}">
                      <a16:creationId xmlns:a16="http://schemas.microsoft.com/office/drawing/2014/main" xmlns="" id="{394DE59A-4AE4-4068-963D-06D7176C89C9}"/>
                    </a:ext>
                  </a:extLst>
                </p:cNvPr>
                <p:cNvSpPr txBox="1"/>
                <p:nvPr/>
              </p:nvSpPr>
              <p:spPr>
                <a:xfrm>
                  <a:off x="9953346" y="4592320"/>
                  <a:ext cx="534150" cy="265167"/>
                </a:xfrm>
                <a:prstGeom prst="rect">
                  <a:avLst/>
                </a:prstGeom>
                <a:noFill/>
              </p:spPr>
              <p:txBody>
                <a:bodyPr wrap="none" lIns="131801" tIns="105440" rIns="131801" bIns="105440" anchor="ctr"/>
                <a:lstStyle/>
                <a:p>
                  <a:pPr algn="ctr" defTabSz="913765" eaLnBrk="1" fontAlgn="auto" hangingPunct="1">
                    <a:lnSpc>
                      <a:spcPct val="90000"/>
                    </a:lnSpc>
                    <a:spcBef>
                      <a:spcPts val="0"/>
                    </a:spcBef>
                    <a:spcAft>
                      <a:spcPts val="590"/>
                    </a:spcAft>
                    <a:defRPr/>
                  </a:pPr>
                  <a:r>
                    <a:rPr lang="zh-CN" altLang="en-US" sz="720" kern="0" dirty="0">
                      <a:solidFill>
                        <a:srgbClr val="505050"/>
                      </a:solidFill>
                    </a:rPr>
                    <a:t>账目</a:t>
                  </a:r>
                </a:p>
              </p:txBody>
            </p:sp>
            <p:sp>
              <p:nvSpPr>
                <p:cNvPr id="191" name="TextBox 190">
                  <a:extLst>
                    <a:ext uri="{FF2B5EF4-FFF2-40B4-BE49-F238E27FC236}">
                      <a16:creationId xmlns:a16="http://schemas.microsoft.com/office/drawing/2014/main" xmlns="" id="{097875B8-46D1-4526-A91D-3F3D838ACE86}"/>
                    </a:ext>
                  </a:extLst>
                </p:cNvPr>
                <p:cNvSpPr txBox="1"/>
                <p:nvPr/>
              </p:nvSpPr>
              <p:spPr>
                <a:xfrm>
                  <a:off x="9065205" y="4721748"/>
                  <a:ext cx="534148" cy="265167"/>
                </a:xfrm>
                <a:prstGeom prst="rect">
                  <a:avLst/>
                </a:prstGeom>
                <a:noFill/>
              </p:spPr>
              <p:txBody>
                <a:bodyPr wrap="none" lIns="131801" tIns="105440" rIns="131801" bIns="105440" anchor="ctr"/>
                <a:lstStyle/>
                <a:p>
                  <a:pPr algn="ctr" defTabSz="913765" eaLnBrk="1" fontAlgn="auto" hangingPunct="1">
                    <a:lnSpc>
                      <a:spcPct val="90000"/>
                    </a:lnSpc>
                    <a:spcBef>
                      <a:spcPts val="0"/>
                    </a:spcBef>
                    <a:spcAft>
                      <a:spcPts val="590"/>
                    </a:spcAft>
                    <a:defRPr/>
                  </a:pPr>
                  <a:r>
                    <a:rPr lang="zh-CN" altLang="en-US" sz="865" kern="0" dirty="0">
                      <a:solidFill>
                        <a:srgbClr val="505050"/>
                      </a:solidFill>
                    </a:rPr>
                    <a:t>资产</a:t>
                  </a:r>
                </a:p>
              </p:txBody>
            </p:sp>
          </p:grpSp>
        </p:grpSp>
        <p:grpSp>
          <p:nvGrpSpPr>
            <p:cNvPr id="38941" name="Group 193"/>
            <p:cNvGrpSpPr>
              <a:grpSpLocks/>
            </p:cNvGrpSpPr>
            <p:nvPr/>
          </p:nvGrpSpPr>
          <p:grpSpPr bwMode="auto">
            <a:xfrm>
              <a:off x="5670" y="3802"/>
              <a:ext cx="2652" cy="2652"/>
              <a:chOff x="4968840" y="2646614"/>
              <a:chExt cx="2291491" cy="2291490"/>
            </a:xfrm>
          </p:grpSpPr>
          <p:sp>
            <p:nvSpPr>
              <p:cNvPr id="38945" name="Oval 194"/>
              <p:cNvSpPr>
                <a:spLocks noChangeArrowheads="1"/>
              </p:cNvSpPr>
              <p:nvPr/>
            </p:nvSpPr>
            <p:spPr bwMode="auto">
              <a:xfrm>
                <a:off x="4968664" y="2646868"/>
                <a:ext cx="2291845" cy="2291671"/>
              </a:xfrm>
              <a:prstGeom prst="ellipse">
                <a:avLst/>
              </a:prstGeom>
              <a:solidFill>
                <a:srgbClr val="FFFFFF"/>
              </a:solidFill>
              <a:ln w="98425">
                <a:solidFill>
                  <a:srgbClr val="4491B9"/>
                </a:solidFill>
                <a:round/>
                <a:headEnd/>
                <a:tailEnd/>
              </a:ln>
            </p:spPr>
            <p:txBody>
              <a:bodyPr lIns="131782" tIns="105426" rIns="131782" bIns="105426"/>
              <a:lstStyle/>
              <a:p>
                <a:pPr algn="ctr" defTabSz="912813" eaLnBrk="1" hangingPunct="1">
                  <a:lnSpc>
                    <a:spcPct val="90000"/>
                  </a:lnSpc>
                  <a:buFont typeface="Arial" pitchFamily="34" charset="0"/>
                  <a:buNone/>
                </a:pPr>
                <a:endParaRPr lang="en-US" altLang="zh-CN" sz="1700">
                  <a:latin typeface="Segoe UI" pitchFamily="34" charset="0"/>
                  <a:cs typeface="Segoe UI" pitchFamily="34" charset="0"/>
                </a:endParaRPr>
              </a:p>
            </p:txBody>
          </p:sp>
          <p:pic>
            <p:nvPicPr>
              <p:cNvPr id="38946" name="Picture 195"/>
              <p:cNvPicPr>
                <a:picLocks noChangeAspect="1" noChangeArrowheads="1"/>
              </p:cNvPicPr>
              <p:nvPr/>
            </p:nvPicPr>
            <p:blipFill>
              <a:blip r:embed="rId4" cstate="print"/>
              <a:srcRect/>
              <a:stretch>
                <a:fillRect/>
              </a:stretch>
            </p:blipFill>
            <p:spPr bwMode="auto">
              <a:xfrm>
                <a:off x="5146542" y="2822459"/>
                <a:ext cx="1981218" cy="1981218"/>
              </a:xfrm>
              <a:prstGeom prst="rect">
                <a:avLst/>
              </a:prstGeom>
              <a:noFill/>
              <a:ln w="9525">
                <a:noFill/>
                <a:miter lim="800000"/>
                <a:headEnd/>
                <a:tailEnd/>
              </a:ln>
            </p:spPr>
          </p:pic>
        </p:grpSp>
        <p:grpSp>
          <p:nvGrpSpPr>
            <p:cNvPr id="38942" name="Group 196"/>
            <p:cNvGrpSpPr>
              <a:grpSpLocks/>
            </p:cNvGrpSpPr>
            <p:nvPr/>
          </p:nvGrpSpPr>
          <p:grpSpPr bwMode="auto">
            <a:xfrm>
              <a:off x="10280" y="3802"/>
              <a:ext cx="2652" cy="2652"/>
              <a:chOff x="8949288" y="2646614"/>
              <a:chExt cx="2291491" cy="2291490"/>
            </a:xfrm>
          </p:grpSpPr>
          <p:sp>
            <p:nvSpPr>
              <p:cNvPr id="38943" name="Oval 197"/>
              <p:cNvSpPr>
                <a:spLocks noChangeArrowheads="1"/>
              </p:cNvSpPr>
              <p:nvPr/>
            </p:nvSpPr>
            <p:spPr bwMode="auto">
              <a:xfrm>
                <a:off x="8948976" y="2646868"/>
                <a:ext cx="2291845" cy="2291671"/>
              </a:xfrm>
              <a:prstGeom prst="ellipse">
                <a:avLst/>
              </a:prstGeom>
              <a:solidFill>
                <a:srgbClr val="FFFFFF"/>
              </a:solidFill>
              <a:ln w="98425">
                <a:solidFill>
                  <a:srgbClr val="4491B9"/>
                </a:solidFill>
                <a:round/>
                <a:headEnd/>
                <a:tailEnd/>
              </a:ln>
            </p:spPr>
            <p:txBody>
              <a:bodyPr lIns="131782" tIns="105426" rIns="131782" bIns="105426"/>
              <a:lstStyle/>
              <a:p>
                <a:pPr algn="ctr" defTabSz="912813" eaLnBrk="1" hangingPunct="1">
                  <a:lnSpc>
                    <a:spcPct val="90000"/>
                  </a:lnSpc>
                  <a:buFont typeface="Arial" pitchFamily="34" charset="0"/>
                  <a:buNone/>
                </a:pPr>
                <a:endParaRPr lang="en-US" altLang="zh-CN" sz="1700">
                  <a:latin typeface="Segoe UI" pitchFamily="34" charset="0"/>
                  <a:cs typeface="Segoe UI" pitchFamily="34" charset="0"/>
                </a:endParaRPr>
              </a:p>
            </p:txBody>
          </p:sp>
          <p:pic>
            <p:nvPicPr>
              <p:cNvPr id="38944" name="Picture 198"/>
              <p:cNvPicPr>
                <a:picLocks noChangeAspect="1" noChangeArrowheads="1"/>
              </p:cNvPicPr>
              <p:nvPr/>
            </p:nvPicPr>
            <p:blipFill>
              <a:blip r:embed="rId5" cstate="print"/>
              <a:srcRect/>
              <a:stretch>
                <a:fillRect/>
              </a:stretch>
            </p:blipFill>
            <p:spPr bwMode="auto">
              <a:xfrm>
                <a:off x="9554147" y="3017909"/>
                <a:ext cx="1202883" cy="1478351"/>
              </a:xfrm>
              <a:prstGeom prst="rect">
                <a:avLst/>
              </a:prstGeom>
              <a:noFill/>
              <a:ln w="9525">
                <a:noFill/>
                <a:miter lim="800000"/>
                <a:headEnd/>
                <a:tailEnd/>
              </a:ln>
            </p:spPr>
          </p:pic>
        </p:grpSp>
      </p:grpSp>
      <p:grpSp>
        <p:nvGrpSpPr>
          <p:cNvPr id="38916" name="组合 7"/>
          <p:cNvGrpSpPr>
            <a:grpSpLocks/>
          </p:cNvGrpSpPr>
          <p:nvPr/>
        </p:nvGrpSpPr>
        <p:grpSpPr bwMode="auto">
          <a:xfrm>
            <a:off x="260350" y="550863"/>
            <a:ext cx="1798638" cy="484187"/>
            <a:chOff x="472" y="1581"/>
            <a:chExt cx="2832" cy="763"/>
          </a:xfrm>
        </p:grpSpPr>
        <p:sp>
          <p:nvSpPr>
            <p:cNvPr id="38928" name="文本框 5"/>
            <p:cNvSpPr txBox="1">
              <a:spLocks noChangeArrowheads="1"/>
            </p:cNvSpPr>
            <p:nvPr/>
          </p:nvSpPr>
          <p:spPr bwMode="auto">
            <a:xfrm>
              <a:off x="1388" y="1586"/>
              <a:ext cx="1916"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组织架构</a:t>
              </a:r>
            </a:p>
          </p:txBody>
        </p:sp>
        <p:grpSp>
          <p:nvGrpSpPr>
            <p:cNvPr id="38929" name="组合 5"/>
            <p:cNvGrpSpPr>
              <a:grpSpLocks/>
            </p:cNvGrpSpPr>
            <p:nvPr/>
          </p:nvGrpSpPr>
          <p:grpSpPr bwMode="auto">
            <a:xfrm>
              <a:off x="472" y="1581"/>
              <a:ext cx="832" cy="763"/>
              <a:chOff x="1417110" y="1933669"/>
              <a:chExt cx="1827515" cy="1676757"/>
            </a:xfrm>
          </p:grpSpPr>
          <p:sp>
            <p:nvSpPr>
              <p:cNvPr id="14" name="椭圆 13">
                <a:extLst>
                  <a:ext uri="{FF2B5EF4-FFF2-40B4-BE49-F238E27FC236}">
                    <a16:creationId xmlns:a16="http://schemas.microsoft.com/office/drawing/2014/main" xmlns="" id="{F713CAEA-7D3F-411C-A64B-143FA2461009}"/>
                  </a:ext>
                </a:extLst>
              </p:cNvPr>
              <p:cNvSpPr/>
              <p:nvPr/>
            </p:nvSpPr>
            <p:spPr>
              <a:xfrm>
                <a:off x="1493975" y="1933669"/>
                <a:ext cx="1674563"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2FDC8C41-A1E4-40DF-90A0-80F00716A9D8}"/>
                  </a:ext>
                </a:extLst>
              </p:cNvPr>
              <p:cNvSpPr/>
              <p:nvPr/>
            </p:nvSpPr>
            <p:spPr>
              <a:xfrm>
                <a:off x="1686140" y="2120586"/>
                <a:ext cx="130670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椭圆 15">
                <a:extLst>
                  <a:ext uri="{FF2B5EF4-FFF2-40B4-BE49-F238E27FC236}">
                    <a16:creationId xmlns:a16="http://schemas.microsoft.com/office/drawing/2014/main" xmlns="" id="{ABF1BFA4-FBB4-4582-BEF7-A74AAB8B42B6}"/>
                  </a:ext>
                </a:extLst>
              </p:cNvPr>
              <p:cNvSpPr/>
              <p:nvPr/>
            </p:nvSpPr>
            <p:spPr>
              <a:xfrm>
                <a:off x="2773232" y="1944664"/>
                <a:ext cx="38981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4" name="椭圆 3">
                <a:extLst>
                  <a:ext uri="{FF2B5EF4-FFF2-40B4-BE49-F238E27FC236}">
                    <a16:creationId xmlns:a16="http://schemas.microsoft.com/office/drawing/2014/main" xmlns="" id="{842C35C8-B02C-45D2-9E2D-0A824E712411}"/>
                  </a:ext>
                </a:extLst>
              </p:cNvPr>
              <p:cNvSpPr/>
              <p:nvPr/>
            </p:nvSpPr>
            <p:spPr>
              <a:xfrm>
                <a:off x="1417110" y="2263523"/>
                <a:ext cx="28549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椭圆 17">
                <a:extLst>
                  <a:ext uri="{FF2B5EF4-FFF2-40B4-BE49-F238E27FC236}">
                    <a16:creationId xmlns:a16="http://schemas.microsoft.com/office/drawing/2014/main" xmlns="" id="{F551D8D9-880D-4BCF-A69D-69A766548FCA}"/>
                  </a:ext>
                </a:extLst>
              </p:cNvPr>
              <p:cNvSpPr/>
              <p:nvPr/>
            </p:nvSpPr>
            <p:spPr>
              <a:xfrm>
                <a:off x="1686140" y="3308061"/>
                <a:ext cx="21961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椭圆 18">
                <a:extLst>
                  <a:ext uri="{FF2B5EF4-FFF2-40B4-BE49-F238E27FC236}">
                    <a16:creationId xmlns:a16="http://schemas.microsoft.com/office/drawing/2014/main" xmlns="" id="{0A79A6F9-3709-45C4-8793-DC2BA4BDC5C5}"/>
                  </a:ext>
                </a:extLst>
              </p:cNvPr>
              <p:cNvSpPr/>
              <p:nvPr/>
            </p:nvSpPr>
            <p:spPr>
              <a:xfrm>
                <a:off x="3014808"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5" name="组合 4"/>
          <p:cNvGrpSpPr>
            <a:grpSpLocks/>
          </p:cNvGrpSpPr>
          <p:nvPr/>
        </p:nvGrpSpPr>
        <p:grpSpPr bwMode="auto">
          <a:xfrm>
            <a:off x="169863" y="4356100"/>
            <a:ext cx="2921000" cy="1346200"/>
            <a:chOff x="267" y="6860"/>
            <a:chExt cx="4600" cy="2120"/>
          </a:xfrm>
        </p:grpSpPr>
        <p:sp>
          <p:nvSpPr>
            <p:cNvPr id="3" name="Rectangle 2">
              <a:extLst>
                <a:ext uri="{FF2B5EF4-FFF2-40B4-BE49-F238E27FC236}">
                  <a16:creationId xmlns:a16="http://schemas.microsoft.com/office/drawing/2014/main" xmlns="" id="{A1474443-602B-4000-8A66-036E3CF511EA}"/>
                </a:ext>
              </a:extLst>
            </p:cNvPr>
            <p:cNvSpPr/>
            <p:nvPr/>
          </p:nvSpPr>
          <p:spPr>
            <a:xfrm>
              <a:off x="852" y="6860"/>
              <a:ext cx="3035" cy="580"/>
            </a:xfrm>
            <a:prstGeom prst="rect">
              <a:avLst/>
            </a:prstGeom>
          </p:spPr>
          <p:txBody>
            <a:bodyPr>
              <a:spAutoFit/>
            </a:bodyPr>
            <a:lstStyle/>
            <a:p>
              <a:pPr marL="0" lvl="1" indent="0" defTabSz="913765" eaLnBrk="1" fontAlgn="auto" hangingPunct="1">
                <a:spcBef>
                  <a:spcPts val="590"/>
                </a:spcBef>
                <a:spcAft>
                  <a:spcPts val="590"/>
                </a:spcAft>
                <a:defRPr/>
              </a:pPr>
              <a:r>
                <a:rPr lang="zh-CN" altLang="en-US" sz="1800" kern="0" dirty="0">
                  <a:solidFill>
                    <a:sysClr val="windowText" lastClr="000000"/>
                  </a:solidFill>
                  <a:latin typeface="微软雅黑" panose="020B0503020204020204" pitchFamily="34" charset="-122"/>
                  <a:ea typeface="微软雅黑" panose="020B0503020204020204" pitchFamily="34" charset="-122"/>
                </a:rPr>
                <a:t>使用层面</a:t>
              </a:r>
            </a:p>
          </p:txBody>
        </p:sp>
        <p:sp>
          <p:nvSpPr>
            <p:cNvPr id="38927" name="文本框 4"/>
            <p:cNvSpPr txBox="1">
              <a:spLocks noChangeArrowheads="1"/>
            </p:cNvSpPr>
            <p:nvPr/>
          </p:nvSpPr>
          <p:spPr bwMode="auto">
            <a:xfrm>
              <a:off x="267" y="7285"/>
              <a:ext cx="4600" cy="1695"/>
            </a:xfrm>
            <a:prstGeom prst="rect">
              <a:avLst/>
            </a:prstGeom>
            <a:noFill/>
            <a:ln w="9525">
              <a:noFill/>
              <a:miter lim="800000"/>
              <a:headEnd/>
              <a:tailEnd/>
            </a:ln>
          </p:spPr>
          <p:txBody>
            <a:bodyPr>
              <a:spAutoFit/>
            </a:bodyPr>
            <a:lstStyle/>
            <a:p>
              <a:pPr marL="628650" lvl="1" indent="-285750" eaLnBrk="1" hangingPunct="1">
                <a:buFont typeface="Wingdings" pitchFamily="2" charset="2"/>
                <a:buChar char=""/>
              </a:pPr>
              <a:r>
                <a:rPr lang="zh-CN" altLang="en-US" sz="1600">
                  <a:latin typeface="微软雅黑" pitchFamily="34" charset="-122"/>
                  <a:ea typeface="微软雅黑" pitchFamily="34" charset="-122"/>
                </a:rPr>
                <a:t>院系资产管理员，部门管理员、保管人</a:t>
              </a:r>
            </a:p>
            <a:p>
              <a:pPr marL="628650" lvl="1" indent="-285750" eaLnBrk="1" hangingPunct="1">
                <a:buFont typeface="Wingdings" pitchFamily="2" charset="2"/>
                <a:buChar char=""/>
              </a:pPr>
              <a:r>
                <a:rPr lang="zh-CN" altLang="en-US" sz="1600">
                  <a:latin typeface="微软雅黑" pitchFamily="34" charset="-122"/>
                  <a:ea typeface="微软雅黑" pitchFamily="34" charset="-122"/>
                </a:rPr>
                <a:t>发起各自权限范围内的业务流程</a:t>
              </a:r>
            </a:p>
          </p:txBody>
        </p:sp>
      </p:grpSp>
      <p:grpSp>
        <p:nvGrpSpPr>
          <p:cNvPr id="7" name="组合 6"/>
          <p:cNvGrpSpPr>
            <a:grpSpLocks/>
          </p:cNvGrpSpPr>
          <p:nvPr/>
        </p:nvGrpSpPr>
        <p:grpSpPr bwMode="auto">
          <a:xfrm>
            <a:off x="3136900" y="4356100"/>
            <a:ext cx="3071813" cy="1112838"/>
            <a:chOff x="5080" y="6872"/>
            <a:chExt cx="4837" cy="1752"/>
          </a:xfrm>
        </p:grpSpPr>
        <p:sp>
          <p:nvSpPr>
            <p:cNvPr id="6" name="Rectangle 2">
              <a:extLst>
                <a:ext uri="{FF2B5EF4-FFF2-40B4-BE49-F238E27FC236}">
                  <a16:creationId xmlns:a16="http://schemas.microsoft.com/office/drawing/2014/main" xmlns="" id="{830472B3-1502-4F6D-A9B6-5CE6EF39AE74}"/>
                </a:ext>
              </a:extLst>
            </p:cNvPr>
            <p:cNvSpPr/>
            <p:nvPr/>
          </p:nvSpPr>
          <p:spPr>
            <a:xfrm>
              <a:off x="5590" y="6872"/>
              <a:ext cx="3035" cy="580"/>
            </a:xfrm>
            <a:prstGeom prst="rect">
              <a:avLst/>
            </a:prstGeom>
          </p:spPr>
          <p:txBody>
            <a:bodyPr>
              <a:spAutoFit/>
            </a:bodyPr>
            <a:lstStyle/>
            <a:p>
              <a:pPr marL="0" lvl="1" indent="0" defTabSz="913765" eaLnBrk="1" fontAlgn="auto" hangingPunct="1">
                <a:spcBef>
                  <a:spcPts val="590"/>
                </a:spcBef>
                <a:spcAft>
                  <a:spcPts val="590"/>
                </a:spcAft>
                <a:defRPr/>
              </a:pPr>
              <a:r>
                <a:rPr lang="zh-CN" altLang="en-US" sz="1800" kern="0" dirty="0">
                  <a:solidFill>
                    <a:sysClr val="windowText" lastClr="000000"/>
                  </a:solidFill>
                  <a:latin typeface="微软雅黑" panose="020B0503020204020204" pitchFamily="34" charset="-122"/>
                  <a:ea typeface="微软雅黑" panose="020B0503020204020204" pitchFamily="34" charset="-122"/>
                </a:rPr>
                <a:t>管理层面</a:t>
              </a:r>
            </a:p>
          </p:txBody>
        </p:sp>
        <p:sp>
          <p:nvSpPr>
            <p:cNvPr id="38925" name="文本框 6"/>
            <p:cNvSpPr txBox="1">
              <a:spLocks noChangeArrowheads="1"/>
            </p:cNvSpPr>
            <p:nvPr/>
          </p:nvSpPr>
          <p:spPr bwMode="auto">
            <a:xfrm>
              <a:off x="5080" y="7317"/>
              <a:ext cx="4837" cy="1307"/>
            </a:xfrm>
            <a:prstGeom prst="rect">
              <a:avLst/>
            </a:prstGeom>
            <a:noFill/>
            <a:ln w="9525">
              <a:noFill/>
              <a:miter lim="800000"/>
              <a:headEnd/>
              <a:tailEnd/>
            </a:ln>
          </p:spPr>
          <p:txBody>
            <a:bodyPr>
              <a:spAutoFit/>
            </a:bodyPr>
            <a:lstStyle/>
            <a:p>
              <a:pPr marL="628650" lvl="1" indent="-285750" eaLnBrk="1" hangingPunct="1">
                <a:buFont typeface="Wingdings" pitchFamily="2" charset="2"/>
                <a:buChar char=""/>
              </a:pPr>
              <a:r>
                <a:rPr lang="zh-CN" altLang="en-US" sz="1600">
                  <a:latin typeface="微软雅黑" pitchFamily="34" charset="-122"/>
                  <a:ea typeface="微软雅黑" pitchFamily="34" charset="-122"/>
                  <a:sym typeface="微软雅黑 Light" pitchFamily="34" charset="-122"/>
                </a:rPr>
                <a:t>资产职能部门等</a:t>
              </a:r>
            </a:p>
            <a:p>
              <a:pPr marL="628650" lvl="1" indent="-285750" eaLnBrk="1" hangingPunct="1">
                <a:buFont typeface="Wingdings" pitchFamily="2" charset="2"/>
                <a:buChar char=""/>
              </a:pPr>
              <a:r>
                <a:rPr lang="zh-CN" altLang="en-US" sz="1600">
                  <a:latin typeface="微软雅黑" pitchFamily="34" charset="-122"/>
                  <a:ea typeface="微软雅黑" pitchFamily="34" charset="-122"/>
                  <a:sym typeface="微软雅黑 Light" pitchFamily="34" charset="-122"/>
                </a:rPr>
                <a:t>对使用层面发起业务进行审核</a:t>
              </a:r>
            </a:p>
          </p:txBody>
        </p:sp>
      </p:grpSp>
      <p:grpSp>
        <p:nvGrpSpPr>
          <p:cNvPr id="9" name="组合 8"/>
          <p:cNvGrpSpPr>
            <a:grpSpLocks/>
          </p:cNvGrpSpPr>
          <p:nvPr/>
        </p:nvGrpSpPr>
        <p:grpSpPr bwMode="auto">
          <a:xfrm>
            <a:off x="6115050" y="4344988"/>
            <a:ext cx="2882900" cy="1111250"/>
            <a:chOff x="9777" y="6885"/>
            <a:chExt cx="4537" cy="1748"/>
          </a:xfrm>
        </p:grpSpPr>
        <p:sp>
          <p:nvSpPr>
            <p:cNvPr id="8" name="Rectangle 2">
              <a:extLst>
                <a:ext uri="{FF2B5EF4-FFF2-40B4-BE49-F238E27FC236}">
                  <a16:creationId xmlns:a16="http://schemas.microsoft.com/office/drawing/2014/main" xmlns="" id="{85021E13-F42B-46BA-B558-E8B3C6A81606}"/>
                </a:ext>
              </a:extLst>
            </p:cNvPr>
            <p:cNvSpPr/>
            <p:nvPr/>
          </p:nvSpPr>
          <p:spPr>
            <a:xfrm>
              <a:off x="10307" y="6885"/>
              <a:ext cx="3035" cy="579"/>
            </a:xfrm>
            <a:prstGeom prst="rect">
              <a:avLst/>
            </a:prstGeom>
          </p:spPr>
          <p:txBody>
            <a:bodyPr>
              <a:spAutoFit/>
            </a:bodyPr>
            <a:lstStyle/>
            <a:p>
              <a:pPr marL="0" lvl="1" indent="0" defTabSz="913765" eaLnBrk="1" fontAlgn="auto" hangingPunct="1">
                <a:spcBef>
                  <a:spcPts val="590"/>
                </a:spcBef>
                <a:spcAft>
                  <a:spcPts val="590"/>
                </a:spcAft>
                <a:defRPr/>
              </a:pPr>
              <a:r>
                <a:rPr lang="zh-CN" altLang="en-US" sz="1800" kern="0" dirty="0">
                  <a:solidFill>
                    <a:sysClr val="windowText" lastClr="000000"/>
                  </a:solidFill>
                  <a:latin typeface="微软雅黑" panose="020B0503020204020204" pitchFamily="34" charset="-122"/>
                  <a:ea typeface="微软雅黑" panose="020B0503020204020204" pitchFamily="34" charset="-122"/>
                </a:rPr>
                <a:t>决策层面</a:t>
              </a:r>
            </a:p>
          </p:txBody>
        </p:sp>
        <p:sp>
          <p:nvSpPr>
            <p:cNvPr id="38923" name="文本框 8"/>
            <p:cNvSpPr txBox="1">
              <a:spLocks noChangeArrowheads="1"/>
            </p:cNvSpPr>
            <p:nvPr/>
          </p:nvSpPr>
          <p:spPr bwMode="auto">
            <a:xfrm>
              <a:off x="9777" y="7327"/>
              <a:ext cx="4537" cy="1306"/>
            </a:xfrm>
            <a:prstGeom prst="rect">
              <a:avLst/>
            </a:prstGeom>
            <a:noFill/>
            <a:ln w="9525">
              <a:noFill/>
              <a:miter lim="800000"/>
              <a:headEnd/>
              <a:tailEnd/>
            </a:ln>
          </p:spPr>
          <p:txBody>
            <a:bodyPr>
              <a:spAutoFit/>
            </a:bodyPr>
            <a:lstStyle/>
            <a:p>
              <a:pPr marL="628650" lvl="1" indent="-285750" eaLnBrk="1" hangingPunct="1">
                <a:buFont typeface="Wingdings" pitchFamily="2" charset="2"/>
                <a:buChar char=""/>
              </a:pPr>
              <a:r>
                <a:rPr lang="zh-CN" altLang="en-US" sz="1600">
                  <a:latin typeface="微软雅黑" pitchFamily="34" charset="-122"/>
                  <a:ea typeface="微软雅黑" pitchFamily="34" charset="-122"/>
                  <a:sym typeface="微软雅黑 Light" pitchFamily="34" charset="-122"/>
                </a:rPr>
                <a:t>校领导、院系部处领导、财务审批人等</a:t>
              </a:r>
            </a:p>
            <a:p>
              <a:pPr marL="628650" lvl="1" indent="-285750" eaLnBrk="1" hangingPunct="1">
                <a:buFont typeface="Wingdings" pitchFamily="2" charset="2"/>
                <a:buChar char=""/>
              </a:pPr>
              <a:r>
                <a:rPr lang="zh-CN" altLang="en-US" sz="1600">
                  <a:latin typeface="微软雅黑" pitchFamily="34" charset="-122"/>
                  <a:ea typeface="微软雅黑" pitchFamily="34" charset="-122"/>
                  <a:sym typeface="微软雅黑 Light" pitchFamily="34" charset="-122"/>
                </a:rPr>
                <a:t>审批各项业务，做决策</a:t>
              </a:r>
            </a:p>
          </p:txBody>
        </p:sp>
      </p:grpSp>
      <p:sp>
        <p:nvSpPr>
          <p:cNvPr id="2050" name="手势">
            <a:extLst>
              <a:ext uri="{FF2B5EF4-FFF2-40B4-BE49-F238E27FC236}">
                <a16:creationId xmlns:a16="http://schemas.microsoft.com/office/drawing/2014/main" xmlns="" id="{AA533139-0828-42E5-B1F2-A44104827839}"/>
              </a:ext>
            </a:extLst>
          </p:cNvPr>
          <p:cNvSpPr/>
          <p:nvPr/>
        </p:nvSpPr>
        <p:spPr bwMode="auto">
          <a:xfrm>
            <a:off x="385763" y="593725"/>
            <a:ext cx="298450" cy="311150"/>
          </a:xfrm>
          <a:custGeom>
            <a:avLst/>
            <a:gdLst>
              <a:gd name="T0" fmla="*/ 1613865 w 3162301"/>
              <a:gd name="T1" fmla="*/ 3301682 h 3309937"/>
              <a:gd name="T2" fmla="*/ 853686 w 3162301"/>
              <a:gd name="T3" fmla="*/ 2989897 h 3309937"/>
              <a:gd name="T4" fmla="*/ 755609 w 3162301"/>
              <a:gd name="T5" fmla="*/ 2991167 h 3309937"/>
              <a:gd name="T6" fmla="*/ 628648 w 3162301"/>
              <a:gd name="T7" fmla="*/ 2941320 h 3309937"/>
              <a:gd name="T8" fmla="*/ 660706 w 3162301"/>
              <a:gd name="T9" fmla="*/ 2794000 h 3309937"/>
              <a:gd name="T10" fmla="*/ 801315 w 3162301"/>
              <a:gd name="T11" fmla="*/ 2823527 h 3309937"/>
              <a:gd name="T12" fmla="*/ 862891 w 3162301"/>
              <a:gd name="T13" fmla="*/ 2756217 h 3309937"/>
              <a:gd name="T14" fmla="*/ 1096499 w 3162301"/>
              <a:gd name="T15" fmla="*/ 2524760 h 3309937"/>
              <a:gd name="T16" fmla="*/ 1098404 w 3162301"/>
              <a:gd name="T17" fmla="*/ 2684145 h 3309937"/>
              <a:gd name="T18" fmla="*/ 1293289 w 3162301"/>
              <a:gd name="T19" fmla="*/ 2731135 h 3309937"/>
              <a:gd name="T20" fmla="*/ 1393905 w 3162301"/>
              <a:gd name="T21" fmla="*/ 2606040 h 3309937"/>
              <a:gd name="T22" fmla="*/ 447040 w 3162301"/>
              <a:gd name="T23" fmla="*/ 2280920 h 3309937"/>
              <a:gd name="T24" fmla="*/ 525463 w 3162301"/>
              <a:gd name="T25" fmla="*/ 2367597 h 3309937"/>
              <a:gd name="T26" fmla="*/ 489903 w 3162301"/>
              <a:gd name="T27" fmla="*/ 2499042 h 3309937"/>
              <a:gd name="T28" fmla="*/ 782321 w 3162301"/>
              <a:gd name="T29" fmla="*/ 2513330 h 3309937"/>
              <a:gd name="T30" fmla="*/ 740728 w 3162301"/>
              <a:gd name="T31" fmla="*/ 2738120 h 3309937"/>
              <a:gd name="T32" fmla="*/ 598805 w 3162301"/>
              <a:gd name="T33" fmla="*/ 2784475 h 3309937"/>
              <a:gd name="T34" fmla="*/ 595948 w 3162301"/>
              <a:gd name="T35" fmla="*/ 2990850 h 3309937"/>
              <a:gd name="T36" fmla="*/ 735648 w 3162301"/>
              <a:gd name="T37" fmla="*/ 3050540 h 3309937"/>
              <a:gd name="T38" fmla="*/ 797561 w 3162301"/>
              <a:gd name="T39" fmla="*/ 3231832 h 3309937"/>
              <a:gd name="T40" fmla="*/ 91758 w 3162301"/>
              <a:gd name="T41" fmla="*/ 2508885 h 3309937"/>
              <a:gd name="T42" fmla="*/ 341630 w 3162301"/>
              <a:gd name="T43" fmla="*/ 2479992 h 3309937"/>
              <a:gd name="T44" fmla="*/ 309563 w 3162301"/>
              <a:gd name="T45" fmla="*/ 2350135 h 3309937"/>
              <a:gd name="T46" fmla="*/ 814705 w 3162301"/>
              <a:gd name="T47" fmla="*/ 1655762 h 3309937"/>
              <a:gd name="T48" fmla="*/ 814388 w 3162301"/>
              <a:gd name="T49" fmla="*/ 1992629 h 3309937"/>
              <a:gd name="T50" fmla="*/ 935038 w 3162301"/>
              <a:gd name="T51" fmla="*/ 1963419 h 3309937"/>
              <a:gd name="T52" fmla="*/ 1028383 w 3162301"/>
              <a:gd name="T53" fmla="*/ 2044382 h 3309937"/>
              <a:gd name="T54" fmla="*/ 976313 w 3162301"/>
              <a:gd name="T55" fmla="*/ 2178684 h 3309937"/>
              <a:gd name="T56" fmla="*/ 834073 w 3162301"/>
              <a:gd name="T57" fmla="*/ 2139632 h 3309937"/>
              <a:gd name="T58" fmla="*/ 789305 w 3162301"/>
              <a:gd name="T59" fmla="*/ 2332672 h 3309937"/>
              <a:gd name="T60" fmla="*/ 569278 w 3162301"/>
              <a:gd name="T61" fmla="*/ 2405380 h 3309937"/>
              <a:gd name="T62" fmla="*/ 516573 w 3162301"/>
              <a:gd name="T63" fmla="*/ 2250439 h 3309937"/>
              <a:gd name="T64" fmla="*/ 313373 w 3162301"/>
              <a:gd name="T65" fmla="*/ 2257424 h 3309937"/>
              <a:gd name="T66" fmla="*/ 265748 w 3162301"/>
              <a:gd name="T67" fmla="*/ 2417762 h 3309937"/>
              <a:gd name="T68" fmla="*/ 7938 w 3162301"/>
              <a:gd name="T69" fmla="*/ 2442845 h 3309937"/>
              <a:gd name="T70" fmla="*/ 1391446 w 3162301"/>
              <a:gd name="T71" fmla="*/ 1450631 h 3309937"/>
              <a:gd name="T72" fmla="*/ 1336570 w 3162301"/>
              <a:gd name="T73" fmla="*/ 1700670 h 3309937"/>
              <a:gd name="T74" fmla="*/ 1477725 w 3162301"/>
              <a:gd name="T75" fmla="*/ 1830132 h 3309937"/>
              <a:gd name="T76" fmla="*/ 1810472 w 3162301"/>
              <a:gd name="T77" fmla="*/ 2121104 h 3309937"/>
              <a:gd name="T78" fmla="*/ 1585574 w 3162301"/>
              <a:gd name="T79" fmla="*/ 2228989 h 3309937"/>
              <a:gd name="T80" fmla="*/ 1660434 w 3162301"/>
              <a:gd name="T81" fmla="*/ 2340682 h 3309937"/>
              <a:gd name="T82" fmla="*/ 1579548 w 3162301"/>
              <a:gd name="T83" fmla="*/ 2451741 h 3309937"/>
              <a:gd name="T84" fmla="*/ 1455521 w 3162301"/>
              <a:gd name="T85" fmla="*/ 2413981 h 3309937"/>
              <a:gd name="T86" fmla="*/ 1445371 w 3162301"/>
              <a:gd name="T87" fmla="*/ 2272461 h 3309937"/>
              <a:gd name="T88" fmla="*/ 1161791 w 3162301"/>
              <a:gd name="T89" fmla="*/ 2355596 h 3309937"/>
              <a:gd name="T90" fmla="*/ 1140221 w 3162301"/>
              <a:gd name="T91" fmla="*/ 2127133 h 3309937"/>
              <a:gd name="T92" fmla="*/ 1243312 w 3162301"/>
              <a:gd name="T93" fmla="*/ 2016710 h 3309937"/>
              <a:gd name="T94" fmla="*/ 1159253 w 3162301"/>
              <a:gd name="T95" fmla="*/ 1835526 h 3309937"/>
              <a:gd name="T96" fmla="*/ 1004458 w 3162301"/>
              <a:gd name="T97" fmla="*/ 1845363 h 3309937"/>
              <a:gd name="T98" fmla="*/ 891217 w 3162301"/>
              <a:gd name="T99" fmla="*/ 1648632 h 3309937"/>
              <a:gd name="T100" fmla="*/ 2300014 w 3162301"/>
              <a:gd name="T101" fmla="*/ 1106336 h 3309937"/>
              <a:gd name="T102" fmla="*/ 2025116 w 3162301"/>
              <a:gd name="T103" fmla="*/ 1370306 h 3309937"/>
              <a:gd name="T104" fmla="*/ 1518490 w 3162301"/>
              <a:gd name="T105" fmla="*/ 1775461 h 3309937"/>
              <a:gd name="T106" fmla="*/ 1392152 w 3162301"/>
              <a:gd name="T107" fmla="*/ 1704392 h 3309937"/>
              <a:gd name="T108" fmla="*/ 1434370 w 3162301"/>
              <a:gd name="T109" fmla="*/ 1476909 h 3309937"/>
              <a:gd name="T110" fmla="*/ 1653717 w 3162301"/>
              <a:gd name="T111" fmla="*/ 1123469 h 3309937"/>
              <a:gd name="T112" fmla="*/ 1607690 w 3162301"/>
              <a:gd name="T113" fmla="*/ 1110461 h 3309937"/>
              <a:gd name="T114" fmla="*/ 1064560 w 3162301"/>
              <a:gd name="T115" fmla="*/ 1502291 h 3309937"/>
              <a:gd name="T116" fmla="*/ 986153 w 3162301"/>
              <a:gd name="T117" fmla="*/ 1181213 h 3309937"/>
              <a:gd name="T118" fmla="*/ 1447068 w 3162301"/>
              <a:gd name="T119" fmla="*/ 716410 h 3309937"/>
              <a:gd name="T120" fmla="*/ 3150550 w 3162301"/>
              <a:gd name="T121" fmla="*/ 456696 h 3309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62301" h="3309937">
                <a:moveTo>
                  <a:pt x="1393905" y="2493962"/>
                </a:moveTo>
                <a:lnTo>
                  <a:pt x="1403427" y="2493962"/>
                </a:lnTo>
                <a:lnTo>
                  <a:pt x="1421519" y="2494280"/>
                </a:lnTo>
                <a:lnTo>
                  <a:pt x="1441833" y="2495232"/>
                </a:lnTo>
                <a:lnTo>
                  <a:pt x="1463416" y="2497137"/>
                </a:lnTo>
                <a:lnTo>
                  <a:pt x="1485000" y="2499360"/>
                </a:lnTo>
                <a:lnTo>
                  <a:pt x="1507853" y="2501582"/>
                </a:lnTo>
                <a:lnTo>
                  <a:pt x="1529753" y="2504757"/>
                </a:lnTo>
                <a:lnTo>
                  <a:pt x="1573238" y="2510790"/>
                </a:lnTo>
                <a:lnTo>
                  <a:pt x="1611961" y="2517457"/>
                </a:lnTo>
                <a:lnTo>
                  <a:pt x="1643066" y="2522855"/>
                </a:lnTo>
                <a:lnTo>
                  <a:pt x="1651001" y="2524125"/>
                </a:lnTo>
                <a:lnTo>
                  <a:pt x="1651001" y="3238817"/>
                </a:lnTo>
                <a:lnTo>
                  <a:pt x="1650684" y="3246120"/>
                </a:lnTo>
                <a:lnTo>
                  <a:pt x="1649731" y="3253105"/>
                </a:lnTo>
                <a:lnTo>
                  <a:pt x="1648144" y="3259772"/>
                </a:lnTo>
                <a:lnTo>
                  <a:pt x="1645923" y="3266440"/>
                </a:lnTo>
                <a:lnTo>
                  <a:pt x="1642749" y="3272472"/>
                </a:lnTo>
                <a:lnTo>
                  <a:pt x="1638940" y="3278505"/>
                </a:lnTo>
                <a:lnTo>
                  <a:pt x="1635131" y="3283902"/>
                </a:lnTo>
                <a:lnTo>
                  <a:pt x="1630370" y="3288982"/>
                </a:lnTo>
                <a:lnTo>
                  <a:pt x="1624974" y="3293427"/>
                </a:lnTo>
                <a:lnTo>
                  <a:pt x="1619896" y="3297555"/>
                </a:lnTo>
                <a:lnTo>
                  <a:pt x="1613865" y="3301682"/>
                </a:lnTo>
                <a:lnTo>
                  <a:pt x="1607517" y="3304222"/>
                </a:lnTo>
                <a:lnTo>
                  <a:pt x="1601169" y="3306762"/>
                </a:lnTo>
                <a:lnTo>
                  <a:pt x="1594186" y="3308350"/>
                </a:lnTo>
                <a:lnTo>
                  <a:pt x="1587203" y="3309620"/>
                </a:lnTo>
                <a:lnTo>
                  <a:pt x="1579903" y="3309937"/>
                </a:lnTo>
                <a:lnTo>
                  <a:pt x="836547" y="3309937"/>
                </a:lnTo>
                <a:lnTo>
                  <a:pt x="842260" y="3278505"/>
                </a:lnTo>
                <a:lnTo>
                  <a:pt x="848291" y="3239452"/>
                </a:lnTo>
                <a:lnTo>
                  <a:pt x="854956" y="3195637"/>
                </a:lnTo>
                <a:lnTo>
                  <a:pt x="857813" y="3172142"/>
                </a:lnTo>
                <a:lnTo>
                  <a:pt x="860669" y="3149282"/>
                </a:lnTo>
                <a:lnTo>
                  <a:pt x="862891" y="3126422"/>
                </a:lnTo>
                <a:lnTo>
                  <a:pt x="864478" y="3103880"/>
                </a:lnTo>
                <a:lnTo>
                  <a:pt x="865748" y="3082290"/>
                </a:lnTo>
                <a:lnTo>
                  <a:pt x="866065" y="3061970"/>
                </a:lnTo>
                <a:lnTo>
                  <a:pt x="866065" y="3048317"/>
                </a:lnTo>
                <a:lnTo>
                  <a:pt x="865113" y="3034982"/>
                </a:lnTo>
                <a:lnTo>
                  <a:pt x="863843" y="3022600"/>
                </a:lnTo>
                <a:lnTo>
                  <a:pt x="862891" y="3016885"/>
                </a:lnTo>
                <a:lnTo>
                  <a:pt x="861939" y="3011170"/>
                </a:lnTo>
                <a:lnTo>
                  <a:pt x="860352" y="3005772"/>
                </a:lnTo>
                <a:lnTo>
                  <a:pt x="858447" y="3000057"/>
                </a:lnTo>
                <a:lnTo>
                  <a:pt x="856543" y="2995295"/>
                </a:lnTo>
                <a:lnTo>
                  <a:pt x="853686" y="2989897"/>
                </a:lnTo>
                <a:lnTo>
                  <a:pt x="850195" y="2984817"/>
                </a:lnTo>
                <a:lnTo>
                  <a:pt x="847973" y="2982277"/>
                </a:lnTo>
                <a:lnTo>
                  <a:pt x="845751" y="2979737"/>
                </a:lnTo>
                <a:lnTo>
                  <a:pt x="843212" y="2977197"/>
                </a:lnTo>
                <a:lnTo>
                  <a:pt x="840356" y="2975292"/>
                </a:lnTo>
                <a:lnTo>
                  <a:pt x="836864" y="2973387"/>
                </a:lnTo>
                <a:lnTo>
                  <a:pt x="833373" y="2971800"/>
                </a:lnTo>
                <a:lnTo>
                  <a:pt x="828294" y="2969577"/>
                </a:lnTo>
                <a:lnTo>
                  <a:pt x="822898" y="2968307"/>
                </a:lnTo>
                <a:lnTo>
                  <a:pt x="817185" y="2967355"/>
                </a:lnTo>
                <a:lnTo>
                  <a:pt x="811472" y="2966720"/>
                </a:lnTo>
                <a:lnTo>
                  <a:pt x="810837" y="2967355"/>
                </a:lnTo>
                <a:lnTo>
                  <a:pt x="809885" y="2966720"/>
                </a:lnTo>
                <a:lnTo>
                  <a:pt x="806393" y="2967355"/>
                </a:lnTo>
                <a:lnTo>
                  <a:pt x="802902" y="2967672"/>
                </a:lnTo>
                <a:lnTo>
                  <a:pt x="799411" y="2967990"/>
                </a:lnTo>
                <a:lnTo>
                  <a:pt x="796554" y="2969260"/>
                </a:lnTo>
                <a:lnTo>
                  <a:pt x="790206" y="2971165"/>
                </a:lnTo>
                <a:lnTo>
                  <a:pt x="784810" y="2973387"/>
                </a:lnTo>
                <a:lnTo>
                  <a:pt x="778462" y="2977197"/>
                </a:lnTo>
                <a:lnTo>
                  <a:pt x="772431" y="2981007"/>
                </a:lnTo>
                <a:lnTo>
                  <a:pt x="767036" y="2984817"/>
                </a:lnTo>
                <a:lnTo>
                  <a:pt x="761640" y="2988310"/>
                </a:lnTo>
                <a:lnTo>
                  <a:pt x="755609" y="2991167"/>
                </a:lnTo>
                <a:lnTo>
                  <a:pt x="748626" y="2994342"/>
                </a:lnTo>
                <a:lnTo>
                  <a:pt x="740691" y="2997517"/>
                </a:lnTo>
                <a:lnTo>
                  <a:pt x="730852" y="3000057"/>
                </a:lnTo>
                <a:lnTo>
                  <a:pt x="725773" y="3001327"/>
                </a:lnTo>
                <a:lnTo>
                  <a:pt x="720695" y="3001962"/>
                </a:lnTo>
                <a:lnTo>
                  <a:pt x="715616" y="3002280"/>
                </a:lnTo>
                <a:lnTo>
                  <a:pt x="710855" y="3002280"/>
                </a:lnTo>
                <a:lnTo>
                  <a:pt x="705777" y="3002280"/>
                </a:lnTo>
                <a:lnTo>
                  <a:pt x="701651" y="3001962"/>
                </a:lnTo>
                <a:lnTo>
                  <a:pt x="696890" y="3001327"/>
                </a:lnTo>
                <a:lnTo>
                  <a:pt x="692763" y="3000375"/>
                </a:lnTo>
                <a:lnTo>
                  <a:pt x="688637" y="2999422"/>
                </a:lnTo>
                <a:lnTo>
                  <a:pt x="684194" y="2998152"/>
                </a:lnTo>
                <a:lnTo>
                  <a:pt x="680067" y="2996565"/>
                </a:lnTo>
                <a:lnTo>
                  <a:pt x="675941" y="2994660"/>
                </a:lnTo>
                <a:lnTo>
                  <a:pt x="668324" y="2990850"/>
                </a:lnTo>
                <a:lnTo>
                  <a:pt x="661023" y="2986087"/>
                </a:lnTo>
                <a:lnTo>
                  <a:pt x="654675" y="2980372"/>
                </a:lnTo>
                <a:lnTo>
                  <a:pt x="648010" y="2974022"/>
                </a:lnTo>
                <a:lnTo>
                  <a:pt x="642297" y="2966720"/>
                </a:lnTo>
                <a:lnTo>
                  <a:pt x="636901" y="2958782"/>
                </a:lnTo>
                <a:lnTo>
                  <a:pt x="632457" y="2950527"/>
                </a:lnTo>
                <a:lnTo>
                  <a:pt x="630553" y="2945765"/>
                </a:lnTo>
                <a:lnTo>
                  <a:pt x="628648" y="2941320"/>
                </a:lnTo>
                <a:lnTo>
                  <a:pt x="626744" y="2936557"/>
                </a:lnTo>
                <a:lnTo>
                  <a:pt x="625157" y="2931795"/>
                </a:lnTo>
                <a:lnTo>
                  <a:pt x="623887" y="2926715"/>
                </a:lnTo>
                <a:lnTo>
                  <a:pt x="622935" y="2921317"/>
                </a:lnTo>
                <a:lnTo>
                  <a:pt x="621983" y="2915920"/>
                </a:lnTo>
                <a:lnTo>
                  <a:pt x="621665" y="2910522"/>
                </a:lnTo>
                <a:lnTo>
                  <a:pt x="621348" y="2904807"/>
                </a:lnTo>
                <a:lnTo>
                  <a:pt x="620713" y="2899092"/>
                </a:lnTo>
                <a:lnTo>
                  <a:pt x="621348" y="2886392"/>
                </a:lnTo>
                <a:lnTo>
                  <a:pt x="622300" y="2874327"/>
                </a:lnTo>
                <a:lnTo>
                  <a:pt x="623887" y="2862897"/>
                </a:lnTo>
                <a:lnTo>
                  <a:pt x="625792" y="2851785"/>
                </a:lnTo>
                <a:lnTo>
                  <a:pt x="628966" y="2840990"/>
                </a:lnTo>
                <a:lnTo>
                  <a:pt x="632457" y="2831465"/>
                </a:lnTo>
                <a:lnTo>
                  <a:pt x="636266" y="2822575"/>
                </a:lnTo>
                <a:lnTo>
                  <a:pt x="638488" y="2818447"/>
                </a:lnTo>
                <a:lnTo>
                  <a:pt x="640709" y="2814637"/>
                </a:lnTo>
                <a:lnTo>
                  <a:pt x="642931" y="2810827"/>
                </a:lnTo>
                <a:lnTo>
                  <a:pt x="645788" y="2807652"/>
                </a:lnTo>
                <a:lnTo>
                  <a:pt x="648327" y="2804160"/>
                </a:lnTo>
                <a:lnTo>
                  <a:pt x="651184" y="2801620"/>
                </a:lnTo>
                <a:lnTo>
                  <a:pt x="654040" y="2798762"/>
                </a:lnTo>
                <a:lnTo>
                  <a:pt x="657214" y="2796222"/>
                </a:lnTo>
                <a:lnTo>
                  <a:pt x="660706" y="2794000"/>
                </a:lnTo>
                <a:lnTo>
                  <a:pt x="664197" y="2792095"/>
                </a:lnTo>
                <a:lnTo>
                  <a:pt x="667371" y="2790190"/>
                </a:lnTo>
                <a:lnTo>
                  <a:pt x="670863" y="2788602"/>
                </a:lnTo>
                <a:lnTo>
                  <a:pt x="675306" y="2787015"/>
                </a:lnTo>
                <a:lnTo>
                  <a:pt x="679433" y="2786062"/>
                </a:lnTo>
                <a:lnTo>
                  <a:pt x="683559" y="2785110"/>
                </a:lnTo>
                <a:lnTo>
                  <a:pt x="688637" y="2784475"/>
                </a:lnTo>
                <a:lnTo>
                  <a:pt x="693398" y="2783840"/>
                </a:lnTo>
                <a:lnTo>
                  <a:pt x="698794" y="2783522"/>
                </a:lnTo>
                <a:lnTo>
                  <a:pt x="703873" y="2783522"/>
                </a:lnTo>
                <a:lnTo>
                  <a:pt x="709268" y="2783840"/>
                </a:lnTo>
                <a:lnTo>
                  <a:pt x="714982" y="2784792"/>
                </a:lnTo>
                <a:lnTo>
                  <a:pt x="720695" y="2786062"/>
                </a:lnTo>
                <a:lnTo>
                  <a:pt x="728947" y="2787332"/>
                </a:lnTo>
                <a:lnTo>
                  <a:pt x="736882" y="2789237"/>
                </a:lnTo>
                <a:lnTo>
                  <a:pt x="743548" y="2791777"/>
                </a:lnTo>
                <a:lnTo>
                  <a:pt x="749896" y="2794317"/>
                </a:lnTo>
                <a:lnTo>
                  <a:pt x="754974" y="2796857"/>
                </a:lnTo>
                <a:lnTo>
                  <a:pt x="760370" y="2799715"/>
                </a:lnTo>
                <a:lnTo>
                  <a:pt x="769892" y="2805747"/>
                </a:lnTo>
                <a:lnTo>
                  <a:pt x="779097" y="2811780"/>
                </a:lnTo>
                <a:lnTo>
                  <a:pt x="789254" y="2818130"/>
                </a:lnTo>
                <a:lnTo>
                  <a:pt x="794967" y="2820987"/>
                </a:lnTo>
                <a:lnTo>
                  <a:pt x="801315" y="2823527"/>
                </a:lnTo>
                <a:lnTo>
                  <a:pt x="804807" y="2824480"/>
                </a:lnTo>
                <a:lnTo>
                  <a:pt x="808615" y="2825432"/>
                </a:lnTo>
                <a:lnTo>
                  <a:pt x="812424" y="2825750"/>
                </a:lnTo>
                <a:lnTo>
                  <a:pt x="816550" y="2826067"/>
                </a:lnTo>
                <a:lnTo>
                  <a:pt x="817503" y="2826067"/>
                </a:lnTo>
                <a:lnTo>
                  <a:pt x="818137" y="2826067"/>
                </a:lnTo>
                <a:lnTo>
                  <a:pt x="822898" y="2825750"/>
                </a:lnTo>
                <a:lnTo>
                  <a:pt x="827342" y="2825432"/>
                </a:lnTo>
                <a:lnTo>
                  <a:pt x="831468" y="2824162"/>
                </a:lnTo>
                <a:lnTo>
                  <a:pt x="835912" y="2822575"/>
                </a:lnTo>
                <a:lnTo>
                  <a:pt x="838768" y="2821622"/>
                </a:lnTo>
                <a:lnTo>
                  <a:pt x="840990" y="2820035"/>
                </a:lnTo>
                <a:lnTo>
                  <a:pt x="843530" y="2818447"/>
                </a:lnTo>
                <a:lnTo>
                  <a:pt x="845434" y="2816860"/>
                </a:lnTo>
                <a:lnTo>
                  <a:pt x="848925" y="2813367"/>
                </a:lnTo>
                <a:lnTo>
                  <a:pt x="851147" y="2810510"/>
                </a:lnTo>
                <a:lnTo>
                  <a:pt x="854004" y="2805112"/>
                </a:lnTo>
                <a:lnTo>
                  <a:pt x="855908" y="2800032"/>
                </a:lnTo>
                <a:lnTo>
                  <a:pt x="857495" y="2795587"/>
                </a:lnTo>
                <a:lnTo>
                  <a:pt x="858765" y="2790507"/>
                </a:lnTo>
                <a:lnTo>
                  <a:pt x="860352" y="2782570"/>
                </a:lnTo>
                <a:lnTo>
                  <a:pt x="861304" y="2774315"/>
                </a:lnTo>
                <a:lnTo>
                  <a:pt x="862574" y="2765742"/>
                </a:lnTo>
                <a:lnTo>
                  <a:pt x="862891" y="2756217"/>
                </a:lnTo>
                <a:lnTo>
                  <a:pt x="864161" y="2734945"/>
                </a:lnTo>
                <a:lnTo>
                  <a:pt x="864161" y="2712085"/>
                </a:lnTo>
                <a:lnTo>
                  <a:pt x="864161" y="2687955"/>
                </a:lnTo>
                <a:lnTo>
                  <a:pt x="863209" y="2662872"/>
                </a:lnTo>
                <a:lnTo>
                  <a:pt x="862256" y="2637155"/>
                </a:lnTo>
                <a:lnTo>
                  <a:pt x="860987" y="2611120"/>
                </a:lnTo>
                <a:lnTo>
                  <a:pt x="859400" y="2582862"/>
                </a:lnTo>
                <a:lnTo>
                  <a:pt x="857495" y="2555240"/>
                </a:lnTo>
                <a:lnTo>
                  <a:pt x="855591" y="2529205"/>
                </a:lnTo>
                <a:lnTo>
                  <a:pt x="853369" y="2505392"/>
                </a:lnTo>
                <a:lnTo>
                  <a:pt x="882888" y="2503170"/>
                </a:lnTo>
                <a:lnTo>
                  <a:pt x="918119" y="2500630"/>
                </a:lnTo>
                <a:lnTo>
                  <a:pt x="950812" y="2498725"/>
                </a:lnTo>
                <a:lnTo>
                  <a:pt x="984456" y="2497137"/>
                </a:lnTo>
                <a:lnTo>
                  <a:pt x="1018101" y="2495867"/>
                </a:lnTo>
                <a:lnTo>
                  <a:pt x="1050476" y="2495550"/>
                </a:lnTo>
                <a:lnTo>
                  <a:pt x="1066029" y="2495550"/>
                </a:lnTo>
                <a:lnTo>
                  <a:pt x="1088882" y="2496820"/>
                </a:lnTo>
                <a:lnTo>
                  <a:pt x="1099038" y="2497137"/>
                </a:lnTo>
                <a:lnTo>
                  <a:pt x="1107608" y="2498407"/>
                </a:lnTo>
                <a:lnTo>
                  <a:pt x="1112687" y="2499042"/>
                </a:lnTo>
                <a:lnTo>
                  <a:pt x="1106973" y="2507297"/>
                </a:lnTo>
                <a:lnTo>
                  <a:pt x="1099673" y="2519362"/>
                </a:lnTo>
                <a:lnTo>
                  <a:pt x="1096499" y="2524760"/>
                </a:lnTo>
                <a:lnTo>
                  <a:pt x="1093008" y="2530792"/>
                </a:lnTo>
                <a:lnTo>
                  <a:pt x="1090151" y="2537142"/>
                </a:lnTo>
                <a:lnTo>
                  <a:pt x="1086977" y="2544445"/>
                </a:lnTo>
                <a:lnTo>
                  <a:pt x="1084438" y="2552065"/>
                </a:lnTo>
                <a:lnTo>
                  <a:pt x="1081581" y="2560320"/>
                </a:lnTo>
                <a:lnTo>
                  <a:pt x="1079359" y="2568892"/>
                </a:lnTo>
                <a:lnTo>
                  <a:pt x="1077772" y="2578735"/>
                </a:lnTo>
                <a:lnTo>
                  <a:pt x="1076185" y="2586672"/>
                </a:lnTo>
                <a:lnTo>
                  <a:pt x="1075551" y="2594610"/>
                </a:lnTo>
                <a:lnTo>
                  <a:pt x="1074916" y="2602230"/>
                </a:lnTo>
                <a:lnTo>
                  <a:pt x="1074916" y="2609850"/>
                </a:lnTo>
                <a:lnTo>
                  <a:pt x="1074916" y="2616200"/>
                </a:lnTo>
                <a:lnTo>
                  <a:pt x="1075551" y="2622232"/>
                </a:lnTo>
                <a:lnTo>
                  <a:pt x="1076185" y="2628582"/>
                </a:lnTo>
                <a:lnTo>
                  <a:pt x="1077138" y="2635250"/>
                </a:lnTo>
                <a:lnTo>
                  <a:pt x="1078725" y="2641600"/>
                </a:lnTo>
                <a:lnTo>
                  <a:pt x="1080312" y="2647950"/>
                </a:lnTo>
                <a:lnTo>
                  <a:pt x="1082216" y="2653665"/>
                </a:lnTo>
                <a:lnTo>
                  <a:pt x="1084120" y="2659380"/>
                </a:lnTo>
                <a:lnTo>
                  <a:pt x="1086660" y="2665095"/>
                </a:lnTo>
                <a:lnTo>
                  <a:pt x="1089199" y="2670492"/>
                </a:lnTo>
                <a:lnTo>
                  <a:pt x="1092373" y="2675255"/>
                </a:lnTo>
                <a:lnTo>
                  <a:pt x="1095547" y="2680017"/>
                </a:lnTo>
                <a:lnTo>
                  <a:pt x="1098404" y="2684145"/>
                </a:lnTo>
                <a:lnTo>
                  <a:pt x="1101895" y="2688272"/>
                </a:lnTo>
                <a:lnTo>
                  <a:pt x="1105386" y="2692082"/>
                </a:lnTo>
                <a:lnTo>
                  <a:pt x="1109195" y="2695892"/>
                </a:lnTo>
                <a:lnTo>
                  <a:pt x="1113004" y="2699702"/>
                </a:lnTo>
                <a:lnTo>
                  <a:pt x="1117130" y="2703195"/>
                </a:lnTo>
                <a:lnTo>
                  <a:pt x="1126018" y="2709862"/>
                </a:lnTo>
                <a:lnTo>
                  <a:pt x="1134905" y="2715260"/>
                </a:lnTo>
                <a:lnTo>
                  <a:pt x="1144427" y="2720022"/>
                </a:lnTo>
                <a:lnTo>
                  <a:pt x="1153949" y="2724467"/>
                </a:lnTo>
                <a:lnTo>
                  <a:pt x="1164423" y="2728277"/>
                </a:lnTo>
                <a:lnTo>
                  <a:pt x="1174580" y="2731135"/>
                </a:lnTo>
                <a:lnTo>
                  <a:pt x="1185372" y="2733357"/>
                </a:lnTo>
                <a:lnTo>
                  <a:pt x="1196164" y="2735897"/>
                </a:lnTo>
                <a:lnTo>
                  <a:pt x="1206638" y="2737485"/>
                </a:lnTo>
                <a:lnTo>
                  <a:pt x="1218064" y="2738120"/>
                </a:lnTo>
                <a:lnTo>
                  <a:pt x="1229173" y="2738755"/>
                </a:lnTo>
                <a:lnTo>
                  <a:pt x="1240917" y="2739390"/>
                </a:lnTo>
                <a:lnTo>
                  <a:pt x="1248535" y="2738755"/>
                </a:lnTo>
                <a:lnTo>
                  <a:pt x="1256153" y="2738437"/>
                </a:lnTo>
                <a:lnTo>
                  <a:pt x="1263770" y="2737802"/>
                </a:lnTo>
                <a:lnTo>
                  <a:pt x="1271388" y="2736532"/>
                </a:lnTo>
                <a:lnTo>
                  <a:pt x="1279006" y="2734945"/>
                </a:lnTo>
                <a:lnTo>
                  <a:pt x="1285988" y="2733040"/>
                </a:lnTo>
                <a:lnTo>
                  <a:pt x="1293289" y="2731135"/>
                </a:lnTo>
                <a:lnTo>
                  <a:pt x="1299954" y="2728595"/>
                </a:lnTo>
                <a:lnTo>
                  <a:pt x="1306937" y="2725737"/>
                </a:lnTo>
                <a:lnTo>
                  <a:pt x="1313285" y="2722880"/>
                </a:lnTo>
                <a:lnTo>
                  <a:pt x="1319950" y="2719705"/>
                </a:lnTo>
                <a:lnTo>
                  <a:pt x="1325981" y="2715895"/>
                </a:lnTo>
                <a:lnTo>
                  <a:pt x="1332329" y="2712085"/>
                </a:lnTo>
                <a:lnTo>
                  <a:pt x="1338042" y="2708275"/>
                </a:lnTo>
                <a:lnTo>
                  <a:pt x="1343756" y="2703512"/>
                </a:lnTo>
                <a:lnTo>
                  <a:pt x="1349151" y="2699067"/>
                </a:lnTo>
                <a:lnTo>
                  <a:pt x="1353913" y="2694622"/>
                </a:lnTo>
                <a:lnTo>
                  <a:pt x="1358991" y="2689225"/>
                </a:lnTo>
                <a:lnTo>
                  <a:pt x="1363435" y="2684145"/>
                </a:lnTo>
                <a:lnTo>
                  <a:pt x="1367878" y="2678430"/>
                </a:lnTo>
                <a:lnTo>
                  <a:pt x="1372004" y="2672715"/>
                </a:lnTo>
                <a:lnTo>
                  <a:pt x="1375496" y="2667000"/>
                </a:lnTo>
                <a:lnTo>
                  <a:pt x="1378987" y="2660967"/>
                </a:lnTo>
                <a:lnTo>
                  <a:pt x="1381844" y="2654300"/>
                </a:lnTo>
                <a:lnTo>
                  <a:pt x="1385018" y="2647950"/>
                </a:lnTo>
                <a:lnTo>
                  <a:pt x="1387240" y="2641282"/>
                </a:lnTo>
                <a:lnTo>
                  <a:pt x="1389144" y="2634297"/>
                </a:lnTo>
                <a:lnTo>
                  <a:pt x="1391049" y="2627630"/>
                </a:lnTo>
                <a:lnTo>
                  <a:pt x="1392318" y="2620645"/>
                </a:lnTo>
                <a:lnTo>
                  <a:pt x="1393270" y="2613342"/>
                </a:lnTo>
                <a:lnTo>
                  <a:pt x="1393905" y="2606040"/>
                </a:lnTo>
                <a:lnTo>
                  <a:pt x="1394223" y="2598420"/>
                </a:lnTo>
                <a:lnTo>
                  <a:pt x="1393905" y="2590482"/>
                </a:lnTo>
                <a:lnTo>
                  <a:pt x="1392953" y="2581910"/>
                </a:lnTo>
                <a:lnTo>
                  <a:pt x="1391683" y="2573972"/>
                </a:lnTo>
                <a:lnTo>
                  <a:pt x="1390414" y="2565717"/>
                </a:lnTo>
                <a:lnTo>
                  <a:pt x="1387875" y="2556510"/>
                </a:lnTo>
                <a:lnTo>
                  <a:pt x="1385335" y="2547937"/>
                </a:lnTo>
                <a:lnTo>
                  <a:pt x="1382161" y="2540317"/>
                </a:lnTo>
                <a:lnTo>
                  <a:pt x="1379305" y="2533332"/>
                </a:lnTo>
                <a:lnTo>
                  <a:pt x="1376131" y="2526982"/>
                </a:lnTo>
                <a:lnTo>
                  <a:pt x="1372639" y="2521267"/>
                </a:lnTo>
                <a:lnTo>
                  <a:pt x="1366926" y="2511742"/>
                </a:lnTo>
                <a:lnTo>
                  <a:pt x="1361848" y="2504757"/>
                </a:lnTo>
                <a:lnTo>
                  <a:pt x="1359308" y="2500312"/>
                </a:lnTo>
                <a:lnTo>
                  <a:pt x="1358991" y="2498725"/>
                </a:lnTo>
                <a:lnTo>
                  <a:pt x="1363435" y="2497137"/>
                </a:lnTo>
                <a:lnTo>
                  <a:pt x="1370417" y="2495867"/>
                </a:lnTo>
                <a:lnTo>
                  <a:pt x="1377400" y="2495232"/>
                </a:lnTo>
                <a:lnTo>
                  <a:pt x="1385335" y="2494280"/>
                </a:lnTo>
                <a:lnTo>
                  <a:pt x="1393905" y="2493962"/>
                </a:lnTo>
                <a:close/>
                <a:moveTo>
                  <a:pt x="410528" y="2278062"/>
                </a:moveTo>
                <a:lnTo>
                  <a:pt x="423228" y="2278380"/>
                </a:lnTo>
                <a:lnTo>
                  <a:pt x="435293" y="2279015"/>
                </a:lnTo>
                <a:lnTo>
                  <a:pt x="447040" y="2280920"/>
                </a:lnTo>
                <a:lnTo>
                  <a:pt x="458153" y="2282825"/>
                </a:lnTo>
                <a:lnTo>
                  <a:pt x="468948" y="2286000"/>
                </a:lnTo>
                <a:lnTo>
                  <a:pt x="478473" y="2289175"/>
                </a:lnTo>
                <a:lnTo>
                  <a:pt x="487363" y="2293302"/>
                </a:lnTo>
                <a:lnTo>
                  <a:pt x="491491" y="2295525"/>
                </a:lnTo>
                <a:lnTo>
                  <a:pt x="495301" y="2297747"/>
                </a:lnTo>
                <a:lnTo>
                  <a:pt x="498793" y="2299970"/>
                </a:lnTo>
                <a:lnTo>
                  <a:pt x="502285" y="2302827"/>
                </a:lnTo>
                <a:lnTo>
                  <a:pt x="505460" y="2305367"/>
                </a:lnTo>
                <a:lnTo>
                  <a:pt x="508318" y="2308225"/>
                </a:lnTo>
                <a:lnTo>
                  <a:pt x="511176" y="2311082"/>
                </a:lnTo>
                <a:lnTo>
                  <a:pt x="513716" y="2314257"/>
                </a:lnTo>
                <a:lnTo>
                  <a:pt x="515621" y="2317432"/>
                </a:lnTo>
                <a:lnTo>
                  <a:pt x="517843" y="2320925"/>
                </a:lnTo>
                <a:lnTo>
                  <a:pt x="519748" y="2324735"/>
                </a:lnTo>
                <a:lnTo>
                  <a:pt x="521336" y="2328545"/>
                </a:lnTo>
                <a:lnTo>
                  <a:pt x="522923" y="2332355"/>
                </a:lnTo>
                <a:lnTo>
                  <a:pt x="524193" y="2336482"/>
                </a:lnTo>
                <a:lnTo>
                  <a:pt x="524828" y="2340927"/>
                </a:lnTo>
                <a:lnTo>
                  <a:pt x="525463" y="2346007"/>
                </a:lnTo>
                <a:lnTo>
                  <a:pt x="526098" y="2351087"/>
                </a:lnTo>
                <a:lnTo>
                  <a:pt x="526415" y="2356802"/>
                </a:lnTo>
                <a:lnTo>
                  <a:pt x="526098" y="2361565"/>
                </a:lnTo>
                <a:lnTo>
                  <a:pt x="525463" y="2367597"/>
                </a:lnTo>
                <a:lnTo>
                  <a:pt x="525146" y="2373312"/>
                </a:lnTo>
                <a:lnTo>
                  <a:pt x="524193" y="2379345"/>
                </a:lnTo>
                <a:lnTo>
                  <a:pt x="522288" y="2387600"/>
                </a:lnTo>
                <a:lnTo>
                  <a:pt x="520383" y="2394902"/>
                </a:lnTo>
                <a:lnTo>
                  <a:pt x="517843" y="2401887"/>
                </a:lnTo>
                <a:lnTo>
                  <a:pt x="515621" y="2407920"/>
                </a:lnTo>
                <a:lnTo>
                  <a:pt x="513080" y="2413635"/>
                </a:lnTo>
                <a:lnTo>
                  <a:pt x="509906" y="2418715"/>
                </a:lnTo>
                <a:lnTo>
                  <a:pt x="504190" y="2428240"/>
                </a:lnTo>
                <a:lnTo>
                  <a:pt x="498158" y="2437447"/>
                </a:lnTo>
                <a:lnTo>
                  <a:pt x="494983" y="2441892"/>
                </a:lnTo>
                <a:lnTo>
                  <a:pt x="491808" y="2447290"/>
                </a:lnTo>
                <a:lnTo>
                  <a:pt x="488950" y="2453005"/>
                </a:lnTo>
                <a:lnTo>
                  <a:pt x="486728" y="2459672"/>
                </a:lnTo>
                <a:lnTo>
                  <a:pt x="485458" y="2463165"/>
                </a:lnTo>
                <a:lnTo>
                  <a:pt x="484823" y="2466975"/>
                </a:lnTo>
                <a:lnTo>
                  <a:pt x="483870" y="2471102"/>
                </a:lnTo>
                <a:lnTo>
                  <a:pt x="483870" y="2475230"/>
                </a:lnTo>
                <a:lnTo>
                  <a:pt x="483870" y="2479992"/>
                </a:lnTo>
                <a:lnTo>
                  <a:pt x="484823" y="2484437"/>
                </a:lnTo>
                <a:lnTo>
                  <a:pt x="485775" y="2488565"/>
                </a:lnTo>
                <a:lnTo>
                  <a:pt x="487045" y="2493010"/>
                </a:lnTo>
                <a:lnTo>
                  <a:pt x="488633" y="2495867"/>
                </a:lnTo>
                <a:lnTo>
                  <a:pt x="489903" y="2499042"/>
                </a:lnTo>
                <a:lnTo>
                  <a:pt x="491808" y="2501265"/>
                </a:lnTo>
                <a:lnTo>
                  <a:pt x="493396" y="2503170"/>
                </a:lnTo>
                <a:lnTo>
                  <a:pt x="497206" y="2506345"/>
                </a:lnTo>
                <a:lnTo>
                  <a:pt x="500698" y="2508567"/>
                </a:lnTo>
                <a:lnTo>
                  <a:pt x="503555" y="2510155"/>
                </a:lnTo>
                <a:lnTo>
                  <a:pt x="506095" y="2511107"/>
                </a:lnTo>
                <a:lnTo>
                  <a:pt x="508318" y="2512377"/>
                </a:lnTo>
                <a:lnTo>
                  <a:pt x="511176" y="2513330"/>
                </a:lnTo>
                <a:lnTo>
                  <a:pt x="512128" y="2513647"/>
                </a:lnTo>
                <a:lnTo>
                  <a:pt x="520383" y="2515870"/>
                </a:lnTo>
                <a:lnTo>
                  <a:pt x="528003" y="2517457"/>
                </a:lnTo>
                <a:lnTo>
                  <a:pt x="536576" y="2518410"/>
                </a:lnTo>
                <a:lnTo>
                  <a:pt x="545783" y="2519362"/>
                </a:lnTo>
                <a:lnTo>
                  <a:pt x="555943" y="2519997"/>
                </a:lnTo>
                <a:lnTo>
                  <a:pt x="567691" y="2520950"/>
                </a:lnTo>
                <a:lnTo>
                  <a:pt x="580708" y="2521267"/>
                </a:lnTo>
                <a:lnTo>
                  <a:pt x="608013" y="2521585"/>
                </a:lnTo>
                <a:lnTo>
                  <a:pt x="631826" y="2521267"/>
                </a:lnTo>
                <a:lnTo>
                  <a:pt x="657543" y="2520315"/>
                </a:lnTo>
                <a:lnTo>
                  <a:pt x="683261" y="2519680"/>
                </a:lnTo>
                <a:lnTo>
                  <a:pt x="709296" y="2518410"/>
                </a:lnTo>
                <a:lnTo>
                  <a:pt x="734378" y="2517140"/>
                </a:lnTo>
                <a:lnTo>
                  <a:pt x="758826" y="2515235"/>
                </a:lnTo>
                <a:lnTo>
                  <a:pt x="782321" y="2513330"/>
                </a:lnTo>
                <a:lnTo>
                  <a:pt x="803276" y="2511107"/>
                </a:lnTo>
                <a:lnTo>
                  <a:pt x="806133" y="2540952"/>
                </a:lnTo>
                <a:lnTo>
                  <a:pt x="808673" y="2577782"/>
                </a:lnTo>
                <a:lnTo>
                  <a:pt x="810896" y="2611120"/>
                </a:lnTo>
                <a:lnTo>
                  <a:pt x="810896" y="2611755"/>
                </a:lnTo>
                <a:lnTo>
                  <a:pt x="810896" y="2612390"/>
                </a:lnTo>
                <a:lnTo>
                  <a:pt x="811848" y="2633980"/>
                </a:lnTo>
                <a:lnTo>
                  <a:pt x="812483" y="2655887"/>
                </a:lnTo>
                <a:lnTo>
                  <a:pt x="812801" y="2677160"/>
                </a:lnTo>
                <a:lnTo>
                  <a:pt x="812801" y="2697480"/>
                </a:lnTo>
                <a:lnTo>
                  <a:pt x="812801" y="2717165"/>
                </a:lnTo>
                <a:lnTo>
                  <a:pt x="812483" y="2734945"/>
                </a:lnTo>
                <a:lnTo>
                  <a:pt x="811531" y="2751137"/>
                </a:lnTo>
                <a:lnTo>
                  <a:pt x="810261" y="2764790"/>
                </a:lnTo>
                <a:lnTo>
                  <a:pt x="809308" y="2770505"/>
                </a:lnTo>
                <a:lnTo>
                  <a:pt x="801053" y="2765107"/>
                </a:lnTo>
                <a:lnTo>
                  <a:pt x="790258" y="2758440"/>
                </a:lnTo>
                <a:lnTo>
                  <a:pt x="784861" y="2755265"/>
                </a:lnTo>
                <a:lnTo>
                  <a:pt x="778828" y="2751772"/>
                </a:lnTo>
                <a:lnTo>
                  <a:pt x="772478" y="2748915"/>
                </a:lnTo>
                <a:lnTo>
                  <a:pt x="765176" y="2745740"/>
                </a:lnTo>
                <a:lnTo>
                  <a:pt x="757556" y="2743200"/>
                </a:lnTo>
                <a:lnTo>
                  <a:pt x="749301" y="2740342"/>
                </a:lnTo>
                <a:lnTo>
                  <a:pt x="740728" y="2738120"/>
                </a:lnTo>
                <a:lnTo>
                  <a:pt x="730886" y="2736215"/>
                </a:lnTo>
                <a:lnTo>
                  <a:pt x="722948" y="2734945"/>
                </a:lnTo>
                <a:lnTo>
                  <a:pt x="715011" y="2734310"/>
                </a:lnTo>
                <a:lnTo>
                  <a:pt x="707391" y="2733357"/>
                </a:lnTo>
                <a:lnTo>
                  <a:pt x="700088" y="2733357"/>
                </a:lnTo>
                <a:lnTo>
                  <a:pt x="699136" y="2733357"/>
                </a:lnTo>
                <a:lnTo>
                  <a:pt x="698501" y="2733357"/>
                </a:lnTo>
                <a:lnTo>
                  <a:pt x="690246" y="2733357"/>
                </a:lnTo>
                <a:lnTo>
                  <a:pt x="681673" y="2734310"/>
                </a:lnTo>
                <a:lnTo>
                  <a:pt x="674053" y="2735262"/>
                </a:lnTo>
                <a:lnTo>
                  <a:pt x="666433" y="2736850"/>
                </a:lnTo>
                <a:lnTo>
                  <a:pt x="658813" y="2739390"/>
                </a:lnTo>
                <a:lnTo>
                  <a:pt x="651511" y="2741612"/>
                </a:lnTo>
                <a:lnTo>
                  <a:pt x="644526" y="2744470"/>
                </a:lnTo>
                <a:lnTo>
                  <a:pt x="638176" y="2747962"/>
                </a:lnTo>
                <a:lnTo>
                  <a:pt x="633096" y="2750820"/>
                </a:lnTo>
                <a:lnTo>
                  <a:pt x="628651" y="2753677"/>
                </a:lnTo>
                <a:lnTo>
                  <a:pt x="624206" y="2757170"/>
                </a:lnTo>
                <a:lnTo>
                  <a:pt x="620078" y="2760662"/>
                </a:lnTo>
                <a:lnTo>
                  <a:pt x="615951" y="2764155"/>
                </a:lnTo>
                <a:lnTo>
                  <a:pt x="612141" y="2767965"/>
                </a:lnTo>
                <a:lnTo>
                  <a:pt x="608648" y="2771775"/>
                </a:lnTo>
                <a:lnTo>
                  <a:pt x="605156" y="2775902"/>
                </a:lnTo>
                <a:lnTo>
                  <a:pt x="598805" y="2784475"/>
                </a:lnTo>
                <a:lnTo>
                  <a:pt x="593408" y="2793682"/>
                </a:lnTo>
                <a:lnTo>
                  <a:pt x="588328" y="2803207"/>
                </a:lnTo>
                <a:lnTo>
                  <a:pt x="584201" y="2812732"/>
                </a:lnTo>
                <a:lnTo>
                  <a:pt x="580391" y="2822892"/>
                </a:lnTo>
                <a:lnTo>
                  <a:pt x="577216" y="2833370"/>
                </a:lnTo>
                <a:lnTo>
                  <a:pt x="574675" y="2843530"/>
                </a:lnTo>
                <a:lnTo>
                  <a:pt x="572771" y="2854642"/>
                </a:lnTo>
                <a:lnTo>
                  <a:pt x="571183" y="2865437"/>
                </a:lnTo>
                <a:lnTo>
                  <a:pt x="569913" y="2876550"/>
                </a:lnTo>
                <a:lnTo>
                  <a:pt x="569596" y="2887980"/>
                </a:lnTo>
                <a:lnTo>
                  <a:pt x="569278" y="2899092"/>
                </a:lnTo>
                <a:lnTo>
                  <a:pt x="569596" y="2907030"/>
                </a:lnTo>
                <a:lnTo>
                  <a:pt x="569913" y="2914967"/>
                </a:lnTo>
                <a:lnTo>
                  <a:pt x="570866" y="2922587"/>
                </a:lnTo>
                <a:lnTo>
                  <a:pt x="571818" y="2930207"/>
                </a:lnTo>
                <a:lnTo>
                  <a:pt x="573406" y="2937510"/>
                </a:lnTo>
                <a:lnTo>
                  <a:pt x="575311" y="2944495"/>
                </a:lnTo>
                <a:lnTo>
                  <a:pt x="577216" y="2951797"/>
                </a:lnTo>
                <a:lnTo>
                  <a:pt x="580073" y="2958782"/>
                </a:lnTo>
                <a:lnTo>
                  <a:pt x="582613" y="2965767"/>
                </a:lnTo>
                <a:lnTo>
                  <a:pt x="585788" y="2972117"/>
                </a:lnTo>
                <a:lnTo>
                  <a:pt x="588646" y="2978785"/>
                </a:lnTo>
                <a:lnTo>
                  <a:pt x="592138" y="2984817"/>
                </a:lnTo>
                <a:lnTo>
                  <a:pt x="595948" y="2990850"/>
                </a:lnTo>
                <a:lnTo>
                  <a:pt x="600076" y="2996565"/>
                </a:lnTo>
                <a:lnTo>
                  <a:pt x="604521" y="3002280"/>
                </a:lnTo>
                <a:lnTo>
                  <a:pt x="608966" y="3007677"/>
                </a:lnTo>
                <a:lnTo>
                  <a:pt x="614046" y="3012757"/>
                </a:lnTo>
                <a:lnTo>
                  <a:pt x="618808" y="3017837"/>
                </a:lnTo>
                <a:lnTo>
                  <a:pt x="624206" y="3022282"/>
                </a:lnTo>
                <a:lnTo>
                  <a:pt x="629921" y="3026410"/>
                </a:lnTo>
                <a:lnTo>
                  <a:pt x="635636" y="3030220"/>
                </a:lnTo>
                <a:lnTo>
                  <a:pt x="641668" y="3034030"/>
                </a:lnTo>
                <a:lnTo>
                  <a:pt x="647701" y="3037522"/>
                </a:lnTo>
                <a:lnTo>
                  <a:pt x="654051" y="3040697"/>
                </a:lnTo>
                <a:lnTo>
                  <a:pt x="660718" y="3043237"/>
                </a:lnTo>
                <a:lnTo>
                  <a:pt x="667068" y="3046095"/>
                </a:lnTo>
                <a:lnTo>
                  <a:pt x="674053" y="3048000"/>
                </a:lnTo>
                <a:lnTo>
                  <a:pt x="681038" y="3049905"/>
                </a:lnTo>
                <a:lnTo>
                  <a:pt x="687706" y="3050857"/>
                </a:lnTo>
                <a:lnTo>
                  <a:pt x="695008" y="3052127"/>
                </a:lnTo>
                <a:lnTo>
                  <a:pt x="702311" y="3052445"/>
                </a:lnTo>
                <a:lnTo>
                  <a:pt x="709931" y="3052762"/>
                </a:lnTo>
                <a:lnTo>
                  <a:pt x="710883" y="3052445"/>
                </a:lnTo>
                <a:lnTo>
                  <a:pt x="711201" y="3052762"/>
                </a:lnTo>
                <a:lnTo>
                  <a:pt x="719456" y="3052445"/>
                </a:lnTo>
                <a:lnTo>
                  <a:pt x="727711" y="3051810"/>
                </a:lnTo>
                <a:lnTo>
                  <a:pt x="735648" y="3050540"/>
                </a:lnTo>
                <a:lnTo>
                  <a:pt x="743903" y="3048952"/>
                </a:lnTo>
                <a:lnTo>
                  <a:pt x="753111" y="3046730"/>
                </a:lnTo>
                <a:lnTo>
                  <a:pt x="761683" y="3044190"/>
                </a:lnTo>
                <a:lnTo>
                  <a:pt x="769303" y="3041015"/>
                </a:lnTo>
                <a:lnTo>
                  <a:pt x="776288" y="3037840"/>
                </a:lnTo>
                <a:lnTo>
                  <a:pt x="782638" y="3034665"/>
                </a:lnTo>
                <a:lnTo>
                  <a:pt x="788353" y="3031490"/>
                </a:lnTo>
                <a:lnTo>
                  <a:pt x="797878" y="3025457"/>
                </a:lnTo>
                <a:lnTo>
                  <a:pt x="809308" y="3018155"/>
                </a:lnTo>
                <a:lnTo>
                  <a:pt x="809943" y="3017837"/>
                </a:lnTo>
                <a:lnTo>
                  <a:pt x="811531" y="3022600"/>
                </a:lnTo>
                <a:lnTo>
                  <a:pt x="812483" y="3029267"/>
                </a:lnTo>
                <a:lnTo>
                  <a:pt x="813436" y="3035935"/>
                </a:lnTo>
                <a:lnTo>
                  <a:pt x="814071" y="3043872"/>
                </a:lnTo>
                <a:lnTo>
                  <a:pt x="814388" y="3052445"/>
                </a:lnTo>
                <a:lnTo>
                  <a:pt x="814388" y="3061970"/>
                </a:lnTo>
                <a:lnTo>
                  <a:pt x="814071" y="3080385"/>
                </a:lnTo>
                <a:lnTo>
                  <a:pt x="812801" y="3100705"/>
                </a:lnTo>
                <a:lnTo>
                  <a:pt x="811531" y="3121660"/>
                </a:lnTo>
                <a:lnTo>
                  <a:pt x="808991" y="3143885"/>
                </a:lnTo>
                <a:lnTo>
                  <a:pt x="806451" y="3166427"/>
                </a:lnTo>
                <a:lnTo>
                  <a:pt x="803593" y="3188652"/>
                </a:lnTo>
                <a:lnTo>
                  <a:pt x="800736" y="3210877"/>
                </a:lnTo>
                <a:lnTo>
                  <a:pt x="797561" y="3231832"/>
                </a:lnTo>
                <a:lnTo>
                  <a:pt x="791211" y="3270885"/>
                </a:lnTo>
                <a:lnTo>
                  <a:pt x="785813" y="3302000"/>
                </a:lnTo>
                <a:lnTo>
                  <a:pt x="784226" y="3309937"/>
                </a:lnTo>
                <a:lnTo>
                  <a:pt x="71120" y="3309937"/>
                </a:lnTo>
                <a:lnTo>
                  <a:pt x="63818" y="3309620"/>
                </a:lnTo>
                <a:lnTo>
                  <a:pt x="56515" y="3308350"/>
                </a:lnTo>
                <a:lnTo>
                  <a:pt x="50165" y="3306762"/>
                </a:lnTo>
                <a:lnTo>
                  <a:pt x="43498" y="3304222"/>
                </a:lnTo>
                <a:lnTo>
                  <a:pt x="37148" y="3301682"/>
                </a:lnTo>
                <a:lnTo>
                  <a:pt x="31433" y="3297555"/>
                </a:lnTo>
                <a:lnTo>
                  <a:pt x="26035" y="3293427"/>
                </a:lnTo>
                <a:lnTo>
                  <a:pt x="20638" y="3288982"/>
                </a:lnTo>
                <a:lnTo>
                  <a:pt x="16193" y="3283902"/>
                </a:lnTo>
                <a:lnTo>
                  <a:pt x="12383" y="3278505"/>
                </a:lnTo>
                <a:lnTo>
                  <a:pt x="8573" y="3272472"/>
                </a:lnTo>
                <a:lnTo>
                  <a:pt x="5398" y="3266440"/>
                </a:lnTo>
                <a:lnTo>
                  <a:pt x="3175" y="3259772"/>
                </a:lnTo>
                <a:lnTo>
                  <a:pt x="1588" y="3253105"/>
                </a:lnTo>
                <a:lnTo>
                  <a:pt x="318" y="3246120"/>
                </a:lnTo>
                <a:lnTo>
                  <a:pt x="0" y="3238817"/>
                </a:lnTo>
                <a:lnTo>
                  <a:pt x="0" y="2493645"/>
                </a:lnTo>
                <a:lnTo>
                  <a:pt x="31433" y="2499360"/>
                </a:lnTo>
                <a:lnTo>
                  <a:pt x="70485" y="2505392"/>
                </a:lnTo>
                <a:lnTo>
                  <a:pt x="91758" y="2508885"/>
                </a:lnTo>
                <a:lnTo>
                  <a:pt x="114300" y="2512060"/>
                </a:lnTo>
                <a:lnTo>
                  <a:pt x="137478" y="2515235"/>
                </a:lnTo>
                <a:lnTo>
                  <a:pt x="160655" y="2517775"/>
                </a:lnTo>
                <a:lnTo>
                  <a:pt x="183515" y="2519680"/>
                </a:lnTo>
                <a:lnTo>
                  <a:pt x="205740" y="2521585"/>
                </a:lnTo>
                <a:lnTo>
                  <a:pt x="227648" y="2522855"/>
                </a:lnTo>
                <a:lnTo>
                  <a:pt x="247968" y="2523172"/>
                </a:lnTo>
                <a:lnTo>
                  <a:pt x="261620" y="2522855"/>
                </a:lnTo>
                <a:lnTo>
                  <a:pt x="274955" y="2522220"/>
                </a:lnTo>
                <a:lnTo>
                  <a:pt x="287338" y="2520950"/>
                </a:lnTo>
                <a:lnTo>
                  <a:pt x="298768" y="2519045"/>
                </a:lnTo>
                <a:lnTo>
                  <a:pt x="304165" y="2517457"/>
                </a:lnTo>
                <a:lnTo>
                  <a:pt x="309563" y="2515552"/>
                </a:lnTo>
                <a:lnTo>
                  <a:pt x="314960" y="2513647"/>
                </a:lnTo>
                <a:lnTo>
                  <a:pt x="320040" y="2510790"/>
                </a:lnTo>
                <a:lnTo>
                  <a:pt x="325120" y="2507297"/>
                </a:lnTo>
                <a:lnTo>
                  <a:pt x="327978" y="2505075"/>
                </a:lnTo>
                <a:lnTo>
                  <a:pt x="330200" y="2502852"/>
                </a:lnTo>
                <a:lnTo>
                  <a:pt x="332423" y="2500312"/>
                </a:lnTo>
                <a:lnTo>
                  <a:pt x="334645" y="2497455"/>
                </a:lnTo>
                <a:lnTo>
                  <a:pt x="336550" y="2493962"/>
                </a:lnTo>
                <a:lnTo>
                  <a:pt x="338138" y="2490470"/>
                </a:lnTo>
                <a:lnTo>
                  <a:pt x="340043" y="2485390"/>
                </a:lnTo>
                <a:lnTo>
                  <a:pt x="341630" y="2479992"/>
                </a:lnTo>
                <a:lnTo>
                  <a:pt x="342265" y="2474277"/>
                </a:lnTo>
                <a:lnTo>
                  <a:pt x="342900" y="2468562"/>
                </a:lnTo>
                <a:lnTo>
                  <a:pt x="342900" y="2464752"/>
                </a:lnTo>
                <a:lnTo>
                  <a:pt x="342265" y="2461260"/>
                </a:lnTo>
                <a:lnTo>
                  <a:pt x="341630" y="2457767"/>
                </a:lnTo>
                <a:lnTo>
                  <a:pt x="340995" y="2454592"/>
                </a:lnTo>
                <a:lnTo>
                  <a:pt x="339090" y="2448560"/>
                </a:lnTo>
                <a:lnTo>
                  <a:pt x="336233" y="2443162"/>
                </a:lnTo>
                <a:lnTo>
                  <a:pt x="332423" y="2436812"/>
                </a:lnTo>
                <a:lnTo>
                  <a:pt x="328613" y="2430780"/>
                </a:lnTo>
                <a:lnTo>
                  <a:pt x="325120" y="2425065"/>
                </a:lnTo>
                <a:lnTo>
                  <a:pt x="321628" y="2419985"/>
                </a:lnTo>
                <a:lnTo>
                  <a:pt x="318770" y="2413635"/>
                </a:lnTo>
                <a:lnTo>
                  <a:pt x="315278" y="2406967"/>
                </a:lnTo>
                <a:lnTo>
                  <a:pt x="312420" y="2398712"/>
                </a:lnTo>
                <a:lnTo>
                  <a:pt x="309880" y="2389187"/>
                </a:lnTo>
                <a:lnTo>
                  <a:pt x="308610" y="2383790"/>
                </a:lnTo>
                <a:lnTo>
                  <a:pt x="307975" y="2378392"/>
                </a:lnTo>
                <a:lnTo>
                  <a:pt x="307658" y="2373630"/>
                </a:lnTo>
                <a:lnTo>
                  <a:pt x="307340" y="2368232"/>
                </a:lnTo>
                <a:lnTo>
                  <a:pt x="307658" y="2363470"/>
                </a:lnTo>
                <a:lnTo>
                  <a:pt x="307975" y="2359025"/>
                </a:lnTo>
                <a:lnTo>
                  <a:pt x="308293" y="2354580"/>
                </a:lnTo>
                <a:lnTo>
                  <a:pt x="309563" y="2350135"/>
                </a:lnTo>
                <a:lnTo>
                  <a:pt x="310198" y="2346007"/>
                </a:lnTo>
                <a:lnTo>
                  <a:pt x="311785" y="2341562"/>
                </a:lnTo>
                <a:lnTo>
                  <a:pt x="313373" y="2337752"/>
                </a:lnTo>
                <a:lnTo>
                  <a:pt x="314960" y="2333307"/>
                </a:lnTo>
                <a:lnTo>
                  <a:pt x="316865" y="2329497"/>
                </a:lnTo>
                <a:lnTo>
                  <a:pt x="319088" y="2325687"/>
                </a:lnTo>
                <a:lnTo>
                  <a:pt x="324168" y="2318385"/>
                </a:lnTo>
                <a:lnTo>
                  <a:pt x="329248" y="2311717"/>
                </a:lnTo>
                <a:lnTo>
                  <a:pt x="335915" y="2305050"/>
                </a:lnTo>
                <a:lnTo>
                  <a:pt x="343218" y="2299335"/>
                </a:lnTo>
                <a:lnTo>
                  <a:pt x="350838" y="2293937"/>
                </a:lnTo>
                <a:lnTo>
                  <a:pt x="359728" y="2289492"/>
                </a:lnTo>
                <a:lnTo>
                  <a:pt x="363855" y="2287270"/>
                </a:lnTo>
                <a:lnTo>
                  <a:pt x="368618" y="2285682"/>
                </a:lnTo>
                <a:lnTo>
                  <a:pt x="373380" y="2283777"/>
                </a:lnTo>
                <a:lnTo>
                  <a:pt x="378460" y="2282190"/>
                </a:lnTo>
                <a:lnTo>
                  <a:pt x="383223" y="2280920"/>
                </a:lnTo>
                <a:lnTo>
                  <a:pt x="388620" y="2279967"/>
                </a:lnTo>
                <a:lnTo>
                  <a:pt x="394018" y="2279015"/>
                </a:lnTo>
                <a:lnTo>
                  <a:pt x="399415" y="2278697"/>
                </a:lnTo>
                <a:lnTo>
                  <a:pt x="405130" y="2278380"/>
                </a:lnTo>
                <a:lnTo>
                  <a:pt x="410528" y="2278062"/>
                </a:lnTo>
                <a:close/>
                <a:moveTo>
                  <a:pt x="71120" y="1655762"/>
                </a:moveTo>
                <a:lnTo>
                  <a:pt x="814705" y="1655762"/>
                </a:lnTo>
                <a:lnTo>
                  <a:pt x="808990" y="1687194"/>
                </a:lnTo>
                <a:lnTo>
                  <a:pt x="802958" y="1726247"/>
                </a:lnTo>
                <a:lnTo>
                  <a:pt x="796608" y="1770062"/>
                </a:lnTo>
                <a:lnTo>
                  <a:pt x="793433" y="1793557"/>
                </a:lnTo>
                <a:lnTo>
                  <a:pt x="790575" y="1816417"/>
                </a:lnTo>
                <a:lnTo>
                  <a:pt x="788353" y="1839277"/>
                </a:lnTo>
                <a:lnTo>
                  <a:pt x="786765" y="1861819"/>
                </a:lnTo>
                <a:lnTo>
                  <a:pt x="785813" y="1883409"/>
                </a:lnTo>
                <a:lnTo>
                  <a:pt x="785495" y="1903729"/>
                </a:lnTo>
                <a:lnTo>
                  <a:pt x="785495" y="1917699"/>
                </a:lnTo>
                <a:lnTo>
                  <a:pt x="786130" y="1930717"/>
                </a:lnTo>
                <a:lnTo>
                  <a:pt x="787718" y="1943099"/>
                </a:lnTo>
                <a:lnTo>
                  <a:pt x="788353" y="1948814"/>
                </a:lnTo>
                <a:lnTo>
                  <a:pt x="789623" y="1954529"/>
                </a:lnTo>
                <a:lnTo>
                  <a:pt x="791210" y="1960244"/>
                </a:lnTo>
                <a:lnTo>
                  <a:pt x="793115" y="1965642"/>
                </a:lnTo>
                <a:lnTo>
                  <a:pt x="795020" y="1970722"/>
                </a:lnTo>
                <a:lnTo>
                  <a:pt x="797560" y="1975802"/>
                </a:lnTo>
                <a:lnTo>
                  <a:pt x="801053" y="1981199"/>
                </a:lnTo>
                <a:lnTo>
                  <a:pt x="802958" y="1983739"/>
                </a:lnTo>
                <a:lnTo>
                  <a:pt x="805498" y="1986279"/>
                </a:lnTo>
                <a:lnTo>
                  <a:pt x="808038" y="1988502"/>
                </a:lnTo>
                <a:lnTo>
                  <a:pt x="810895" y="1990724"/>
                </a:lnTo>
                <a:lnTo>
                  <a:pt x="814388" y="1992629"/>
                </a:lnTo>
                <a:lnTo>
                  <a:pt x="817880" y="1994217"/>
                </a:lnTo>
                <a:lnTo>
                  <a:pt x="823278" y="1996122"/>
                </a:lnTo>
                <a:lnTo>
                  <a:pt x="828675" y="1997709"/>
                </a:lnTo>
                <a:lnTo>
                  <a:pt x="834390" y="1998662"/>
                </a:lnTo>
                <a:lnTo>
                  <a:pt x="840106" y="1998979"/>
                </a:lnTo>
                <a:lnTo>
                  <a:pt x="840423" y="1998662"/>
                </a:lnTo>
                <a:lnTo>
                  <a:pt x="841693" y="1998979"/>
                </a:lnTo>
                <a:lnTo>
                  <a:pt x="845185" y="1998662"/>
                </a:lnTo>
                <a:lnTo>
                  <a:pt x="848361" y="1998027"/>
                </a:lnTo>
                <a:lnTo>
                  <a:pt x="851853" y="1997709"/>
                </a:lnTo>
                <a:lnTo>
                  <a:pt x="855346" y="1997074"/>
                </a:lnTo>
                <a:lnTo>
                  <a:pt x="861061" y="1994534"/>
                </a:lnTo>
                <a:lnTo>
                  <a:pt x="866458" y="1992312"/>
                </a:lnTo>
                <a:lnTo>
                  <a:pt x="872808" y="1988502"/>
                </a:lnTo>
                <a:lnTo>
                  <a:pt x="879158" y="1984692"/>
                </a:lnTo>
                <a:lnTo>
                  <a:pt x="884556" y="1980882"/>
                </a:lnTo>
                <a:lnTo>
                  <a:pt x="889635" y="1977389"/>
                </a:lnTo>
                <a:lnTo>
                  <a:pt x="895986" y="1974532"/>
                </a:lnTo>
                <a:lnTo>
                  <a:pt x="902653" y="1971357"/>
                </a:lnTo>
                <a:lnTo>
                  <a:pt x="910908" y="1968182"/>
                </a:lnTo>
                <a:lnTo>
                  <a:pt x="920433" y="1965642"/>
                </a:lnTo>
                <a:lnTo>
                  <a:pt x="923608" y="1965324"/>
                </a:lnTo>
                <a:lnTo>
                  <a:pt x="931228" y="1964054"/>
                </a:lnTo>
                <a:lnTo>
                  <a:pt x="935038" y="1963419"/>
                </a:lnTo>
                <a:lnTo>
                  <a:pt x="938848" y="1963419"/>
                </a:lnTo>
                <a:lnTo>
                  <a:pt x="940753" y="1963419"/>
                </a:lnTo>
                <a:lnTo>
                  <a:pt x="945198" y="1963419"/>
                </a:lnTo>
                <a:lnTo>
                  <a:pt x="949961" y="1963737"/>
                </a:lnTo>
                <a:lnTo>
                  <a:pt x="954088" y="1964372"/>
                </a:lnTo>
                <a:lnTo>
                  <a:pt x="958533" y="1965324"/>
                </a:lnTo>
                <a:lnTo>
                  <a:pt x="962978" y="1966277"/>
                </a:lnTo>
                <a:lnTo>
                  <a:pt x="967106" y="1967547"/>
                </a:lnTo>
                <a:lnTo>
                  <a:pt x="971233" y="1969134"/>
                </a:lnTo>
                <a:lnTo>
                  <a:pt x="975043" y="1971039"/>
                </a:lnTo>
                <a:lnTo>
                  <a:pt x="978853" y="1972944"/>
                </a:lnTo>
                <a:lnTo>
                  <a:pt x="982663" y="1974849"/>
                </a:lnTo>
                <a:lnTo>
                  <a:pt x="989966" y="1979929"/>
                </a:lnTo>
                <a:lnTo>
                  <a:pt x="996951" y="1985644"/>
                </a:lnTo>
                <a:lnTo>
                  <a:pt x="1003301" y="1991994"/>
                </a:lnTo>
                <a:lnTo>
                  <a:pt x="1009016" y="1998979"/>
                </a:lnTo>
                <a:lnTo>
                  <a:pt x="1014413" y="2006917"/>
                </a:lnTo>
                <a:lnTo>
                  <a:pt x="1019176" y="2015489"/>
                </a:lnTo>
                <a:lnTo>
                  <a:pt x="1021081" y="2019934"/>
                </a:lnTo>
                <a:lnTo>
                  <a:pt x="1022986" y="2024379"/>
                </a:lnTo>
                <a:lnTo>
                  <a:pt x="1024891" y="2029142"/>
                </a:lnTo>
                <a:lnTo>
                  <a:pt x="1025843" y="2034222"/>
                </a:lnTo>
                <a:lnTo>
                  <a:pt x="1027431" y="2038984"/>
                </a:lnTo>
                <a:lnTo>
                  <a:pt x="1028383" y="2044382"/>
                </a:lnTo>
                <a:lnTo>
                  <a:pt x="1029336" y="2049779"/>
                </a:lnTo>
                <a:lnTo>
                  <a:pt x="1029653" y="2055177"/>
                </a:lnTo>
                <a:lnTo>
                  <a:pt x="1030288" y="2060892"/>
                </a:lnTo>
                <a:lnTo>
                  <a:pt x="1030288" y="2066289"/>
                </a:lnTo>
                <a:lnTo>
                  <a:pt x="1030288" y="2079307"/>
                </a:lnTo>
                <a:lnTo>
                  <a:pt x="1029018" y="2091372"/>
                </a:lnTo>
                <a:lnTo>
                  <a:pt x="1027431" y="2102802"/>
                </a:lnTo>
                <a:lnTo>
                  <a:pt x="1025208" y="2114549"/>
                </a:lnTo>
                <a:lnTo>
                  <a:pt x="1022668" y="2124709"/>
                </a:lnTo>
                <a:lnTo>
                  <a:pt x="1019176" y="2134234"/>
                </a:lnTo>
                <a:lnTo>
                  <a:pt x="1015366" y="2143442"/>
                </a:lnTo>
                <a:lnTo>
                  <a:pt x="1012826" y="2147252"/>
                </a:lnTo>
                <a:lnTo>
                  <a:pt x="1010603" y="2151062"/>
                </a:lnTo>
                <a:lnTo>
                  <a:pt x="1008381" y="2154872"/>
                </a:lnTo>
                <a:lnTo>
                  <a:pt x="1005841" y="2158364"/>
                </a:lnTo>
                <a:lnTo>
                  <a:pt x="1002983" y="2161539"/>
                </a:lnTo>
                <a:lnTo>
                  <a:pt x="1000443" y="2164079"/>
                </a:lnTo>
                <a:lnTo>
                  <a:pt x="997268" y="2166937"/>
                </a:lnTo>
                <a:lnTo>
                  <a:pt x="994093" y="2169477"/>
                </a:lnTo>
                <a:lnTo>
                  <a:pt x="990918" y="2171699"/>
                </a:lnTo>
                <a:lnTo>
                  <a:pt x="987426" y="2173604"/>
                </a:lnTo>
                <a:lnTo>
                  <a:pt x="983933" y="2175509"/>
                </a:lnTo>
                <a:lnTo>
                  <a:pt x="980441" y="2177097"/>
                </a:lnTo>
                <a:lnTo>
                  <a:pt x="976313" y="2178684"/>
                </a:lnTo>
                <a:lnTo>
                  <a:pt x="972186" y="2179954"/>
                </a:lnTo>
                <a:lnTo>
                  <a:pt x="967741" y="2180589"/>
                </a:lnTo>
                <a:lnTo>
                  <a:pt x="962978" y="2181224"/>
                </a:lnTo>
                <a:lnTo>
                  <a:pt x="957898" y="2181859"/>
                </a:lnTo>
                <a:lnTo>
                  <a:pt x="952500" y="2182177"/>
                </a:lnTo>
                <a:lnTo>
                  <a:pt x="947421" y="2182177"/>
                </a:lnTo>
                <a:lnTo>
                  <a:pt x="942341" y="2181859"/>
                </a:lnTo>
                <a:lnTo>
                  <a:pt x="930593" y="2179954"/>
                </a:lnTo>
                <a:lnTo>
                  <a:pt x="922338" y="2178367"/>
                </a:lnTo>
                <a:lnTo>
                  <a:pt x="914718" y="2176144"/>
                </a:lnTo>
                <a:lnTo>
                  <a:pt x="907733" y="2173604"/>
                </a:lnTo>
                <a:lnTo>
                  <a:pt x="901701" y="2171382"/>
                </a:lnTo>
                <a:lnTo>
                  <a:pt x="896303" y="2168842"/>
                </a:lnTo>
                <a:lnTo>
                  <a:pt x="890906" y="2165984"/>
                </a:lnTo>
                <a:lnTo>
                  <a:pt x="881381" y="2159952"/>
                </a:lnTo>
                <a:lnTo>
                  <a:pt x="872173" y="2153919"/>
                </a:lnTo>
                <a:lnTo>
                  <a:pt x="862331" y="2147569"/>
                </a:lnTo>
                <a:lnTo>
                  <a:pt x="856616" y="2145029"/>
                </a:lnTo>
                <a:lnTo>
                  <a:pt x="849948" y="2142489"/>
                </a:lnTo>
                <a:lnTo>
                  <a:pt x="846456" y="2141219"/>
                </a:lnTo>
                <a:lnTo>
                  <a:pt x="842646" y="2140584"/>
                </a:lnTo>
                <a:lnTo>
                  <a:pt x="838518" y="2139949"/>
                </a:lnTo>
                <a:lnTo>
                  <a:pt x="834708" y="2139632"/>
                </a:lnTo>
                <a:lnTo>
                  <a:pt x="834073" y="2139632"/>
                </a:lnTo>
                <a:lnTo>
                  <a:pt x="833120" y="2139632"/>
                </a:lnTo>
                <a:lnTo>
                  <a:pt x="828675" y="2139949"/>
                </a:lnTo>
                <a:lnTo>
                  <a:pt x="823913" y="2140584"/>
                </a:lnTo>
                <a:lnTo>
                  <a:pt x="819785" y="2141537"/>
                </a:lnTo>
                <a:lnTo>
                  <a:pt x="815340" y="2143124"/>
                </a:lnTo>
                <a:lnTo>
                  <a:pt x="812483" y="2144394"/>
                </a:lnTo>
                <a:lnTo>
                  <a:pt x="809943" y="2145664"/>
                </a:lnTo>
                <a:lnTo>
                  <a:pt x="808038" y="2147252"/>
                </a:lnTo>
                <a:lnTo>
                  <a:pt x="805498" y="2148839"/>
                </a:lnTo>
                <a:lnTo>
                  <a:pt x="802640" y="2152332"/>
                </a:lnTo>
                <a:lnTo>
                  <a:pt x="800418" y="2155189"/>
                </a:lnTo>
                <a:lnTo>
                  <a:pt x="797243" y="2160587"/>
                </a:lnTo>
                <a:lnTo>
                  <a:pt x="795338" y="2165667"/>
                </a:lnTo>
                <a:lnTo>
                  <a:pt x="793750" y="2170112"/>
                </a:lnTo>
                <a:lnTo>
                  <a:pt x="792480" y="2175192"/>
                </a:lnTo>
                <a:lnTo>
                  <a:pt x="791210" y="2183129"/>
                </a:lnTo>
                <a:lnTo>
                  <a:pt x="789940" y="2191384"/>
                </a:lnTo>
                <a:lnTo>
                  <a:pt x="788670" y="2200592"/>
                </a:lnTo>
                <a:lnTo>
                  <a:pt x="788353" y="2210117"/>
                </a:lnTo>
                <a:lnTo>
                  <a:pt x="787400" y="2230754"/>
                </a:lnTo>
                <a:lnTo>
                  <a:pt x="787400" y="2253614"/>
                </a:lnTo>
                <a:lnTo>
                  <a:pt x="787400" y="2279332"/>
                </a:lnTo>
                <a:lnTo>
                  <a:pt x="788035" y="2305685"/>
                </a:lnTo>
                <a:lnTo>
                  <a:pt x="789305" y="2332672"/>
                </a:lnTo>
                <a:lnTo>
                  <a:pt x="790575" y="2359660"/>
                </a:lnTo>
                <a:lnTo>
                  <a:pt x="791845" y="2386647"/>
                </a:lnTo>
                <a:lnTo>
                  <a:pt x="793750" y="2412682"/>
                </a:lnTo>
                <a:lnTo>
                  <a:pt x="795655" y="2437765"/>
                </a:lnTo>
                <a:lnTo>
                  <a:pt x="797878" y="2460307"/>
                </a:lnTo>
                <a:lnTo>
                  <a:pt x="768668" y="2462530"/>
                </a:lnTo>
                <a:lnTo>
                  <a:pt x="733108" y="2465070"/>
                </a:lnTo>
                <a:lnTo>
                  <a:pt x="700405" y="2466975"/>
                </a:lnTo>
                <a:lnTo>
                  <a:pt x="666750" y="2468562"/>
                </a:lnTo>
                <a:lnTo>
                  <a:pt x="633095" y="2469832"/>
                </a:lnTo>
                <a:lnTo>
                  <a:pt x="601028" y="2470150"/>
                </a:lnTo>
                <a:lnTo>
                  <a:pt x="586105" y="2470150"/>
                </a:lnTo>
                <a:lnTo>
                  <a:pt x="562610" y="2468880"/>
                </a:lnTo>
                <a:lnTo>
                  <a:pt x="552450" y="2468562"/>
                </a:lnTo>
                <a:lnTo>
                  <a:pt x="543560" y="2467927"/>
                </a:lnTo>
                <a:lnTo>
                  <a:pt x="538163" y="2466975"/>
                </a:lnTo>
                <a:lnTo>
                  <a:pt x="544513" y="2458402"/>
                </a:lnTo>
                <a:lnTo>
                  <a:pt x="551498" y="2446337"/>
                </a:lnTo>
                <a:lnTo>
                  <a:pt x="554673" y="2440940"/>
                </a:lnTo>
                <a:lnTo>
                  <a:pt x="558165" y="2434907"/>
                </a:lnTo>
                <a:lnTo>
                  <a:pt x="561340" y="2428557"/>
                </a:lnTo>
                <a:lnTo>
                  <a:pt x="563880" y="2421255"/>
                </a:lnTo>
                <a:lnTo>
                  <a:pt x="567055" y="2413635"/>
                </a:lnTo>
                <a:lnTo>
                  <a:pt x="569278" y="2405380"/>
                </a:lnTo>
                <a:lnTo>
                  <a:pt x="571500" y="2396807"/>
                </a:lnTo>
                <a:lnTo>
                  <a:pt x="573405" y="2387282"/>
                </a:lnTo>
                <a:lnTo>
                  <a:pt x="574993" y="2379027"/>
                </a:lnTo>
                <a:lnTo>
                  <a:pt x="575628" y="2371090"/>
                </a:lnTo>
                <a:lnTo>
                  <a:pt x="576580" y="2363470"/>
                </a:lnTo>
                <a:lnTo>
                  <a:pt x="576580" y="2355850"/>
                </a:lnTo>
                <a:lnTo>
                  <a:pt x="576263" y="2347277"/>
                </a:lnTo>
                <a:lnTo>
                  <a:pt x="575628" y="2339340"/>
                </a:lnTo>
                <a:lnTo>
                  <a:pt x="574040" y="2331402"/>
                </a:lnTo>
                <a:lnTo>
                  <a:pt x="572770" y="2323782"/>
                </a:lnTo>
                <a:lnTo>
                  <a:pt x="570865" y="2315845"/>
                </a:lnTo>
                <a:lnTo>
                  <a:pt x="568008" y="2308860"/>
                </a:lnTo>
                <a:lnTo>
                  <a:pt x="565468" y="2301875"/>
                </a:lnTo>
                <a:lnTo>
                  <a:pt x="561975" y="2295207"/>
                </a:lnTo>
                <a:lnTo>
                  <a:pt x="558800" y="2290762"/>
                </a:lnTo>
                <a:lnTo>
                  <a:pt x="555943" y="2286317"/>
                </a:lnTo>
                <a:lnTo>
                  <a:pt x="552768" y="2281555"/>
                </a:lnTo>
                <a:lnTo>
                  <a:pt x="549275" y="2277427"/>
                </a:lnTo>
                <a:lnTo>
                  <a:pt x="545783" y="2273617"/>
                </a:lnTo>
                <a:lnTo>
                  <a:pt x="541973" y="2269807"/>
                </a:lnTo>
                <a:lnTo>
                  <a:pt x="537845" y="2265997"/>
                </a:lnTo>
                <a:lnTo>
                  <a:pt x="534035" y="2262504"/>
                </a:lnTo>
                <a:lnTo>
                  <a:pt x="525145" y="2256472"/>
                </a:lnTo>
                <a:lnTo>
                  <a:pt x="516573" y="2250439"/>
                </a:lnTo>
                <a:lnTo>
                  <a:pt x="506730" y="2245677"/>
                </a:lnTo>
                <a:lnTo>
                  <a:pt x="496888" y="2241549"/>
                </a:lnTo>
                <a:lnTo>
                  <a:pt x="487045" y="2237739"/>
                </a:lnTo>
                <a:lnTo>
                  <a:pt x="476568" y="2234564"/>
                </a:lnTo>
                <a:lnTo>
                  <a:pt x="466090" y="2232342"/>
                </a:lnTo>
                <a:lnTo>
                  <a:pt x="455295" y="2230437"/>
                </a:lnTo>
                <a:lnTo>
                  <a:pt x="444183" y="2228849"/>
                </a:lnTo>
                <a:lnTo>
                  <a:pt x="433070" y="2227579"/>
                </a:lnTo>
                <a:lnTo>
                  <a:pt x="421958" y="2226944"/>
                </a:lnTo>
                <a:lnTo>
                  <a:pt x="410528" y="2226944"/>
                </a:lnTo>
                <a:lnTo>
                  <a:pt x="402908" y="2226944"/>
                </a:lnTo>
                <a:lnTo>
                  <a:pt x="395288" y="2227262"/>
                </a:lnTo>
                <a:lnTo>
                  <a:pt x="387033" y="2228532"/>
                </a:lnTo>
                <a:lnTo>
                  <a:pt x="379730" y="2229484"/>
                </a:lnTo>
                <a:lnTo>
                  <a:pt x="372110" y="2230754"/>
                </a:lnTo>
                <a:lnTo>
                  <a:pt x="364808" y="2232659"/>
                </a:lnTo>
                <a:lnTo>
                  <a:pt x="358140" y="2234882"/>
                </a:lnTo>
                <a:lnTo>
                  <a:pt x="351155" y="2237104"/>
                </a:lnTo>
                <a:lnTo>
                  <a:pt x="344170" y="2239962"/>
                </a:lnTo>
                <a:lnTo>
                  <a:pt x="337820" y="2242819"/>
                </a:lnTo>
                <a:lnTo>
                  <a:pt x="331153" y="2245994"/>
                </a:lnTo>
                <a:lnTo>
                  <a:pt x="324803" y="2249804"/>
                </a:lnTo>
                <a:lnTo>
                  <a:pt x="319088" y="2253614"/>
                </a:lnTo>
                <a:lnTo>
                  <a:pt x="313373" y="2257424"/>
                </a:lnTo>
                <a:lnTo>
                  <a:pt x="307658" y="2262187"/>
                </a:lnTo>
                <a:lnTo>
                  <a:pt x="302260" y="2266632"/>
                </a:lnTo>
                <a:lnTo>
                  <a:pt x="297180" y="2271394"/>
                </a:lnTo>
                <a:lnTo>
                  <a:pt x="292418" y="2276474"/>
                </a:lnTo>
                <a:lnTo>
                  <a:pt x="287655" y="2281872"/>
                </a:lnTo>
                <a:lnTo>
                  <a:pt x="283528" y="2287270"/>
                </a:lnTo>
                <a:lnTo>
                  <a:pt x="279400" y="2292985"/>
                </a:lnTo>
                <a:lnTo>
                  <a:pt x="275908" y="2299017"/>
                </a:lnTo>
                <a:lnTo>
                  <a:pt x="272415" y="2305367"/>
                </a:lnTo>
                <a:lnTo>
                  <a:pt x="269240" y="2311400"/>
                </a:lnTo>
                <a:lnTo>
                  <a:pt x="266383" y="2318067"/>
                </a:lnTo>
                <a:lnTo>
                  <a:pt x="263843" y="2324417"/>
                </a:lnTo>
                <a:lnTo>
                  <a:pt x="261938" y="2331402"/>
                </a:lnTo>
                <a:lnTo>
                  <a:pt x="260033" y="2338070"/>
                </a:lnTo>
                <a:lnTo>
                  <a:pt x="259080" y="2345372"/>
                </a:lnTo>
                <a:lnTo>
                  <a:pt x="257810" y="2352357"/>
                </a:lnTo>
                <a:lnTo>
                  <a:pt x="257493" y="2359660"/>
                </a:lnTo>
                <a:lnTo>
                  <a:pt x="257175" y="2367280"/>
                </a:lnTo>
                <a:lnTo>
                  <a:pt x="257493" y="2375217"/>
                </a:lnTo>
                <a:lnTo>
                  <a:pt x="258128" y="2383790"/>
                </a:lnTo>
                <a:lnTo>
                  <a:pt x="259398" y="2391727"/>
                </a:lnTo>
                <a:lnTo>
                  <a:pt x="260985" y="2400300"/>
                </a:lnTo>
                <a:lnTo>
                  <a:pt x="263208" y="2409190"/>
                </a:lnTo>
                <a:lnTo>
                  <a:pt x="265748" y="2417762"/>
                </a:lnTo>
                <a:lnTo>
                  <a:pt x="268923" y="2425382"/>
                </a:lnTo>
                <a:lnTo>
                  <a:pt x="272098" y="2432367"/>
                </a:lnTo>
                <a:lnTo>
                  <a:pt x="274955" y="2438717"/>
                </a:lnTo>
                <a:lnTo>
                  <a:pt x="278448" y="2444432"/>
                </a:lnTo>
                <a:lnTo>
                  <a:pt x="284163" y="2453957"/>
                </a:lnTo>
                <a:lnTo>
                  <a:pt x="289243" y="2460942"/>
                </a:lnTo>
                <a:lnTo>
                  <a:pt x="291783" y="2465705"/>
                </a:lnTo>
                <a:lnTo>
                  <a:pt x="292418" y="2466975"/>
                </a:lnTo>
                <a:lnTo>
                  <a:pt x="287655" y="2468562"/>
                </a:lnTo>
                <a:lnTo>
                  <a:pt x="280670" y="2469832"/>
                </a:lnTo>
                <a:lnTo>
                  <a:pt x="274003" y="2470467"/>
                </a:lnTo>
                <a:lnTo>
                  <a:pt x="265748" y="2471420"/>
                </a:lnTo>
                <a:lnTo>
                  <a:pt x="257493" y="2471737"/>
                </a:lnTo>
                <a:lnTo>
                  <a:pt x="247968" y="2471737"/>
                </a:lnTo>
                <a:lnTo>
                  <a:pt x="229553" y="2471420"/>
                </a:lnTo>
                <a:lnTo>
                  <a:pt x="209233" y="2470150"/>
                </a:lnTo>
                <a:lnTo>
                  <a:pt x="187960" y="2468562"/>
                </a:lnTo>
                <a:lnTo>
                  <a:pt x="166053" y="2466340"/>
                </a:lnTo>
                <a:lnTo>
                  <a:pt x="143510" y="2464117"/>
                </a:lnTo>
                <a:lnTo>
                  <a:pt x="120968" y="2460942"/>
                </a:lnTo>
                <a:lnTo>
                  <a:pt x="99060" y="2457767"/>
                </a:lnTo>
                <a:lnTo>
                  <a:pt x="77788" y="2454910"/>
                </a:lnTo>
                <a:lnTo>
                  <a:pt x="39053" y="2448242"/>
                </a:lnTo>
                <a:lnTo>
                  <a:pt x="7938" y="2442845"/>
                </a:lnTo>
                <a:lnTo>
                  <a:pt x="0" y="2441575"/>
                </a:lnTo>
                <a:lnTo>
                  <a:pt x="0" y="1726882"/>
                </a:lnTo>
                <a:lnTo>
                  <a:pt x="318" y="1719579"/>
                </a:lnTo>
                <a:lnTo>
                  <a:pt x="1588" y="1712912"/>
                </a:lnTo>
                <a:lnTo>
                  <a:pt x="3175" y="1705927"/>
                </a:lnTo>
                <a:lnTo>
                  <a:pt x="5398" y="1699259"/>
                </a:lnTo>
                <a:lnTo>
                  <a:pt x="8573" y="1693227"/>
                </a:lnTo>
                <a:lnTo>
                  <a:pt x="12383" y="1687194"/>
                </a:lnTo>
                <a:lnTo>
                  <a:pt x="16193" y="1681797"/>
                </a:lnTo>
                <a:lnTo>
                  <a:pt x="20638" y="1676717"/>
                </a:lnTo>
                <a:lnTo>
                  <a:pt x="26035" y="1672272"/>
                </a:lnTo>
                <a:lnTo>
                  <a:pt x="31433" y="1668144"/>
                </a:lnTo>
                <a:lnTo>
                  <a:pt x="37148" y="1664652"/>
                </a:lnTo>
                <a:lnTo>
                  <a:pt x="43498" y="1661477"/>
                </a:lnTo>
                <a:lnTo>
                  <a:pt x="50165" y="1658937"/>
                </a:lnTo>
                <a:lnTo>
                  <a:pt x="56515" y="1657349"/>
                </a:lnTo>
                <a:lnTo>
                  <a:pt x="63818" y="1656079"/>
                </a:lnTo>
                <a:lnTo>
                  <a:pt x="71120" y="1655762"/>
                </a:lnTo>
                <a:close/>
                <a:moveTo>
                  <a:pt x="1433951" y="1406525"/>
                </a:moveTo>
                <a:lnTo>
                  <a:pt x="1422849" y="1416679"/>
                </a:lnTo>
                <a:lnTo>
                  <a:pt x="1412064" y="1427150"/>
                </a:lnTo>
                <a:lnTo>
                  <a:pt x="1401279" y="1438256"/>
                </a:lnTo>
                <a:lnTo>
                  <a:pt x="1396521" y="1444602"/>
                </a:lnTo>
                <a:lnTo>
                  <a:pt x="1391446" y="1450631"/>
                </a:lnTo>
                <a:lnTo>
                  <a:pt x="1383199" y="1461737"/>
                </a:lnTo>
                <a:lnTo>
                  <a:pt x="1375269" y="1472525"/>
                </a:lnTo>
                <a:lnTo>
                  <a:pt x="1368607" y="1483631"/>
                </a:lnTo>
                <a:lnTo>
                  <a:pt x="1361946" y="1494419"/>
                </a:lnTo>
                <a:lnTo>
                  <a:pt x="1356237" y="1505525"/>
                </a:lnTo>
                <a:lnTo>
                  <a:pt x="1350844" y="1516314"/>
                </a:lnTo>
                <a:lnTo>
                  <a:pt x="1346086" y="1527420"/>
                </a:lnTo>
                <a:lnTo>
                  <a:pt x="1341645" y="1538208"/>
                </a:lnTo>
                <a:lnTo>
                  <a:pt x="1337839" y="1549314"/>
                </a:lnTo>
                <a:lnTo>
                  <a:pt x="1334667" y="1559785"/>
                </a:lnTo>
                <a:lnTo>
                  <a:pt x="1331812" y="1570574"/>
                </a:lnTo>
                <a:lnTo>
                  <a:pt x="1329591" y="1581362"/>
                </a:lnTo>
                <a:lnTo>
                  <a:pt x="1328005" y="1592151"/>
                </a:lnTo>
                <a:lnTo>
                  <a:pt x="1326419" y="1602622"/>
                </a:lnTo>
                <a:lnTo>
                  <a:pt x="1325785" y="1613093"/>
                </a:lnTo>
                <a:lnTo>
                  <a:pt x="1325468" y="1623247"/>
                </a:lnTo>
                <a:lnTo>
                  <a:pt x="1325468" y="1633718"/>
                </a:lnTo>
                <a:lnTo>
                  <a:pt x="1325785" y="1643555"/>
                </a:lnTo>
                <a:lnTo>
                  <a:pt x="1326419" y="1653709"/>
                </a:lnTo>
                <a:lnTo>
                  <a:pt x="1327688" y="1663228"/>
                </a:lnTo>
                <a:lnTo>
                  <a:pt x="1329274" y="1673064"/>
                </a:lnTo>
                <a:lnTo>
                  <a:pt x="1331495" y="1682266"/>
                </a:lnTo>
                <a:lnTo>
                  <a:pt x="1333715" y="1691468"/>
                </a:lnTo>
                <a:lnTo>
                  <a:pt x="1336570" y="1700670"/>
                </a:lnTo>
                <a:lnTo>
                  <a:pt x="1339425" y="1709555"/>
                </a:lnTo>
                <a:lnTo>
                  <a:pt x="1342914" y="1717805"/>
                </a:lnTo>
                <a:lnTo>
                  <a:pt x="1346403" y="1726372"/>
                </a:lnTo>
                <a:lnTo>
                  <a:pt x="1350527" y="1734622"/>
                </a:lnTo>
                <a:lnTo>
                  <a:pt x="1354650" y="1742238"/>
                </a:lnTo>
                <a:lnTo>
                  <a:pt x="1359409" y="1749853"/>
                </a:lnTo>
                <a:lnTo>
                  <a:pt x="1364484" y="1757151"/>
                </a:lnTo>
                <a:lnTo>
                  <a:pt x="1369242" y="1764449"/>
                </a:lnTo>
                <a:lnTo>
                  <a:pt x="1374634" y="1771113"/>
                </a:lnTo>
                <a:lnTo>
                  <a:pt x="1380344" y="1777459"/>
                </a:lnTo>
                <a:lnTo>
                  <a:pt x="1386054" y="1783488"/>
                </a:lnTo>
                <a:lnTo>
                  <a:pt x="1392080" y="1789834"/>
                </a:lnTo>
                <a:lnTo>
                  <a:pt x="1398425" y="1794911"/>
                </a:lnTo>
                <a:lnTo>
                  <a:pt x="1404769" y="1799988"/>
                </a:lnTo>
                <a:lnTo>
                  <a:pt x="1411430" y="1805065"/>
                </a:lnTo>
                <a:lnTo>
                  <a:pt x="1418091" y="1809190"/>
                </a:lnTo>
                <a:lnTo>
                  <a:pt x="1425070" y="1813315"/>
                </a:lnTo>
                <a:lnTo>
                  <a:pt x="1432365" y="1816805"/>
                </a:lnTo>
                <a:lnTo>
                  <a:pt x="1439661" y="1820296"/>
                </a:lnTo>
                <a:lnTo>
                  <a:pt x="1446957" y="1822834"/>
                </a:lnTo>
                <a:lnTo>
                  <a:pt x="1454570" y="1825690"/>
                </a:lnTo>
                <a:lnTo>
                  <a:pt x="1462182" y="1827594"/>
                </a:lnTo>
                <a:lnTo>
                  <a:pt x="1469795" y="1829180"/>
                </a:lnTo>
                <a:lnTo>
                  <a:pt x="1477725" y="1830132"/>
                </a:lnTo>
                <a:lnTo>
                  <a:pt x="1485338" y="1830450"/>
                </a:lnTo>
                <a:lnTo>
                  <a:pt x="1493586" y="1831084"/>
                </a:lnTo>
                <a:lnTo>
                  <a:pt x="1501516" y="1830450"/>
                </a:lnTo>
                <a:lnTo>
                  <a:pt x="1509446" y="1829498"/>
                </a:lnTo>
                <a:lnTo>
                  <a:pt x="1517693" y="1828228"/>
                </a:lnTo>
                <a:lnTo>
                  <a:pt x="1525623" y="1826325"/>
                </a:lnTo>
                <a:lnTo>
                  <a:pt x="1533553" y="1824104"/>
                </a:lnTo>
                <a:lnTo>
                  <a:pt x="1541800" y="1820930"/>
                </a:lnTo>
                <a:lnTo>
                  <a:pt x="1549730" y="1817440"/>
                </a:lnTo>
                <a:lnTo>
                  <a:pt x="1557661" y="1813632"/>
                </a:lnTo>
                <a:lnTo>
                  <a:pt x="1565591" y="1809190"/>
                </a:lnTo>
                <a:lnTo>
                  <a:pt x="1573838" y="1803796"/>
                </a:lnTo>
                <a:lnTo>
                  <a:pt x="1581768" y="1798084"/>
                </a:lnTo>
                <a:lnTo>
                  <a:pt x="1589381" y="1791738"/>
                </a:lnTo>
                <a:lnTo>
                  <a:pt x="1596994" y="1784757"/>
                </a:lnTo>
                <a:lnTo>
                  <a:pt x="1604607" y="1777142"/>
                </a:lnTo>
                <a:lnTo>
                  <a:pt x="1643305" y="1736843"/>
                </a:lnTo>
                <a:lnTo>
                  <a:pt x="1676929" y="1702257"/>
                </a:lnTo>
                <a:lnTo>
                  <a:pt x="1706429" y="1672430"/>
                </a:lnTo>
                <a:lnTo>
                  <a:pt x="1732757" y="1646093"/>
                </a:lnTo>
                <a:lnTo>
                  <a:pt x="1901826" y="2103652"/>
                </a:lnTo>
                <a:lnTo>
                  <a:pt x="1870423" y="2109364"/>
                </a:lnTo>
                <a:lnTo>
                  <a:pt x="1831724" y="2116662"/>
                </a:lnTo>
                <a:lnTo>
                  <a:pt x="1810472" y="2121104"/>
                </a:lnTo>
                <a:lnTo>
                  <a:pt x="1788267" y="2125864"/>
                </a:lnTo>
                <a:lnTo>
                  <a:pt x="1765111" y="2130941"/>
                </a:lnTo>
                <a:lnTo>
                  <a:pt x="1742590" y="2136335"/>
                </a:lnTo>
                <a:lnTo>
                  <a:pt x="1720386" y="2142681"/>
                </a:lnTo>
                <a:lnTo>
                  <a:pt x="1698816" y="2148710"/>
                </a:lnTo>
                <a:lnTo>
                  <a:pt x="1678198" y="2154739"/>
                </a:lnTo>
                <a:lnTo>
                  <a:pt x="1658848" y="2161720"/>
                </a:lnTo>
                <a:lnTo>
                  <a:pt x="1646160" y="2166480"/>
                </a:lnTo>
                <a:lnTo>
                  <a:pt x="1634107" y="2171556"/>
                </a:lnTo>
                <a:lnTo>
                  <a:pt x="1623004" y="2177268"/>
                </a:lnTo>
                <a:lnTo>
                  <a:pt x="1617612" y="2180124"/>
                </a:lnTo>
                <a:lnTo>
                  <a:pt x="1613171" y="2182980"/>
                </a:lnTo>
                <a:lnTo>
                  <a:pt x="1608096" y="2186470"/>
                </a:lnTo>
                <a:lnTo>
                  <a:pt x="1603972" y="2189960"/>
                </a:lnTo>
                <a:lnTo>
                  <a:pt x="1599849" y="2193768"/>
                </a:lnTo>
                <a:lnTo>
                  <a:pt x="1595408" y="2197893"/>
                </a:lnTo>
                <a:lnTo>
                  <a:pt x="1592236" y="2202970"/>
                </a:lnTo>
                <a:lnTo>
                  <a:pt x="1590333" y="2206143"/>
                </a:lnTo>
                <a:lnTo>
                  <a:pt x="1588746" y="2208999"/>
                </a:lnTo>
                <a:lnTo>
                  <a:pt x="1587478" y="2212489"/>
                </a:lnTo>
                <a:lnTo>
                  <a:pt x="1586526" y="2215980"/>
                </a:lnTo>
                <a:lnTo>
                  <a:pt x="1585892" y="2219470"/>
                </a:lnTo>
                <a:lnTo>
                  <a:pt x="1585574" y="2223595"/>
                </a:lnTo>
                <a:lnTo>
                  <a:pt x="1585574" y="2228989"/>
                </a:lnTo>
                <a:lnTo>
                  <a:pt x="1585892" y="2234701"/>
                </a:lnTo>
                <a:lnTo>
                  <a:pt x="1587160" y="2240413"/>
                </a:lnTo>
                <a:lnTo>
                  <a:pt x="1589064" y="2245807"/>
                </a:lnTo>
                <a:lnTo>
                  <a:pt x="1590333" y="2249297"/>
                </a:lnTo>
                <a:lnTo>
                  <a:pt x="1591601" y="2252153"/>
                </a:lnTo>
                <a:lnTo>
                  <a:pt x="1593505" y="2255326"/>
                </a:lnTo>
                <a:lnTo>
                  <a:pt x="1595408" y="2257864"/>
                </a:lnTo>
                <a:lnTo>
                  <a:pt x="1599531" y="2262941"/>
                </a:lnTo>
                <a:lnTo>
                  <a:pt x="1603655" y="2266749"/>
                </a:lnTo>
                <a:lnTo>
                  <a:pt x="1609682" y="2272143"/>
                </a:lnTo>
                <a:lnTo>
                  <a:pt x="1615074" y="2276268"/>
                </a:lnTo>
                <a:lnTo>
                  <a:pt x="1620467" y="2280076"/>
                </a:lnTo>
                <a:lnTo>
                  <a:pt x="1625859" y="2283884"/>
                </a:lnTo>
                <a:lnTo>
                  <a:pt x="1630617" y="2288644"/>
                </a:lnTo>
                <a:lnTo>
                  <a:pt x="1636010" y="2294038"/>
                </a:lnTo>
                <a:lnTo>
                  <a:pt x="1641402" y="2300384"/>
                </a:lnTo>
                <a:lnTo>
                  <a:pt x="1647112" y="2308317"/>
                </a:lnTo>
                <a:lnTo>
                  <a:pt x="1650284" y="2313077"/>
                </a:lnTo>
                <a:lnTo>
                  <a:pt x="1652822" y="2318153"/>
                </a:lnTo>
                <a:lnTo>
                  <a:pt x="1654725" y="2322596"/>
                </a:lnTo>
                <a:lnTo>
                  <a:pt x="1656628" y="2327673"/>
                </a:lnTo>
                <a:lnTo>
                  <a:pt x="1658214" y="2331798"/>
                </a:lnTo>
                <a:lnTo>
                  <a:pt x="1659800" y="2336240"/>
                </a:lnTo>
                <a:lnTo>
                  <a:pt x="1660434" y="2340682"/>
                </a:lnTo>
                <a:lnTo>
                  <a:pt x="1661386" y="2345125"/>
                </a:lnTo>
                <a:lnTo>
                  <a:pt x="1661703" y="2349250"/>
                </a:lnTo>
                <a:lnTo>
                  <a:pt x="1662020" y="2354009"/>
                </a:lnTo>
                <a:lnTo>
                  <a:pt x="1662020" y="2358134"/>
                </a:lnTo>
                <a:lnTo>
                  <a:pt x="1661703" y="2362577"/>
                </a:lnTo>
                <a:lnTo>
                  <a:pt x="1661386" y="2367019"/>
                </a:lnTo>
                <a:lnTo>
                  <a:pt x="1660752" y="2371461"/>
                </a:lnTo>
                <a:lnTo>
                  <a:pt x="1658531" y="2380029"/>
                </a:lnTo>
                <a:lnTo>
                  <a:pt x="1655676" y="2388279"/>
                </a:lnTo>
                <a:lnTo>
                  <a:pt x="1652187" y="2396211"/>
                </a:lnTo>
                <a:lnTo>
                  <a:pt x="1647112" y="2404461"/>
                </a:lnTo>
                <a:lnTo>
                  <a:pt x="1641719" y="2412077"/>
                </a:lnTo>
                <a:lnTo>
                  <a:pt x="1635375" y="2419375"/>
                </a:lnTo>
                <a:lnTo>
                  <a:pt x="1631886" y="2422865"/>
                </a:lnTo>
                <a:lnTo>
                  <a:pt x="1628080" y="2426038"/>
                </a:lnTo>
                <a:lnTo>
                  <a:pt x="1624273" y="2429529"/>
                </a:lnTo>
                <a:lnTo>
                  <a:pt x="1620150" y="2432702"/>
                </a:lnTo>
                <a:lnTo>
                  <a:pt x="1615709" y="2435240"/>
                </a:lnTo>
                <a:lnTo>
                  <a:pt x="1611268" y="2438414"/>
                </a:lnTo>
                <a:lnTo>
                  <a:pt x="1606510" y="2440635"/>
                </a:lnTo>
                <a:lnTo>
                  <a:pt x="1601752" y="2443490"/>
                </a:lnTo>
                <a:lnTo>
                  <a:pt x="1596677" y="2445712"/>
                </a:lnTo>
                <a:lnTo>
                  <a:pt x="1591284" y="2447615"/>
                </a:lnTo>
                <a:lnTo>
                  <a:pt x="1579548" y="2451741"/>
                </a:lnTo>
                <a:lnTo>
                  <a:pt x="1567811" y="2455231"/>
                </a:lnTo>
                <a:lnTo>
                  <a:pt x="1556075" y="2457452"/>
                </a:lnTo>
                <a:lnTo>
                  <a:pt x="1544655" y="2459356"/>
                </a:lnTo>
                <a:lnTo>
                  <a:pt x="1533870" y="2460625"/>
                </a:lnTo>
                <a:lnTo>
                  <a:pt x="1523720" y="2460625"/>
                </a:lnTo>
                <a:lnTo>
                  <a:pt x="1514204" y="2460308"/>
                </a:lnTo>
                <a:lnTo>
                  <a:pt x="1509446" y="2459356"/>
                </a:lnTo>
                <a:lnTo>
                  <a:pt x="1505005" y="2458721"/>
                </a:lnTo>
                <a:lnTo>
                  <a:pt x="1500881" y="2457452"/>
                </a:lnTo>
                <a:lnTo>
                  <a:pt x="1496440" y="2456500"/>
                </a:lnTo>
                <a:lnTo>
                  <a:pt x="1492634" y="2454914"/>
                </a:lnTo>
                <a:lnTo>
                  <a:pt x="1489462" y="2453327"/>
                </a:lnTo>
                <a:lnTo>
                  <a:pt x="1485338" y="2451423"/>
                </a:lnTo>
                <a:lnTo>
                  <a:pt x="1482166" y="2449519"/>
                </a:lnTo>
                <a:lnTo>
                  <a:pt x="1478994" y="2447298"/>
                </a:lnTo>
                <a:lnTo>
                  <a:pt x="1475822" y="2444442"/>
                </a:lnTo>
                <a:lnTo>
                  <a:pt x="1472967" y="2441904"/>
                </a:lnTo>
                <a:lnTo>
                  <a:pt x="1470112" y="2438731"/>
                </a:lnTo>
                <a:lnTo>
                  <a:pt x="1467575" y="2435875"/>
                </a:lnTo>
                <a:lnTo>
                  <a:pt x="1464720" y="2432067"/>
                </a:lnTo>
                <a:lnTo>
                  <a:pt x="1462182" y="2427942"/>
                </a:lnTo>
                <a:lnTo>
                  <a:pt x="1459962" y="2423817"/>
                </a:lnTo>
                <a:lnTo>
                  <a:pt x="1457742" y="2419058"/>
                </a:lnTo>
                <a:lnTo>
                  <a:pt x="1455521" y="2413981"/>
                </a:lnTo>
                <a:lnTo>
                  <a:pt x="1454252" y="2408904"/>
                </a:lnTo>
                <a:lnTo>
                  <a:pt x="1452666" y="2403510"/>
                </a:lnTo>
                <a:lnTo>
                  <a:pt x="1451080" y="2398433"/>
                </a:lnTo>
                <a:lnTo>
                  <a:pt x="1449811" y="2392086"/>
                </a:lnTo>
                <a:lnTo>
                  <a:pt x="1448860" y="2383836"/>
                </a:lnTo>
                <a:lnTo>
                  <a:pt x="1447908" y="2376221"/>
                </a:lnTo>
                <a:lnTo>
                  <a:pt x="1447591" y="2368923"/>
                </a:lnTo>
                <a:lnTo>
                  <a:pt x="1447908" y="2362259"/>
                </a:lnTo>
                <a:lnTo>
                  <a:pt x="1448543" y="2355913"/>
                </a:lnTo>
                <a:lnTo>
                  <a:pt x="1449494" y="2350202"/>
                </a:lnTo>
                <a:lnTo>
                  <a:pt x="1451397" y="2339413"/>
                </a:lnTo>
                <a:lnTo>
                  <a:pt x="1454252" y="2328307"/>
                </a:lnTo>
                <a:lnTo>
                  <a:pt x="1456473" y="2317202"/>
                </a:lnTo>
                <a:lnTo>
                  <a:pt x="1457107" y="2310855"/>
                </a:lnTo>
                <a:lnTo>
                  <a:pt x="1457742" y="2303875"/>
                </a:lnTo>
                <a:lnTo>
                  <a:pt x="1457107" y="2300067"/>
                </a:lnTo>
                <a:lnTo>
                  <a:pt x="1456473" y="2296259"/>
                </a:lnTo>
                <a:lnTo>
                  <a:pt x="1455521" y="2292134"/>
                </a:lnTo>
                <a:lnTo>
                  <a:pt x="1454570" y="2288326"/>
                </a:lnTo>
                <a:lnTo>
                  <a:pt x="1454570" y="2287692"/>
                </a:lnTo>
                <a:lnTo>
                  <a:pt x="1452666" y="2283884"/>
                </a:lnTo>
                <a:lnTo>
                  <a:pt x="1450446" y="2279759"/>
                </a:lnTo>
                <a:lnTo>
                  <a:pt x="1447908" y="2275951"/>
                </a:lnTo>
                <a:lnTo>
                  <a:pt x="1445371" y="2272461"/>
                </a:lnTo>
                <a:lnTo>
                  <a:pt x="1442833" y="2270240"/>
                </a:lnTo>
                <a:lnTo>
                  <a:pt x="1440295" y="2268336"/>
                </a:lnTo>
                <a:lnTo>
                  <a:pt x="1437758" y="2266432"/>
                </a:lnTo>
                <a:lnTo>
                  <a:pt x="1435537" y="2265163"/>
                </a:lnTo>
                <a:lnTo>
                  <a:pt x="1431096" y="2263259"/>
                </a:lnTo>
                <a:lnTo>
                  <a:pt x="1426973" y="2262624"/>
                </a:lnTo>
                <a:lnTo>
                  <a:pt x="1423801" y="2262307"/>
                </a:lnTo>
                <a:lnTo>
                  <a:pt x="1420629" y="2262307"/>
                </a:lnTo>
                <a:lnTo>
                  <a:pt x="1415871" y="2261672"/>
                </a:lnTo>
                <a:lnTo>
                  <a:pt x="1413968" y="2261672"/>
                </a:lnTo>
                <a:lnTo>
                  <a:pt x="1406355" y="2262624"/>
                </a:lnTo>
                <a:lnTo>
                  <a:pt x="1398425" y="2263576"/>
                </a:lnTo>
                <a:lnTo>
                  <a:pt x="1389860" y="2265480"/>
                </a:lnTo>
                <a:lnTo>
                  <a:pt x="1381296" y="2268018"/>
                </a:lnTo>
                <a:lnTo>
                  <a:pt x="1371462" y="2270874"/>
                </a:lnTo>
                <a:lnTo>
                  <a:pt x="1347989" y="2278490"/>
                </a:lnTo>
                <a:lnTo>
                  <a:pt x="1322296" y="2287375"/>
                </a:lnTo>
                <a:lnTo>
                  <a:pt x="1299774" y="2296259"/>
                </a:lnTo>
                <a:lnTo>
                  <a:pt x="1275984" y="2305461"/>
                </a:lnTo>
                <a:lnTo>
                  <a:pt x="1252194" y="2315298"/>
                </a:lnTo>
                <a:lnTo>
                  <a:pt x="1228404" y="2325134"/>
                </a:lnTo>
                <a:lnTo>
                  <a:pt x="1204931" y="2335605"/>
                </a:lnTo>
                <a:lnTo>
                  <a:pt x="1182726" y="2345759"/>
                </a:lnTo>
                <a:lnTo>
                  <a:pt x="1161791" y="2355596"/>
                </a:lnTo>
                <a:lnTo>
                  <a:pt x="1142442" y="2365115"/>
                </a:lnTo>
                <a:lnTo>
                  <a:pt x="1129753" y="2337509"/>
                </a:lnTo>
                <a:lnTo>
                  <a:pt x="1114528" y="2304192"/>
                </a:lnTo>
                <a:lnTo>
                  <a:pt x="1101839" y="2275951"/>
                </a:lnTo>
                <a:lnTo>
                  <a:pt x="1092958" y="2255009"/>
                </a:lnTo>
                <a:lnTo>
                  <a:pt x="1084711" y="2233749"/>
                </a:lnTo>
                <a:lnTo>
                  <a:pt x="1076463" y="2213124"/>
                </a:lnTo>
                <a:lnTo>
                  <a:pt x="1068850" y="2193768"/>
                </a:lnTo>
                <a:lnTo>
                  <a:pt x="1062506" y="2175047"/>
                </a:lnTo>
                <a:lnTo>
                  <a:pt x="1056797" y="2157912"/>
                </a:lnTo>
                <a:lnTo>
                  <a:pt x="1051721" y="2142681"/>
                </a:lnTo>
                <a:lnTo>
                  <a:pt x="1048232" y="2129037"/>
                </a:lnTo>
                <a:lnTo>
                  <a:pt x="1046963" y="2123643"/>
                </a:lnTo>
                <a:lnTo>
                  <a:pt x="1056797" y="2126181"/>
                </a:lnTo>
                <a:lnTo>
                  <a:pt x="1069168" y="2128720"/>
                </a:lnTo>
                <a:lnTo>
                  <a:pt x="1075512" y="2129989"/>
                </a:lnTo>
                <a:lnTo>
                  <a:pt x="1082173" y="2130624"/>
                </a:lnTo>
                <a:lnTo>
                  <a:pt x="1089469" y="2131576"/>
                </a:lnTo>
                <a:lnTo>
                  <a:pt x="1097081" y="2131893"/>
                </a:lnTo>
                <a:lnTo>
                  <a:pt x="1105329" y="2131893"/>
                </a:lnTo>
                <a:lnTo>
                  <a:pt x="1113893" y="2130941"/>
                </a:lnTo>
                <a:lnTo>
                  <a:pt x="1122775" y="2130306"/>
                </a:lnTo>
                <a:lnTo>
                  <a:pt x="1132291" y="2128720"/>
                </a:lnTo>
                <a:lnTo>
                  <a:pt x="1140221" y="2127133"/>
                </a:lnTo>
                <a:lnTo>
                  <a:pt x="1148151" y="2125229"/>
                </a:lnTo>
                <a:lnTo>
                  <a:pt x="1155764" y="2123008"/>
                </a:lnTo>
                <a:lnTo>
                  <a:pt x="1163060" y="2120787"/>
                </a:lnTo>
                <a:lnTo>
                  <a:pt x="1163377" y="2120470"/>
                </a:lnTo>
                <a:lnTo>
                  <a:pt x="1164011" y="2119835"/>
                </a:lnTo>
                <a:lnTo>
                  <a:pt x="1171624" y="2116979"/>
                </a:lnTo>
                <a:lnTo>
                  <a:pt x="1179237" y="2113489"/>
                </a:lnTo>
                <a:lnTo>
                  <a:pt x="1186216" y="2109681"/>
                </a:lnTo>
                <a:lnTo>
                  <a:pt x="1193194" y="2105556"/>
                </a:lnTo>
                <a:lnTo>
                  <a:pt x="1199221" y="2101114"/>
                </a:lnTo>
                <a:lnTo>
                  <a:pt x="1204931" y="2096354"/>
                </a:lnTo>
                <a:lnTo>
                  <a:pt x="1210640" y="2090960"/>
                </a:lnTo>
                <a:lnTo>
                  <a:pt x="1215715" y="2085566"/>
                </a:lnTo>
                <a:lnTo>
                  <a:pt x="1219205" y="2081441"/>
                </a:lnTo>
                <a:lnTo>
                  <a:pt x="1222060" y="2076681"/>
                </a:lnTo>
                <a:lnTo>
                  <a:pt x="1225232" y="2072239"/>
                </a:lnTo>
                <a:lnTo>
                  <a:pt x="1228404" y="2067479"/>
                </a:lnTo>
                <a:lnTo>
                  <a:pt x="1230624" y="2063037"/>
                </a:lnTo>
                <a:lnTo>
                  <a:pt x="1232844" y="2057960"/>
                </a:lnTo>
                <a:lnTo>
                  <a:pt x="1234748" y="2053200"/>
                </a:lnTo>
                <a:lnTo>
                  <a:pt x="1236651" y="2048123"/>
                </a:lnTo>
                <a:lnTo>
                  <a:pt x="1239823" y="2037652"/>
                </a:lnTo>
                <a:lnTo>
                  <a:pt x="1242043" y="2027498"/>
                </a:lnTo>
                <a:lnTo>
                  <a:pt x="1243312" y="2016710"/>
                </a:lnTo>
                <a:lnTo>
                  <a:pt x="1243947" y="2005921"/>
                </a:lnTo>
                <a:lnTo>
                  <a:pt x="1243629" y="1995450"/>
                </a:lnTo>
                <a:lnTo>
                  <a:pt x="1243312" y="1984662"/>
                </a:lnTo>
                <a:lnTo>
                  <a:pt x="1241726" y="1973873"/>
                </a:lnTo>
                <a:lnTo>
                  <a:pt x="1239823" y="1963085"/>
                </a:lnTo>
                <a:lnTo>
                  <a:pt x="1237602" y="1952296"/>
                </a:lnTo>
                <a:lnTo>
                  <a:pt x="1234748" y="1941508"/>
                </a:lnTo>
                <a:lnTo>
                  <a:pt x="1231258" y="1930719"/>
                </a:lnTo>
                <a:lnTo>
                  <a:pt x="1227452" y="1919931"/>
                </a:lnTo>
                <a:lnTo>
                  <a:pt x="1224914" y="1912632"/>
                </a:lnTo>
                <a:lnTo>
                  <a:pt x="1221742" y="1905652"/>
                </a:lnTo>
                <a:lnTo>
                  <a:pt x="1218253" y="1898671"/>
                </a:lnTo>
                <a:lnTo>
                  <a:pt x="1214447" y="1892007"/>
                </a:lnTo>
                <a:lnTo>
                  <a:pt x="1210640" y="1885661"/>
                </a:lnTo>
                <a:lnTo>
                  <a:pt x="1206517" y="1879632"/>
                </a:lnTo>
                <a:lnTo>
                  <a:pt x="1201759" y="1873286"/>
                </a:lnTo>
                <a:lnTo>
                  <a:pt x="1197318" y="1868209"/>
                </a:lnTo>
                <a:lnTo>
                  <a:pt x="1192242" y="1862180"/>
                </a:lnTo>
                <a:lnTo>
                  <a:pt x="1187484" y="1857421"/>
                </a:lnTo>
                <a:lnTo>
                  <a:pt x="1182092" y="1852344"/>
                </a:lnTo>
                <a:lnTo>
                  <a:pt x="1176699" y="1847902"/>
                </a:lnTo>
                <a:lnTo>
                  <a:pt x="1170990" y="1843459"/>
                </a:lnTo>
                <a:lnTo>
                  <a:pt x="1164963" y="1839334"/>
                </a:lnTo>
                <a:lnTo>
                  <a:pt x="1159253" y="1835526"/>
                </a:lnTo>
                <a:lnTo>
                  <a:pt x="1152909" y="1832036"/>
                </a:lnTo>
                <a:lnTo>
                  <a:pt x="1146565" y="1829180"/>
                </a:lnTo>
                <a:lnTo>
                  <a:pt x="1139904" y="1826325"/>
                </a:lnTo>
                <a:lnTo>
                  <a:pt x="1133560" y="1823786"/>
                </a:lnTo>
                <a:lnTo>
                  <a:pt x="1126899" y="1821882"/>
                </a:lnTo>
                <a:lnTo>
                  <a:pt x="1120237" y="1819978"/>
                </a:lnTo>
                <a:lnTo>
                  <a:pt x="1113259" y="1818392"/>
                </a:lnTo>
                <a:lnTo>
                  <a:pt x="1106280" y="1817440"/>
                </a:lnTo>
                <a:lnTo>
                  <a:pt x="1099619" y="1816805"/>
                </a:lnTo>
                <a:lnTo>
                  <a:pt x="1092323" y="1816488"/>
                </a:lnTo>
                <a:lnTo>
                  <a:pt x="1085345" y="1816488"/>
                </a:lnTo>
                <a:lnTo>
                  <a:pt x="1078049" y="1816805"/>
                </a:lnTo>
                <a:lnTo>
                  <a:pt x="1071071" y="1817440"/>
                </a:lnTo>
                <a:lnTo>
                  <a:pt x="1064092" y="1818709"/>
                </a:lnTo>
                <a:lnTo>
                  <a:pt x="1057114" y="1820296"/>
                </a:lnTo>
                <a:lnTo>
                  <a:pt x="1049818" y="1822517"/>
                </a:lnTo>
                <a:lnTo>
                  <a:pt x="1042840" y="1824738"/>
                </a:lnTo>
                <a:lnTo>
                  <a:pt x="1042205" y="1824738"/>
                </a:lnTo>
                <a:lnTo>
                  <a:pt x="1041254" y="1825373"/>
                </a:lnTo>
                <a:lnTo>
                  <a:pt x="1034275" y="1828228"/>
                </a:lnTo>
                <a:lnTo>
                  <a:pt x="1026345" y="1831719"/>
                </a:lnTo>
                <a:lnTo>
                  <a:pt x="1019367" y="1835526"/>
                </a:lnTo>
                <a:lnTo>
                  <a:pt x="1012388" y="1840286"/>
                </a:lnTo>
                <a:lnTo>
                  <a:pt x="1004458" y="1845363"/>
                </a:lnTo>
                <a:lnTo>
                  <a:pt x="997480" y="1850757"/>
                </a:lnTo>
                <a:lnTo>
                  <a:pt x="991453" y="1856152"/>
                </a:lnTo>
                <a:lnTo>
                  <a:pt x="985743" y="1861546"/>
                </a:lnTo>
                <a:lnTo>
                  <a:pt x="980985" y="1866940"/>
                </a:lnTo>
                <a:lnTo>
                  <a:pt x="976544" y="1872017"/>
                </a:lnTo>
                <a:lnTo>
                  <a:pt x="969566" y="1880584"/>
                </a:lnTo>
                <a:lnTo>
                  <a:pt x="964490" y="1887565"/>
                </a:lnTo>
                <a:lnTo>
                  <a:pt x="961636" y="1891690"/>
                </a:lnTo>
                <a:lnTo>
                  <a:pt x="961001" y="1892007"/>
                </a:lnTo>
                <a:lnTo>
                  <a:pt x="958146" y="1888200"/>
                </a:lnTo>
                <a:lnTo>
                  <a:pt x="954974" y="1882488"/>
                </a:lnTo>
                <a:lnTo>
                  <a:pt x="951485" y="1876459"/>
                </a:lnTo>
                <a:lnTo>
                  <a:pt x="948631" y="1869161"/>
                </a:lnTo>
                <a:lnTo>
                  <a:pt x="945141" y="1861229"/>
                </a:lnTo>
                <a:lnTo>
                  <a:pt x="941652" y="1852344"/>
                </a:lnTo>
                <a:lnTo>
                  <a:pt x="935625" y="1834892"/>
                </a:lnTo>
                <a:lnTo>
                  <a:pt x="929915" y="1815536"/>
                </a:lnTo>
                <a:lnTo>
                  <a:pt x="924206" y="1794911"/>
                </a:lnTo>
                <a:lnTo>
                  <a:pt x="918179" y="1773651"/>
                </a:lnTo>
                <a:lnTo>
                  <a:pt x="913104" y="1751757"/>
                </a:lnTo>
                <a:lnTo>
                  <a:pt x="908028" y="1729545"/>
                </a:lnTo>
                <a:lnTo>
                  <a:pt x="902953" y="1707968"/>
                </a:lnTo>
                <a:lnTo>
                  <a:pt x="898830" y="1686709"/>
                </a:lnTo>
                <a:lnTo>
                  <a:pt x="891217" y="1648632"/>
                </a:lnTo>
                <a:lnTo>
                  <a:pt x="885824" y="1617218"/>
                </a:lnTo>
                <a:lnTo>
                  <a:pt x="884238" y="1609285"/>
                </a:lnTo>
                <a:lnTo>
                  <a:pt x="1433951" y="1406525"/>
                </a:lnTo>
                <a:close/>
                <a:moveTo>
                  <a:pt x="2109553" y="457200"/>
                </a:moveTo>
                <a:lnTo>
                  <a:pt x="2506663" y="808102"/>
                </a:lnTo>
                <a:lnTo>
                  <a:pt x="2501584" y="816034"/>
                </a:lnTo>
                <a:lnTo>
                  <a:pt x="2495553" y="825234"/>
                </a:lnTo>
                <a:lnTo>
                  <a:pt x="2487935" y="836022"/>
                </a:lnTo>
                <a:lnTo>
                  <a:pt x="2479046" y="847443"/>
                </a:lnTo>
                <a:lnTo>
                  <a:pt x="2459048" y="872825"/>
                </a:lnTo>
                <a:lnTo>
                  <a:pt x="2437463" y="899158"/>
                </a:lnTo>
                <a:lnTo>
                  <a:pt x="2416194" y="925492"/>
                </a:lnTo>
                <a:lnTo>
                  <a:pt x="2397148" y="948970"/>
                </a:lnTo>
                <a:lnTo>
                  <a:pt x="2388895" y="959757"/>
                </a:lnTo>
                <a:lnTo>
                  <a:pt x="2381912" y="969275"/>
                </a:lnTo>
                <a:lnTo>
                  <a:pt x="2376515" y="977524"/>
                </a:lnTo>
                <a:lnTo>
                  <a:pt x="2372706" y="983870"/>
                </a:lnTo>
                <a:lnTo>
                  <a:pt x="2362231" y="1002589"/>
                </a:lnTo>
                <a:lnTo>
                  <a:pt x="2352073" y="1021308"/>
                </a:lnTo>
                <a:lnTo>
                  <a:pt x="2341597" y="1039392"/>
                </a:lnTo>
                <a:lnTo>
                  <a:pt x="2331440" y="1056525"/>
                </a:lnTo>
                <a:lnTo>
                  <a:pt x="2320964" y="1073658"/>
                </a:lnTo>
                <a:lnTo>
                  <a:pt x="2310489" y="1090156"/>
                </a:lnTo>
                <a:lnTo>
                  <a:pt x="2300014" y="1106336"/>
                </a:lnTo>
                <a:lnTo>
                  <a:pt x="2289221" y="1121883"/>
                </a:lnTo>
                <a:lnTo>
                  <a:pt x="2278745" y="1136794"/>
                </a:lnTo>
                <a:lnTo>
                  <a:pt x="2267953" y="1151706"/>
                </a:lnTo>
                <a:lnTo>
                  <a:pt x="2257160" y="1165983"/>
                </a:lnTo>
                <a:lnTo>
                  <a:pt x="2246050" y="1179626"/>
                </a:lnTo>
                <a:lnTo>
                  <a:pt x="2235257" y="1192951"/>
                </a:lnTo>
                <a:lnTo>
                  <a:pt x="2224147" y="1205960"/>
                </a:lnTo>
                <a:lnTo>
                  <a:pt x="2213354" y="1218650"/>
                </a:lnTo>
                <a:lnTo>
                  <a:pt x="2202244" y="1230707"/>
                </a:lnTo>
                <a:lnTo>
                  <a:pt x="2190499" y="1242446"/>
                </a:lnTo>
                <a:lnTo>
                  <a:pt x="2179389" y="1253867"/>
                </a:lnTo>
                <a:lnTo>
                  <a:pt x="2167961" y="1264972"/>
                </a:lnTo>
                <a:lnTo>
                  <a:pt x="2156533" y="1275442"/>
                </a:lnTo>
                <a:lnTo>
                  <a:pt x="2145106" y="1285912"/>
                </a:lnTo>
                <a:lnTo>
                  <a:pt x="2133678" y="1295747"/>
                </a:lnTo>
                <a:lnTo>
                  <a:pt x="2121933" y="1305265"/>
                </a:lnTo>
                <a:lnTo>
                  <a:pt x="2109870" y="1314466"/>
                </a:lnTo>
                <a:lnTo>
                  <a:pt x="2098125" y="1323350"/>
                </a:lnTo>
                <a:lnTo>
                  <a:pt x="2086063" y="1332233"/>
                </a:lnTo>
                <a:lnTo>
                  <a:pt x="2074000" y="1340165"/>
                </a:lnTo>
                <a:lnTo>
                  <a:pt x="2062255" y="1348097"/>
                </a:lnTo>
                <a:lnTo>
                  <a:pt x="2049875" y="1355712"/>
                </a:lnTo>
                <a:lnTo>
                  <a:pt x="2037495" y="1363009"/>
                </a:lnTo>
                <a:lnTo>
                  <a:pt x="2025116" y="1370306"/>
                </a:lnTo>
                <a:lnTo>
                  <a:pt x="2012418" y="1377286"/>
                </a:lnTo>
                <a:lnTo>
                  <a:pt x="1991785" y="1388390"/>
                </a:lnTo>
                <a:lnTo>
                  <a:pt x="1971152" y="1400129"/>
                </a:lnTo>
                <a:lnTo>
                  <a:pt x="1951153" y="1411868"/>
                </a:lnTo>
                <a:lnTo>
                  <a:pt x="1931472" y="1424559"/>
                </a:lnTo>
                <a:lnTo>
                  <a:pt x="1911474" y="1436933"/>
                </a:lnTo>
                <a:lnTo>
                  <a:pt x="1892428" y="1449941"/>
                </a:lnTo>
                <a:lnTo>
                  <a:pt x="1873699" y="1462949"/>
                </a:lnTo>
                <a:lnTo>
                  <a:pt x="1854971" y="1476274"/>
                </a:lnTo>
                <a:lnTo>
                  <a:pt x="1836560" y="1489600"/>
                </a:lnTo>
                <a:lnTo>
                  <a:pt x="1818466" y="1502925"/>
                </a:lnTo>
                <a:lnTo>
                  <a:pt x="1801324" y="1516885"/>
                </a:lnTo>
                <a:lnTo>
                  <a:pt x="1784183" y="1530211"/>
                </a:lnTo>
                <a:lnTo>
                  <a:pt x="1767359" y="1543853"/>
                </a:lnTo>
                <a:lnTo>
                  <a:pt x="1750852" y="1557496"/>
                </a:lnTo>
                <a:lnTo>
                  <a:pt x="1719109" y="1585099"/>
                </a:lnTo>
                <a:lnTo>
                  <a:pt x="1688953" y="1612384"/>
                </a:lnTo>
                <a:lnTo>
                  <a:pt x="1660066" y="1638717"/>
                </a:lnTo>
                <a:lnTo>
                  <a:pt x="1633402" y="1664734"/>
                </a:lnTo>
                <a:lnTo>
                  <a:pt x="1608642" y="1689481"/>
                </a:lnTo>
                <a:lnTo>
                  <a:pt x="1585152" y="1713276"/>
                </a:lnTo>
                <a:lnTo>
                  <a:pt x="1563884" y="1735485"/>
                </a:lnTo>
                <a:lnTo>
                  <a:pt x="1527061" y="1774827"/>
                </a:lnTo>
                <a:lnTo>
                  <a:pt x="1518490" y="1775461"/>
                </a:lnTo>
                <a:lnTo>
                  <a:pt x="1510555" y="1776413"/>
                </a:lnTo>
                <a:lnTo>
                  <a:pt x="1502619" y="1776413"/>
                </a:lnTo>
                <a:lnTo>
                  <a:pt x="1495318" y="1776413"/>
                </a:lnTo>
                <a:lnTo>
                  <a:pt x="1488017" y="1775778"/>
                </a:lnTo>
                <a:lnTo>
                  <a:pt x="1480716" y="1774827"/>
                </a:lnTo>
                <a:lnTo>
                  <a:pt x="1474050" y="1773557"/>
                </a:lnTo>
                <a:lnTo>
                  <a:pt x="1467384" y="1771971"/>
                </a:lnTo>
                <a:lnTo>
                  <a:pt x="1461352" y="1770068"/>
                </a:lnTo>
                <a:lnTo>
                  <a:pt x="1455004" y="1767847"/>
                </a:lnTo>
                <a:lnTo>
                  <a:pt x="1449290" y="1765626"/>
                </a:lnTo>
                <a:lnTo>
                  <a:pt x="1443576" y="1762453"/>
                </a:lnTo>
                <a:lnTo>
                  <a:pt x="1438180" y="1759598"/>
                </a:lnTo>
                <a:lnTo>
                  <a:pt x="1433418" y="1756425"/>
                </a:lnTo>
                <a:lnTo>
                  <a:pt x="1428339" y="1752618"/>
                </a:lnTo>
                <a:lnTo>
                  <a:pt x="1423895" y="1748810"/>
                </a:lnTo>
                <a:lnTo>
                  <a:pt x="1419134" y="1744686"/>
                </a:lnTo>
                <a:lnTo>
                  <a:pt x="1415007" y="1740244"/>
                </a:lnTo>
                <a:lnTo>
                  <a:pt x="1411198" y="1735802"/>
                </a:lnTo>
                <a:lnTo>
                  <a:pt x="1407389" y="1731043"/>
                </a:lnTo>
                <a:lnTo>
                  <a:pt x="1403897" y="1726284"/>
                </a:lnTo>
                <a:lnTo>
                  <a:pt x="1400405" y="1720891"/>
                </a:lnTo>
                <a:lnTo>
                  <a:pt x="1397548" y="1715497"/>
                </a:lnTo>
                <a:lnTo>
                  <a:pt x="1394691" y="1710103"/>
                </a:lnTo>
                <a:lnTo>
                  <a:pt x="1392152" y="1704392"/>
                </a:lnTo>
                <a:lnTo>
                  <a:pt x="1389295" y="1698682"/>
                </a:lnTo>
                <a:lnTo>
                  <a:pt x="1387390" y="1692971"/>
                </a:lnTo>
                <a:lnTo>
                  <a:pt x="1385168" y="1686943"/>
                </a:lnTo>
                <a:lnTo>
                  <a:pt x="1381676" y="1674569"/>
                </a:lnTo>
                <a:lnTo>
                  <a:pt x="1379454" y="1661561"/>
                </a:lnTo>
                <a:lnTo>
                  <a:pt x="1377550" y="1648553"/>
                </a:lnTo>
                <a:lnTo>
                  <a:pt x="1376597" y="1635227"/>
                </a:lnTo>
                <a:lnTo>
                  <a:pt x="1376280" y="1621902"/>
                </a:lnTo>
                <a:lnTo>
                  <a:pt x="1377232" y="1608577"/>
                </a:lnTo>
                <a:lnTo>
                  <a:pt x="1378185" y="1595251"/>
                </a:lnTo>
                <a:lnTo>
                  <a:pt x="1380724" y="1581609"/>
                </a:lnTo>
                <a:lnTo>
                  <a:pt x="1383264" y="1568600"/>
                </a:lnTo>
                <a:lnTo>
                  <a:pt x="1386755" y="1555592"/>
                </a:lnTo>
                <a:lnTo>
                  <a:pt x="1390882" y="1543219"/>
                </a:lnTo>
                <a:lnTo>
                  <a:pt x="1395961" y="1531162"/>
                </a:lnTo>
                <a:lnTo>
                  <a:pt x="1401675" y="1519741"/>
                </a:lnTo>
                <a:lnTo>
                  <a:pt x="1407706" y="1508953"/>
                </a:lnTo>
                <a:lnTo>
                  <a:pt x="1411198" y="1503877"/>
                </a:lnTo>
                <a:lnTo>
                  <a:pt x="1414690" y="1498801"/>
                </a:lnTo>
                <a:lnTo>
                  <a:pt x="1418499" y="1494042"/>
                </a:lnTo>
                <a:lnTo>
                  <a:pt x="1422308" y="1489600"/>
                </a:lnTo>
                <a:lnTo>
                  <a:pt x="1426117" y="1485158"/>
                </a:lnTo>
                <a:lnTo>
                  <a:pt x="1430244" y="1480716"/>
                </a:lnTo>
                <a:lnTo>
                  <a:pt x="1434370" y="1476909"/>
                </a:lnTo>
                <a:lnTo>
                  <a:pt x="1439132" y="1473419"/>
                </a:lnTo>
                <a:lnTo>
                  <a:pt x="1469606" y="1446451"/>
                </a:lnTo>
                <a:lnTo>
                  <a:pt x="1501032" y="1418214"/>
                </a:lnTo>
                <a:lnTo>
                  <a:pt x="1532775" y="1389025"/>
                </a:lnTo>
                <a:lnTo>
                  <a:pt x="1563884" y="1360153"/>
                </a:lnTo>
                <a:lnTo>
                  <a:pt x="1593088" y="1331599"/>
                </a:lnTo>
                <a:lnTo>
                  <a:pt x="1619752" y="1305265"/>
                </a:lnTo>
                <a:lnTo>
                  <a:pt x="1631814" y="1292892"/>
                </a:lnTo>
                <a:lnTo>
                  <a:pt x="1642925" y="1280836"/>
                </a:lnTo>
                <a:lnTo>
                  <a:pt x="1652765" y="1270048"/>
                </a:lnTo>
                <a:lnTo>
                  <a:pt x="1661653" y="1259896"/>
                </a:lnTo>
                <a:lnTo>
                  <a:pt x="1663875" y="1249426"/>
                </a:lnTo>
                <a:lnTo>
                  <a:pt x="1666415" y="1238956"/>
                </a:lnTo>
                <a:lnTo>
                  <a:pt x="1668319" y="1228169"/>
                </a:lnTo>
                <a:lnTo>
                  <a:pt x="1669272" y="1217064"/>
                </a:lnTo>
                <a:lnTo>
                  <a:pt x="1670224" y="1206277"/>
                </a:lnTo>
                <a:lnTo>
                  <a:pt x="1670224" y="1195172"/>
                </a:lnTo>
                <a:lnTo>
                  <a:pt x="1669589" y="1184068"/>
                </a:lnTo>
                <a:lnTo>
                  <a:pt x="1668637" y="1172963"/>
                </a:lnTo>
                <a:lnTo>
                  <a:pt x="1666732" y="1162176"/>
                </a:lnTo>
                <a:lnTo>
                  <a:pt x="1663875" y="1151072"/>
                </a:lnTo>
                <a:lnTo>
                  <a:pt x="1660384" y="1139967"/>
                </a:lnTo>
                <a:lnTo>
                  <a:pt x="1655939" y="1128863"/>
                </a:lnTo>
                <a:lnTo>
                  <a:pt x="1653717" y="1123469"/>
                </a:lnTo>
                <a:lnTo>
                  <a:pt x="1650543" y="1118076"/>
                </a:lnTo>
                <a:lnTo>
                  <a:pt x="1647686" y="1112365"/>
                </a:lnTo>
                <a:lnTo>
                  <a:pt x="1644512" y="1106971"/>
                </a:lnTo>
                <a:lnTo>
                  <a:pt x="1640703" y="1101577"/>
                </a:lnTo>
                <a:lnTo>
                  <a:pt x="1636893" y="1096184"/>
                </a:lnTo>
                <a:lnTo>
                  <a:pt x="1632767" y="1091425"/>
                </a:lnTo>
                <a:lnTo>
                  <a:pt x="1631959" y="1090444"/>
                </a:lnTo>
                <a:lnTo>
                  <a:pt x="1631814" y="1090156"/>
                </a:lnTo>
                <a:lnTo>
                  <a:pt x="1628323" y="1086031"/>
                </a:lnTo>
                <a:lnTo>
                  <a:pt x="1631959" y="1090444"/>
                </a:lnTo>
                <a:lnTo>
                  <a:pt x="1633719" y="1093963"/>
                </a:lnTo>
                <a:lnTo>
                  <a:pt x="1634989" y="1097453"/>
                </a:lnTo>
                <a:lnTo>
                  <a:pt x="1635306" y="1099039"/>
                </a:lnTo>
                <a:lnTo>
                  <a:pt x="1635306" y="1100626"/>
                </a:lnTo>
                <a:lnTo>
                  <a:pt x="1634989" y="1101577"/>
                </a:lnTo>
                <a:lnTo>
                  <a:pt x="1634671" y="1103164"/>
                </a:lnTo>
                <a:lnTo>
                  <a:pt x="1633719" y="1104433"/>
                </a:lnTo>
                <a:lnTo>
                  <a:pt x="1633084" y="1105067"/>
                </a:lnTo>
                <a:lnTo>
                  <a:pt x="1630227" y="1106971"/>
                </a:lnTo>
                <a:lnTo>
                  <a:pt x="1627370" y="1108557"/>
                </a:lnTo>
                <a:lnTo>
                  <a:pt x="1623561" y="1109192"/>
                </a:lnTo>
                <a:lnTo>
                  <a:pt x="1618800" y="1110144"/>
                </a:lnTo>
                <a:lnTo>
                  <a:pt x="1613403" y="1110461"/>
                </a:lnTo>
                <a:lnTo>
                  <a:pt x="1607690" y="1110461"/>
                </a:lnTo>
                <a:lnTo>
                  <a:pt x="1601341" y="1110461"/>
                </a:lnTo>
                <a:lnTo>
                  <a:pt x="1594675" y="1109509"/>
                </a:lnTo>
                <a:lnTo>
                  <a:pt x="1579755" y="1108240"/>
                </a:lnTo>
                <a:lnTo>
                  <a:pt x="1563884" y="1105067"/>
                </a:lnTo>
                <a:lnTo>
                  <a:pt x="1546425" y="1101577"/>
                </a:lnTo>
                <a:lnTo>
                  <a:pt x="1528966" y="1097770"/>
                </a:lnTo>
                <a:lnTo>
                  <a:pt x="1511507" y="1092694"/>
                </a:lnTo>
                <a:lnTo>
                  <a:pt x="1493731" y="1087935"/>
                </a:lnTo>
                <a:lnTo>
                  <a:pt x="1477224" y="1082541"/>
                </a:lnTo>
                <a:lnTo>
                  <a:pt x="1461670" y="1077148"/>
                </a:lnTo>
                <a:lnTo>
                  <a:pt x="1447385" y="1071754"/>
                </a:lnTo>
                <a:lnTo>
                  <a:pt x="1258829" y="1280836"/>
                </a:lnTo>
                <a:lnTo>
                  <a:pt x="1257560" y="1287815"/>
                </a:lnTo>
                <a:lnTo>
                  <a:pt x="1255972" y="1297334"/>
                </a:lnTo>
                <a:lnTo>
                  <a:pt x="1253750" y="1311928"/>
                </a:lnTo>
                <a:lnTo>
                  <a:pt x="1250893" y="1332233"/>
                </a:lnTo>
                <a:lnTo>
                  <a:pt x="1247719" y="1358567"/>
                </a:lnTo>
                <a:lnTo>
                  <a:pt x="1243910" y="1391246"/>
                </a:lnTo>
                <a:lnTo>
                  <a:pt x="1240101" y="1431539"/>
                </a:lnTo>
                <a:lnTo>
                  <a:pt x="1200104" y="1448672"/>
                </a:lnTo>
                <a:lnTo>
                  <a:pt x="1159155" y="1465487"/>
                </a:lnTo>
                <a:lnTo>
                  <a:pt x="1111857" y="1484206"/>
                </a:lnTo>
                <a:lnTo>
                  <a:pt x="1088050" y="1493407"/>
                </a:lnTo>
                <a:lnTo>
                  <a:pt x="1064560" y="1502291"/>
                </a:lnTo>
                <a:lnTo>
                  <a:pt x="1042974" y="1509588"/>
                </a:lnTo>
                <a:lnTo>
                  <a:pt x="1023293" y="1515616"/>
                </a:lnTo>
                <a:lnTo>
                  <a:pt x="1014405" y="1518154"/>
                </a:lnTo>
                <a:lnTo>
                  <a:pt x="1006787" y="1520058"/>
                </a:lnTo>
                <a:lnTo>
                  <a:pt x="1000120" y="1521644"/>
                </a:lnTo>
                <a:lnTo>
                  <a:pt x="993772" y="1522596"/>
                </a:lnTo>
                <a:lnTo>
                  <a:pt x="989328" y="1522913"/>
                </a:lnTo>
                <a:lnTo>
                  <a:pt x="985836" y="1522596"/>
                </a:lnTo>
                <a:lnTo>
                  <a:pt x="984249" y="1521644"/>
                </a:lnTo>
                <a:lnTo>
                  <a:pt x="983614" y="1521327"/>
                </a:lnTo>
                <a:lnTo>
                  <a:pt x="982662" y="1520692"/>
                </a:lnTo>
                <a:lnTo>
                  <a:pt x="982662" y="1519423"/>
                </a:lnTo>
                <a:lnTo>
                  <a:pt x="980440" y="1476274"/>
                </a:lnTo>
                <a:lnTo>
                  <a:pt x="979487" y="1435981"/>
                </a:lnTo>
                <a:lnTo>
                  <a:pt x="978217" y="1398860"/>
                </a:lnTo>
                <a:lnTo>
                  <a:pt x="977900" y="1364912"/>
                </a:lnTo>
                <a:lnTo>
                  <a:pt x="978217" y="1334137"/>
                </a:lnTo>
                <a:lnTo>
                  <a:pt x="978535" y="1306217"/>
                </a:lnTo>
                <a:lnTo>
                  <a:pt x="978852" y="1280836"/>
                </a:lnTo>
                <a:lnTo>
                  <a:pt x="980122" y="1258309"/>
                </a:lnTo>
                <a:lnTo>
                  <a:pt x="980757" y="1238956"/>
                </a:lnTo>
                <a:lnTo>
                  <a:pt x="982027" y="1222140"/>
                </a:lnTo>
                <a:lnTo>
                  <a:pt x="984249" y="1196441"/>
                </a:lnTo>
                <a:lnTo>
                  <a:pt x="986153" y="1181213"/>
                </a:lnTo>
                <a:lnTo>
                  <a:pt x="987106" y="1176136"/>
                </a:lnTo>
                <a:lnTo>
                  <a:pt x="999486" y="1158052"/>
                </a:lnTo>
                <a:lnTo>
                  <a:pt x="1033451" y="1110461"/>
                </a:lnTo>
                <a:lnTo>
                  <a:pt x="1082018" y="1042882"/>
                </a:lnTo>
                <a:lnTo>
                  <a:pt x="1109318" y="1004492"/>
                </a:lnTo>
                <a:lnTo>
                  <a:pt x="1138522" y="965151"/>
                </a:lnTo>
                <a:lnTo>
                  <a:pt x="1168361" y="925492"/>
                </a:lnTo>
                <a:lnTo>
                  <a:pt x="1197247" y="887737"/>
                </a:lnTo>
                <a:lnTo>
                  <a:pt x="1225816" y="851568"/>
                </a:lnTo>
                <a:lnTo>
                  <a:pt x="1239148" y="835070"/>
                </a:lnTo>
                <a:lnTo>
                  <a:pt x="1251528" y="819841"/>
                </a:lnTo>
                <a:lnTo>
                  <a:pt x="1263908" y="805564"/>
                </a:lnTo>
                <a:lnTo>
                  <a:pt x="1275336" y="792873"/>
                </a:lnTo>
                <a:lnTo>
                  <a:pt x="1285811" y="781451"/>
                </a:lnTo>
                <a:lnTo>
                  <a:pt x="1295334" y="771616"/>
                </a:lnTo>
                <a:lnTo>
                  <a:pt x="1303588" y="764001"/>
                </a:lnTo>
                <a:lnTo>
                  <a:pt x="1310889" y="758290"/>
                </a:lnTo>
                <a:lnTo>
                  <a:pt x="1314380" y="756387"/>
                </a:lnTo>
                <a:lnTo>
                  <a:pt x="1317237" y="754800"/>
                </a:lnTo>
                <a:lnTo>
                  <a:pt x="1319777" y="754166"/>
                </a:lnTo>
                <a:lnTo>
                  <a:pt x="1321681" y="753849"/>
                </a:lnTo>
                <a:lnTo>
                  <a:pt x="1365170" y="739889"/>
                </a:lnTo>
                <a:lnTo>
                  <a:pt x="1407389" y="727832"/>
                </a:lnTo>
                <a:lnTo>
                  <a:pt x="1447068" y="716410"/>
                </a:lnTo>
                <a:lnTo>
                  <a:pt x="1486112" y="705623"/>
                </a:lnTo>
                <a:lnTo>
                  <a:pt x="1523887" y="695471"/>
                </a:lnTo>
                <a:lnTo>
                  <a:pt x="1560709" y="685635"/>
                </a:lnTo>
                <a:lnTo>
                  <a:pt x="1634037" y="666599"/>
                </a:lnTo>
                <a:lnTo>
                  <a:pt x="1708316" y="647245"/>
                </a:lnTo>
                <a:lnTo>
                  <a:pt x="1747043" y="636775"/>
                </a:lnTo>
                <a:lnTo>
                  <a:pt x="1786405" y="625671"/>
                </a:lnTo>
                <a:lnTo>
                  <a:pt x="1827354" y="613932"/>
                </a:lnTo>
                <a:lnTo>
                  <a:pt x="1870208" y="600924"/>
                </a:lnTo>
                <a:lnTo>
                  <a:pt x="1914966" y="587281"/>
                </a:lnTo>
                <a:lnTo>
                  <a:pt x="1962263" y="571418"/>
                </a:lnTo>
                <a:lnTo>
                  <a:pt x="1966390" y="569831"/>
                </a:lnTo>
                <a:lnTo>
                  <a:pt x="1971469" y="567293"/>
                </a:lnTo>
                <a:lnTo>
                  <a:pt x="1977183" y="564120"/>
                </a:lnTo>
                <a:lnTo>
                  <a:pt x="1983849" y="559996"/>
                </a:lnTo>
                <a:lnTo>
                  <a:pt x="1998768" y="549209"/>
                </a:lnTo>
                <a:lnTo>
                  <a:pt x="2016545" y="535566"/>
                </a:lnTo>
                <a:lnTo>
                  <a:pt x="2036861" y="519385"/>
                </a:lnTo>
                <a:lnTo>
                  <a:pt x="2059398" y="500666"/>
                </a:lnTo>
                <a:lnTo>
                  <a:pt x="2083523" y="479726"/>
                </a:lnTo>
                <a:lnTo>
                  <a:pt x="2109553" y="457200"/>
                </a:lnTo>
                <a:close/>
                <a:moveTo>
                  <a:pt x="2569342" y="0"/>
                </a:moveTo>
                <a:lnTo>
                  <a:pt x="3162301" y="445595"/>
                </a:lnTo>
                <a:lnTo>
                  <a:pt x="3150550" y="456696"/>
                </a:lnTo>
                <a:lnTo>
                  <a:pt x="3118790" y="488094"/>
                </a:lnTo>
                <a:lnTo>
                  <a:pt x="3070197" y="534715"/>
                </a:lnTo>
                <a:lnTo>
                  <a:pt x="3040343" y="562624"/>
                </a:lnTo>
                <a:lnTo>
                  <a:pt x="3007948" y="593070"/>
                </a:lnTo>
                <a:lnTo>
                  <a:pt x="2973012" y="625102"/>
                </a:lnTo>
                <a:lnTo>
                  <a:pt x="2935852" y="658720"/>
                </a:lnTo>
                <a:lnTo>
                  <a:pt x="2897423" y="693607"/>
                </a:lnTo>
                <a:lnTo>
                  <a:pt x="2857088" y="728493"/>
                </a:lnTo>
                <a:lnTo>
                  <a:pt x="2816752" y="763380"/>
                </a:lnTo>
                <a:lnTo>
                  <a:pt x="2775782" y="797632"/>
                </a:lnTo>
                <a:lnTo>
                  <a:pt x="2735129" y="830615"/>
                </a:lnTo>
                <a:lnTo>
                  <a:pt x="2714803" y="846473"/>
                </a:lnTo>
                <a:lnTo>
                  <a:pt x="2694794" y="862013"/>
                </a:lnTo>
                <a:lnTo>
                  <a:pt x="2151063" y="400243"/>
                </a:lnTo>
                <a:lnTo>
                  <a:pt x="2185999" y="367894"/>
                </a:lnTo>
                <a:lnTo>
                  <a:pt x="2221888" y="334276"/>
                </a:lnTo>
                <a:lnTo>
                  <a:pt x="2294301" y="266406"/>
                </a:lnTo>
                <a:lnTo>
                  <a:pt x="2364173" y="199487"/>
                </a:lnTo>
                <a:lnTo>
                  <a:pt x="2429281" y="137009"/>
                </a:lnTo>
                <a:lnTo>
                  <a:pt x="2485496" y="82142"/>
                </a:lnTo>
                <a:lnTo>
                  <a:pt x="2529960" y="39009"/>
                </a:lnTo>
                <a:lnTo>
                  <a:pt x="256934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sp>
        <p:nvSpPr>
          <p:cNvPr id="11" name="Rectangle 2">
            <a:extLst>
              <a:ext uri="{FF2B5EF4-FFF2-40B4-BE49-F238E27FC236}">
                <a16:creationId xmlns:a16="http://schemas.microsoft.com/office/drawing/2014/main" xmlns="" id="{3F4978DE-E3D7-4F0B-8958-AA4D5923C878}"/>
              </a:ext>
            </a:extLst>
          </p:cNvPr>
          <p:cNvSpPr/>
          <p:nvPr/>
        </p:nvSpPr>
        <p:spPr>
          <a:xfrm>
            <a:off x="1504950" y="1035050"/>
            <a:ext cx="6351588" cy="460375"/>
          </a:xfrm>
          <a:prstGeom prst="rect">
            <a:avLst/>
          </a:prstGeom>
        </p:spPr>
        <p:txBody>
          <a:bodyPr>
            <a:spAutoFit/>
          </a:bodyPr>
          <a:lstStyle/>
          <a:p>
            <a:pPr marL="0" lvl="1" indent="0" defTabSz="913765" eaLnBrk="1" fontAlgn="auto" hangingPunct="1">
              <a:spcBef>
                <a:spcPts val="590"/>
              </a:spcBef>
              <a:spcAft>
                <a:spcPts val="590"/>
              </a:spcAft>
              <a:defRPr/>
            </a:pPr>
            <a:r>
              <a:rPr lang="zh-CN" altLang="en-US" sz="2400" kern="0" dirty="0">
                <a:solidFill>
                  <a:sysClr val="windowText" lastClr="000000"/>
                </a:solidFill>
                <a:latin typeface="微软雅黑" panose="020B0503020204020204" pitchFamily="34" charset="-122"/>
                <a:ea typeface="微软雅黑" panose="020B0503020204020204" pitchFamily="34" charset="-122"/>
              </a:rPr>
              <a:t>统一领导、分类管理、分级负责、责任到人</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Spam Line">
            <a:extLst>
              <a:ext uri="{FF2B5EF4-FFF2-40B4-BE49-F238E27FC236}">
                <a16:creationId xmlns:a16="http://schemas.microsoft.com/office/drawing/2014/main" xmlns="" id="{66786722-4B21-4B28-A53F-36D929D1943E}"/>
              </a:ext>
            </a:extLst>
          </p:cNvPr>
          <p:cNvCxnSpPr>
            <a:stCxn id="146" idx="0"/>
            <a:endCxn id="30" idx="4"/>
          </p:cNvCxnSpPr>
          <p:nvPr/>
        </p:nvCxnSpPr>
        <p:spPr>
          <a:xfrm flipH="1" flipV="1">
            <a:off x="8207375" y="3519488"/>
            <a:ext cx="26988" cy="1027112"/>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pam Line">
            <a:extLst>
              <a:ext uri="{FF2B5EF4-FFF2-40B4-BE49-F238E27FC236}">
                <a16:creationId xmlns:a16="http://schemas.microsoft.com/office/drawing/2014/main" xmlns="" id="{E6FF9A9E-A78A-496A-8EC4-11BA00C7FE1C}"/>
              </a:ext>
            </a:extLst>
          </p:cNvPr>
          <p:cNvCxnSpPr>
            <a:stCxn id="110" idx="0"/>
            <a:endCxn id="22" idx="4"/>
          </p:cNvCxnSpPr>
          <p:nvPr/>
        </p:nvCxnSpPr>
        <p:spPr>
          <a:xfrm flipH="1" flipV="1">
            <a:off x="7140575" y="3516313"/>
            <a:ext cx="15875" cy="1025525"/>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pam Line">
            <a:extLst>
              <a:ext uri="{FF2B5EF4-FFF2-40B4-BE49-F238E27FC236}">
                <a16:creationId xmlns:a16="http://schemas.microsoft.com/office/drawing/2014/main" xmlns="" id="{73DC61AD-00E2-4F64-BB78-709516DEA112}"/>
              </a:ext>
            </a:extLst>
          </p:cNvPr>
          <p:cNvCxnSpPr>
            <a:stCxn id="11" idx="0"/>
            <a:endCxn id="5" idx="4"/>
          </p:cNvCxnSpPr>
          <p:nvPr/>
        </p:nvCxnSpPr>
        <p:spPr>
          <a:xfrm flipH="1" flipV="1">
            <a:off x="4991100" y="3511550"/>
            <a:ext cx="7938" cy="1012825"/>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Unauthorized node 1 line">
            <a:extLst>
              <a:ext uri="{FF2B5EF4-FFF2-40B4-BE49-F238E27FC236}">
                <a16:creationId xmlns:a16="http://schemas.microsoft.com/office/drawing/2014/main" xmlns="" id="{AE7E4B24-B765-444D-B389-6F76033785EA}"/>
              </a:ext>
            </a:extLst>
          </p:cNvPr>
          <p:cNvCxnSpPr>
            <a:stCxn id="191" idx="2"/>
            <a:endCxn id="6" idx="6"/>
          </p:cNvCxnSpPr>
          <p:nvPr/>
        </p:nvCxnSpPr>
        <p:spPr>
          <a:xfrm flipH="1">
            <a:off x="1341438" y="3321050"/>
            <a:ext cx="1452562" cy="3175"/>
          </a:xfrm>
          <a:prstGeom prst="line">
            <a:avLst/>
          </a:prstGeom>
          <a:ln w="19050">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2" name="On-premise node 1 line">
            <a:extLst>
              <a:ext uri="{FF2B5EF4-FFF2-40B4-BE49-F238E27FC236}">
                <a16:creationId xmlns:a16="http://schemas.microsoft.com/office/drawing/2014/main" xmlns="" id="{77EE2F95-CBBC-4383-8D93-8E3C7B14B676}"/>
              </a:ext>
            </a:extLst>
          </p:cNvPr>
          <p:cNvCxnSpPr>
            <a:stCxn id="14" idx="0"/>
            <a:endCxn id="2" idx="4"/>
          </p:cNvCxnSpPr>
          <p:nvPr/>
        </p:nvCxnSpPr>
        <p:spPr>
          <a:xfrm flipV="1">
            <a:off x="6126163" y="2055813"/>
            <a:ext cx="503237" cy="1004887"/>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pam Line">
            <a:extLst>
              <a:ext uri="{FF2B5EF4-FFF2-40B4-BE49-F238E27FC236}">
                <a16:creationId xmlns:a16="http://schemas.microsoft.com/office/drawing/2014/main" xmlns="" id="{C3582645-C96B-4A58-A6F7-74A2BAC69EAC}"/>
              </a:ext>
            </a:extLst>
          </p:cNvPr>
          <p:cNvCxnSpPr>
            <a:stCxn id="5" idx="0"/>
            <a:endCxn id="2" idx="3"/>
          </p:cNvCxnSpPr>
          <p:nvPr/>
        </p:nvCxnSpPr>
        <p:spPr>
          <a:xfrm flipV="1">
            <a:off x="4991100" y="1985963"/>
            <a:ext cx="1470025" cy="1049337"/>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Cloud line">
            <a:extLst>
              <a:ext uri="{FF2B5EF4-FFF2-40B4-BE49-F238E27FC236}">
                <a16:creationId xmlns:a16="http://schemas.microsoft.com/office/drawing/2014/main" xmlns="" id="{CB3BD974-16EE-4C5F-A86B-30B9CBC92C22}"/>
              </a:ext>
            </a:extLst>
          </p:cNvPr>
          <p:cNvCxnSpPr>
            <a:stCxn id="191" idx="1"/>
            <a:endCxn id="8" idx="5"/>
          </p:cNvCxnSpPr>
          <p:nvPr/>
        </p:nvCxnSpPr>
        <p:spPr>
          <a:xfrm flipH="1" flipV="1">
            <a:off x="2230438" y="2066925"/>
            <a:ext cx="633412" cy="1085850"/>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Data encryption line">
            <a:extLst>
              <a:ext uri="{FF2B5EF4-FFF2-40B4-BE49-F238E27FC236}">
                <a16:creationId xmlns:a16="http://schemas.microsoft.com/office/drawing/2014/main" xmlns="" id="{38254D5E-9217-4AB0-B91B-576C2F4E6D6C}"/>
              </a:ext>
            </a:extLst>
          </p:cNvPr>
          <p:cNvCxnSpPr>
            <a:stCxn id="168" idx="0"/>
            <a:endCxn id="191" idx="4"/>
          </p:cNvCxnSpPr>
          <p:nvPr/>
        </p:nvCxnSpPr>
        <p:spPr>
          <a:xfrm flipV="1">
            <a:off x="2484438" y="3559175"/>
            <a:ext cx="549275" cy="998538"/>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Unauthorized access line">
            <a:extLst>
              <a:ext uri="{FF2B5EF4-FFF2-40B4-BE49-F238E27FC236}">
                <a16:creationId xmlns:a16="http://schemas.microsoft.com/office/drawing/2014/main" xmlns="" id="{A1472BD6-0623-4E1D-ACB9-73EF3FBD4BEF}"/>
              </a:ext>
            </a:extLst>
          </p:cNvPr>
          <p:cNvCxnSpPr>
            <a:stCxn id="6" idx="7"/>
            <a:endCxn id="8" idx="3"/>
          </p:cNvCxnSpPr>
          <p:nvPr/>
        </p:nvCxnSpPr>
        <p:spPr>
          <a:xfrm flipV="1">
            <a:off x="1271588" y="2066925"/>
            <a:ext cx="622300" cy="1089025"/>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On-premise node 1 line">
            <a:extLst>
              <a:ext uri="{FF2B5EF4-FFF2-40B4-BE49-F238E27FC236}">
                <a16:creationId xmlns:a16="http://schemas.microsoft.com/office/drawing/2014/main" xmlns="" id="{B41AD400-F059-4ACF-912C-4964C02C043B}"/>
              </a:ext>
            </a:extLst>
          </p:cNvPr>
          <p:cNvCxnSpPr>
            <a:stCxn id="6" idx="4"/>
            <a:endCxn id="58" idx="0"/>
          </p:cNvCxnSpPr>
          <p:nvPr/>
        </p:nvCxnSpPr>
        <p:spPr>
          <a:xfrm>
            <a:off x="1103313" y="3562350"/>
            <a:ext cx="9525" cy="1017588"/>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9" name="User log in line nod 1">
            <a:extLst>
              <a:ext uri="{FF2B5EF4-FFF2-40B4-BE49-F238E27FC236}">
                <a16:creationId xmlns:a16="http://schemas.microsoft.com/office/drawing/2014/main" xmlns="" id="{4E6E425E-3BFF-4610-B5A8-0988C83523F3}"/>
              </a:ext>
            </a:extLst>
          </p:cNvPr>
          <p:cNvCxnSpPr>
            <a:stCxn id="3" idx="0"/>
            <a:endCxn id="191" idx="4"/>
          </p:cNvCxnSpPr>
          <p:nvPr/>
        </p:nvCxnSpPr>
        <p:spPr>
          <a:xfrm flipH="1" flipV="1">
            <a:off x="3033713" y="3559175"/>
            <a:ext cx="714375" cy="992188"/>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63" name="Equipment text">
            <a:extLst>
              <a:ext uri="{FF2B5EF4-FFF2-40B4-BE49-F238E27FC236}">
                <a16:creationId xmlns:a16="http://schemas.microsoft.com/office/drawing/2014/main" xmlns="" id="{5FB2A95C-2FB0-4185-95CE-E23C5397CA98}"/>
              </a:ext>
            </a:extLst>
          </p:cNvPr>
          <p:cNvSpPr/>
          <p:nvPr/>
        </p:nvSpPr>
        <p:spPr>
          <a:xfrm>
            <a:off x="1595438" y="1277938"/>
            <a:ext cx="995362" cy="312737"/>
          </a:xfrm>
          <a:prstGeom prst="rect">
            <a:avLst/>
          </a:prstGeom>
        </p:spPr>
        <p:txBody>
          <a:bodyPr wrap="none">
            <a:spAutoFit/>
          </a:bodyPr>
          <a:lstStyle/>
          <a:p>
            <a:pPr algn="ctr" defTabSz="913765" eaLnBrk="1" hangingPunct="1">
              <a:lnSpc>
                <a:spcPct val="90000"/>
              </a:lnSpc>
              <a:defRPr/>
            </a:pPr>
            <a:r>
              <a:rPr lang="zh-CN" altLang="en-US" sz="1600" kern="0" dirty="0">
                <a:latin typeface="微软雅黑" panose="020B0503020204020204" pitchFamily="34" charset="-122"/>
                <a:ea typeface="微软雅黑" panose="020B0503020204020204" pitchFamily="34" charset="-122"/>
              </a:rPr>
              <a:t>角色权限</a:t>
            </a:r>
          </a:p>
        </p:txBody>
      </p:sp>
      <p:sp>
        <p:nvSpPr>
          <p:cNvPr id="264" name="Equipment text">
            <a:extLst>
              <a:ext uri="{FF2B5EF4-FFF2-40B4-BE49-F238E27FC236}">
                <a16:creationId xmlns:a16="http://schemas.microsoft.com/office/drawing/2014/main" xmlns="" id="{FE6E9333-EB14-4115-B424-74C1D5EA256F}"/>
              </a:ext>
            </a:extLst>
          </p:cNvPr>
          <p:cNvSpPr/>
          <p:nvPr/>
        </p:nvSpPr>
        <p:spPr>
          <a:xfrm>
            <a:off x="641350" y="3573463"/>
            <a:ext cx="1071563" cy="3063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院系管理员</a:t>
            </a:r>
          </a:p>
        </p:txBody>
      </p:sp>
      <p:sp>
        <p:nvSpPr>
          <p:cNvPr id="265" name="Malware text">
            <a:extLst>
              <a:ext uri="{FF2B5EF4-FFF2-40B4-BE49-F238E27FC236}">
                <a16:creationId xmlns:a16="http://schemas.microsoft.com/office/drawing/2014/main" xmlns="" id="{DA4FED23-B349-435D-92F0-F871B6378C90}"/>
              </a:ext>
            </a:extLst>
          </p:cNvPr>
          <p:cNvSpPr/>
          <p:nvPr/>
        </p:nvSpPr>
        <p:spPr>
          <a:xfrm>
            <a:off x="1400175" y="2935288"/>
            <a:ext cx="1427163" cy="3063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设定院系管理员</a:t>
            </a:r>
          </a:p>
        </p:txBody>
      </p:sp>
      <p:sp>
        <p:nvSpPr>
          <p:cNvPr id="275" name="Equipment text">
            <a:extLst>
              <a:ext uri="{FF2B5EF4-FFF2-40B4-BE49-F238E27FC236}">
                <a16:creationId xmlns:a16="http://schemas.microsoft.com/office/drawing/2014/main" xmlns="" id="{BFC44409-052D-41F1-AEDB-AC7B44200036}"/>
              </a:ext>
            </a:extLst>
          </p:cNvPr>
          <p:cNvSpPr/>
          <p:nvPr/>
        </p:nvSpPr>
        <p:spPr>
          <a:xfrm>
            <a:off x="533400" y="5035550"/>
            <a:ext cx="1165225" cy="522288"/>
          </a:xfrm>
          <a:prstGeom prst="rect">
            <a:avLst/>
          </a:prstGeom>
        </p:spPr>
        <p:txBody>
          <a:bodyPr>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设置、管理本院系用户</a:t>
            </a:r>
          </a:p>
        </p:txBody>
      </p:sp>
      <p:grpSp>
        <p:nvGrpSpPr>
          <p:cNvPr id="63" name="Data encryption icon"/>
          <p:cNvGrpSpPr>
            <a:grpSpLocks/>
          </p:cNvGrpSpPr>
          <p:nvPr/>
        </p:nvGrpSpPr>
        <p:grpSpPr bwMode="auto">
          <a:xfrm>
            <a:off x="865188" y="3086100"/>
            <a:ext cx="476250" cy="476250"/>
            <a:chOff x="7668683" y="828710"/>
            <a:chExt cx="648268" cy="648268"/>
          </a:xfrm>
        </p:grpSpPr>
        <p:sp>
          <p:nvSpPr>
            <p:cNvPr id="6" name="Sensor circle">
              <a:extLst>
                <a:ext uri="{FF2B5EF4-FFF2-40B4-BE49-F238E27FC236}">
                  <a16:creationId xmlns:a16="http://schemas.microsoft.com/office/drawing/2014/main" xmlns="" id="{3F75F7B3-ECFF-4927-BB0C-E371AE93A0B1}"/>
                </a:ext>
              </a:extLst>
            </p:cNvPr>
            <p:cNvSpPr/>
            <p:nvPr/>
          </p:nvSpPr>
          <p:spPr bwMode="auto">
            <a:xfrm>
              <a:off x="7668683" y="828710"/>
              <a:ext cx="648268" cy="648268"/>
            </a:xfrm>
            <a:prstGeom prst="ellipse">
              <a:avLst/>
            </a:prstGeom>
            <a:solidFill>
              <a:srgbClr val="ED7A3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sp>
          <p:nvSpPr>
            <p:cNvPr id="283" name="Freeform 5">
              <a:extLst>
                <a:ext uri="{FF2B5EF4-FFF2-40B4-BE49-F238E27FC236}">
                  <a16:creationId xmlns:a16="http://schemas.microsoft.com/office/drawing/2014/main" xmlns="" id="{11C30388-B3E1-44F5-935A-43D817CE7B87}"/>
                </a:ext>
              </a:extLst>
            </p:cNvPr>
            <p:cNvSpPr>
              <a:spLocks noChangeAspect="1"/>
            </p:cNvSpPr>
            <p:nvPr/>
          </p:nvSpPr>
          <p:spPr bwMode="auto">
            <a:xfrm>
              <a:off x="7854520" y="1003743"/>
              <a:ext cx="276594" cy="298203"/>
            </a:xfrm>
            <a:custGeom>
              <a:avLst/>
              <a:gdLst>
                <a:gd name="T0" fmla="*/ 88 w 88"/>
                <a:gd name="T1" fmla="*/ 37 h 94"/>
                <a:gd name="T2" fmla="*/ 44 w 88"/>
                <a:gd name="T3" fmla="*/ 94 h 94"/>
                <a:gd name="T4" fmla="*/ 0 w 88"/>
                <a:gd name="T5" fmla="*/ 37 h 94"/>
                <a:gd name="T6" fmla="*/ 0 w 88"/>
                <a:gd name="T7" fmla="*/ 0 h 94"/>
                <a:gd name="T8" fmla="*/ 21 w 88"/>
                <a:gd name="T9" fmla="*/ 7 h 94"/>
                <a:gd name="T10" fmla="*/ 44 w 88"/>
                <a:gd name="T11" fmla="*/ 0 h 94"/>
                <a:gd name="T12" fmla="*/ 67 w 88"/>
                <a:gd name="T13" fmla="*/ 7 h 94"/>
                <a:gd name="T14" fmla="*/ 88 w 88"/>
                <a:gd name="T15" fmla="*/ 0 h 94"/>
                <a:gd name="T16" fmla="*/ 88 w 88"/>
                <a:gd name="T1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4">
                  <a:moveTo>
                    <a:pt x="88" y="37"/>
                  </a:moveTo>
                  <a:cubicBezTo>
                    <a:pt x="88" y="76"/>
                    <a:pt x="44" y="94"/>
                    <a:pt x="44" y="94"/>
                  </a:cubicBezTo>
                  <a:cubicBezTo>
                    <a:pt x="44" y="94"/>
                    <a:pt x="0" y="76"/>
                    <a:pt x="0" y="37"/>
                  </a:cubicBezTo>
                  <a:cubicBezTo>
                    <a:pt x="0" y="28"/>
                    <a:pt x="0" y="0"/>
                    <a:pt x="0" y="0"/>
                  </a:cubicBezTo>
                  <a:cubicBezTo>
                    <a:pt x="0" y="0"/>
                    <a:pt x="10" y="7"/>
                    <a:pt x="21" y="7"/>
                  </a:cubicBezTo>
                  <a:cubicBezTo>
                    <a:pt x="32" y="7"/>
                    <a:pt x="44" y="0"/>
                    <a:pt x="44" y="0"/>
                  </a:cubicBezTo>
                  <a:cubicBezTo>
                    <a:pt x="44" y="0"/>
                    <a:pt x="55" y="7"/>
                    <a:pt x="67" y="7"/>
                  </a:cubicBezTo>
                  <a:cubicBezTo>
                    <a:pt x="79" y="7"/>
                    <a:pt x="88" y="0"/>
                    <a:pt x="88" y="0"/>
                  </a:cubicBezTo>
                  <a:cubicBezTo>
                    <a:pt x="88" y="0"/>
                    <a:pt x="88" y="28"/>
                    <a:pt x="88" y="37"/>
                  </a:cubicBezTo>
                  <a:close/>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kern="0">
                <a:solidFill>
                  <a:srgbClr val="505050"/>
                </a:solidFill>
                <a:latin typeface="Segoe UI Semilight"/>
                <a:ea typeface="+mn-ea"/>
              </a:endParaRPr>
            </a:p>
          </p:txBody>
        </p:sp>
      </p:grpSp>
      <p:grpSp>
        <p:nvGrpSpPr>
          <p:cNvPr id="71" name="Group 70"/>
          <p:cNvGrpSpPr>
            <a:grpSpLocks/>
          </p:cNvGrpSpPr>
          <p:nvPr/>
        </p:nvGrpSpPr>
        <p:grpSpPr bwMode="auto">
          <a:xfrm>
            <a:off x="1824038" y="1657350"/>
            <a:ext cx="476250" cy="477838"/>
            <a:chOff x="10609983" y="1458018"/>
            <a:chExt cx="648268" cy="648268"/>
          </a:xfrm>
        </p:grpSpPr>
        <p:sp>
          <p:nvSpPr>
            <p:cNvPr id="8" name="Partner circle">
              <a:extLst>
                <a:ext uri="{FF2B5EF4-FFF2-40B4-BE49-F238E27FC236}">
                  <a16:creationId xmlns:a16="http://schemas.microsoft.com/office/drawing/2014/main" xmlns="" id="{5F26335E-5154-4D25-99E1-02A87EB8B657}"/>
                </a:ext>
              </a:extLst>
            </p:cNvPr>
            <p:cNvSpPr/>
            <p:nvPr/>
          </p:nvSpPr>
          <p:spPr bwMode="auto">
            <a:xfrm>
              <a:off x="10609983" y="1458018"/>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sp>
          <p:nvSpPr>
            <p:cNvPr id="286" name="Freeform 5">
              <a:extLst>
                <a:ext uri="{FF2B5EF4-FFF2-40B4-BE49-F238E27FC236}">
                  <a16:creationId xmlns:a16="http://schemas.microsoft.com/office/drawing/2014/main" xmlns="" id="{955EBF8E-BD08-472C-B391-5BAE59F9DF87}"/>
                </a:ext>
              </a:extLst>
            </p:cNvPr>
            <p:cNvSpPr/>
            <p:nvPr/>
          </p:nvSpPr>
          <p:spPr bwMode="auto">
            <a:xfrm>
              <a:off x="10713706" y="1666929"/>
              <a:ext cx="440822" cy="230447"/>
            </a:xfrm>
            <a:custGeom>
              <a:avLst/>
              <a:gdLst>
                <a:gd name="T0" fmla="*/ 74 w 188"/>
                <a:gd name="T1" fmla="*/ 97 h 97"/>
                <a:gd name="T2" fmla="*/ 149 w 188"/>
                <a:gd name="T3" fmla="*/ 97 h 97"/>
                <a:gd name="T4" fmla="*/ 152 w 188"/>
                <a:gd name="T5" fmla="*/ 97 h 97"/>
                <a:gd name="T6" fmla="*/ 188 w 188"/>
                <a:gd name="T7" fmla="*/ 62 h 97"/>
                <a:gd name="T8" fmla="*/ 152 w 188"/>
                <a:gd name="T9" fmla="*/ 26 h 97"/>
                <a:gd name="T10" fmla="*/ 127 w 188"/>
                <a:gd name="T11" fmla="*/ 36 h 97"/>
                <a:gd name="T12" fmla="*/ 126 w 188"/>
                <a:gd name="T13" fmla="*/ 37 h 97"/>
                <a:gd name="T14" fmla="*/ 124 w 188"/>
                <a:gd name="T15" fmla="*/ 30 h 97"/>
                <a:gd name="T16" fmla="*/ 79 w 188"/>
                <a:gd name="T17" fmla="*/ 0 h 97"/>
                <a:gd name="T18" fmla="*/ 79 w 188"/>
                <a:gd name="T19" fmla="*/ 0 h 97"/>
                <a:gd name="T20" fmla="*/ 32 w 188"/>
                <a:gd name="T21" fmla="*/ 39 h 97"/>
                <a:gd name="T22" fmla="*/ 31 w 188"/>
                <a:gd name="T23" fmla="*/ 46 h 97"/>
                <a:gd name="T24" fmla="*/ 26 w 188"/>
                <a:gd name="T25" fmla="*/ 45 h 97"/>
                <a:gd name="T26" fmla="*/ 0 w 188"/>
                <a:gd name="T27" fmla="*/ 71 h 97"/>
                <a:gd name="T28" fmla="*/ 21 w 188"/>
                <a:gd name="T29" fmla="*/ 97 h 97"/>
                <a:gd name="T30" fmla="*/ 26 w 188"/>
                <a:gd name="T31" fmla="*/ 97 h 97"/>
                <a:gd name="T32" fmla="*/ 26 w 188"/>
                <a:gd name="T33" fmla="*/ 97 h 97"/>
                <a:gd name="T34" fmla="*/ 76 w 188"/>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97">
                  <a:moveTo>
                    <a:pt x="74" y="97"/>
                  </a:moveTo>
                  <a:cubicBezTo>
                    <a:pt x="149" y="97"/>
                    <a:pt x="149" y="97"/>
                    <a:pt x="149" y="97"/>
                  </a:cubicBezTo>
                  <a:cubicBezTo>
                    <a:pt x="152" y="97"/>
                    <a:pt x="152" y="97"/>
                    <a:pt x="152" y="97"/>
                  </a:cubicBezTo>
                  <a:cubicBezTo>
                    <a:pt x="172" y="97"/>
                    <a:pt x="188" y="81"/>
                    <a:pt x="188" y="62"/>
                  </a:cubicBezTo>
                  <a:cubicBezTo>
                    <a:pt x="188" y="42"/>
                    <a:pt x="172" y="26"/>
                    <a:pt x="152" y="26"/>
                  </a:cubicBezTo>
                  <a:cubicBezTo>
                    <a:pt x="142" y="26"/>
                    <a:pt x="133" y="30"/>
                    <a:pt x="127" y="36"/>
                  </a:cubicBezTo>
                  <a:cubicBezTo>
                    <a:pt x="126" y="37"/>
                    <a:pt x="126" y="37"/>
                    <a:pt x="126" y="37"/>
                  </a:cubicBezTo>
                  <a:cubicBezTo>
                    <a:pt x="124" y="30"/>
                    <a:pt x="124" y="30"/>
                    <a:pt x="124" y="30"/>
                  </a:cubicBezTo>
                  <a:cubicBezTo>
                    <a:pt x="117" y="13"/>
                    <a:pt x="99" y="0"/>
                    <a:pt x="79" y="0"/>
                  </a:cubicBezTo>
                  <a:cubicBezTo>
                    <a:pt x="79" y="0"/>
                    <a:pt x="79" y="0"/>
                    <a:pt x="79" y="0"/>
                  </a:cubicBezTo>
                  <a:cubicBezTo>
                    <a:pt x="56" y="0"/>
                    <a:pt x="36" y="17"/>
                    <a:pt x="32" y="39"/>
                  </a:cubicBezTo>
                  <a:cubicBezTo>
                    <a:pt x="31" y="46"/>
                    <a:pt x="31" y="46"/>
                    <a:pt x="31" y="46"/>
                  </a:cubicBezTo>
                  <a:cubicBezTo>
                    <a:pt x="26" y="45"/>
                    <a:pt x="26" y="45"/>
                    <a:pt x="26" y="45"/>
                  </a:cubicBezTo>
                  <a:cubicBezTo>
                    <a:pt x="12" y="45"/>
                    <a:pt x="0" y="57"/>
                    <a:pt x="0" y="71"/>
                  </a:cubicBezTo>
                  <a:cubicBezTo>
                    <a:pt x="0" y="84"/>
                    <a:pt x="9" y="94"/>
                    <a:pt x="21" y="97"/>
                  </a:cubicBezTo>
                  <a:cubicBezTo>
                    <a:pt x="26" y="97"/>
                    <a:pt x="26" y="97"/>
                    <a:pt x="26" y="97"/>
                  </a:cubicBezTo>
                  <a:cubicBezTo>
                    <a:pt x="26" y="97"/>
                    <a:pt x="26" y="97"/>
                    <a:pt x="26" y="97"/>
                  </a:cubicBezTo>
                  <a:cubicBezTo>
                    <a:pt x="76" y="97"/>
                    <a:pt x="76" y="97"/>
                    <a:pt x="76" y="97"/>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kern="0">
                <a:solidFill>
                  <a:srgbClr val="505050"/>
                </a:solidFill>
                <a:latin typeface="Segoe UI Semilight"/>
                <a:ea typeface="+mn-ea"/>
              </a:endParaRPr>
            </a:p>
          </p:txBody>
        </p:sp>
      </p:grpSp>
      <p:grpSp>
        <p:nvGrpSpPr>
          <p:cNvPr id="43" name="User log in icon"/>
          <p:cNvGrpSpPr>
            <a:grpSpLocks/>
          </p:cNvGrpSpPr>
          <p:nvPr/>
        </p:nvGrpSpPr>
        <p:grpSpPr bwMode="auto">
          <a:xfrm>
            <a:off x="3509963" y="4551363"/>
            <a:ext cx="476250" cy="476250"/>
            <a:chOff x="7192655" y="3931775"/>
            <a:chExt cx="648268" cy="648268"/>
          </a:xfrm>
        </p:grpSpPr>
        <p:sp>
          <p:nvSpPr>
            <p:cNvPr id="3" name="Mobile circle">
              <a:extLst>
                <a:ext uri="{FF2B5EF4-FFF2-40B4-BE49-F238E27FC236}">
                  <a16:creationId xmlns:a16="http://schemas.microsoft.com/office/drawing/2014/main" xmlns="" id="{7E2B67DC-706A-45B0-AB70-C519F84FEECB}"/>
                </a:ext>
              </a:extLst>
            </p:cNvPr>
            <p:cNvSpPr/>
            <p:nvPr/>
          </p:nvSpPr>
          <p:spPr bwMode="auto">
            <a:xfrm>
              <a:off x="7192655" y="3931775"/>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94" name="Group 288"/>
            <p:cNvGrpSpPr>
              <a:grpSpLocks/>
            </p:cNvGrpSpPr>
            <p:nvPr/>
          </p:nvGrpSpPr>
          <p:grpSpPr bwMode="auto">
            <a:xfrm>
              <a:off x="7382348" y="4100822"/>
              <a:ext cx="328114" cy="282264"/>
              <a:chOff x="7842406" y="2300265"/>
              <a:chExt cx="363538" cy="312738"/>
            </a:xfrm>
          </p:grpSpPr>
          <p:sp>
            <p:nvSpPr>
              <p:cNvPr id="290" name="Oval 113">
                <a:extLst>
                  <a:ext uri="{FF2B5EF4-FFF2-40B4-BE49-F238E27FC236}">
                    <a16:creationId xmlns:a16="http://schemas.microsoft.com/office/drawing/2014/main" xmlns="" id="{DEA17F03-E475-44E4-B8EA-88C1FD636AB1}"/>
                  </a:ext>
                </a:extLst>
              </p:cNvPr>
              <p:cNvSpPr>
                <a:spLocks noChangeArrowheads="1"/>
              </p:cNvSpPr>
              <p:nvPr/>
            </p:nvSpPr>
            <p:spPr bwMode="auto">
              <a:xfrm>
                <a:off x="7902776" y="2302108"/>
                <a:ext cx="167593" cy="165200"/>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291" name="Freeform 114">
                <a:extLst>
                  <a:ext uri="{FF2B5EF4-FFF2-40B4-BE49-F238E27FC236}">
                    <a16:creationId xmlns:a16="http://schemas.microsoft.com/office/drawing/2014/main" xmlns="" id="{4D696BD1-E9F6-4C8D-BB22-497853A4CA32}"/>
                  </a:ext>
                </a:extLst>
              </p:cNvPr>
              <p:cNvSpPr/>
              <p:nvPr/>
            </p:nvSpPr>
            <p:spPr bwMode="auto">
              <a:xfrm>
                <a:off x="7842922" y="2472096"/>
                <a:ext cx="284908" cy="141257"/>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292" name="Line 115">
                <a:extLst>
                  <a:ext uri="{FF2B5EF4-FFF2-40B4-BE49-F238E27FC236}">
                    <a16:creationId xmlns:a16="http://schemas.microsoft.com/office/drawing/2014/main" xmlns="" id="{1E9A6187-0515-4C54-92D3-8B508BDC689E}"/>
                  </a:ext>
                </a:extLst>
              </p:cNvPr>
              <p:cNvSpPr>
                <a:spLocks noChangeShapeType="1"/>
              </p:cNvSpPr>
              <p:nvPr/>
            </p:nvSpPr>
            <p:spPr bwMode="auto">
              <a:xfrm>
                <a:off x="820683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75" name="Enterpsie security icon"/>
          <p:cNvGrpSpPr>
            <a:grpSpLocks/>
          </p:cNvGrpSpPr>
          <p:nvPr/>
        </p:nvGrpSpPr>
        <p:grpSpPr bwMode="auto">
          <a:xfrm>
            <a:off x="4760913" y="4524375"/>
            <a:ext cx="476250" cy="476250"/>
            <a:chOff x="3240270" y="5816520"/>
            <a:chExt cx="648268" cy="648268"/>
          </a:xfrm>
        </p:grpSpPr>
        <p:sp>
          <p:nvSpPr>
            <p:cNvPr id="11" name="Customer circle">
              <a:extLst>
                <a:ext uri="{FF2B5EF4-FFF2-40B4-BE49-F238E27FC236}">
                  <a16:creationId xmlns:a16="http://schemas.microsoft.com/office/drawing/2014/main" xmlns="" id="{C3FBE12D-1EF2-4E39-8AC9-AEFDA73514AA}"/>
                </a:ext>
              </a:extLst>
            </p:cNvPr>
            <p:cNvSpPr/>
            <p:nvPr/>
          </p:nvSpPr>
          <p:spPr bwMode="auto">
            <a:xfrm>
              <a:off x="3240270" y="5816520"/>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85" name="Group 357"/>
            <p:cNvGrpSpPr>
              <a:grpSpLocks/>
            </p:cNvGrpSpPr>
            <p:nvPr/>
          </p:nvGrpSpPr>
          <p:grpSpPr bwMode="auto">
            <a:xfrm>
              <a:off x="3386663" y="5977623"/>
              <a:ext cx="308426" cy="322184"/>
              <a:chOff x="8453437" y="3398838"/>
              <a:chExt cx="427038" cy="446087"/>
            </a:xfrm>
          </p:grpSpPr>
          <p:sp>
            <p:nvSpPr>
              <p:cNvPr id="359" name="Line 68">
                <a:extLst>
                  <a:ext uri="{FF2B5EF4-FFF2-40B4-BE49-F238E27FC236}">
                    <a16:creationId xmlns:a16="http://schemas.microsoft.com/office/drawing/2014/main" xmlns="" id="{BE8E0F05-BD76-459F-8395-5F3871677A91}"/>
                  </a:ext>
                </a:extLst>
              </p:cNvPr>
              <p:cNvSpPr>
                <a:spLocks noChangeShapeType="1"/>
              </p:cNvSpPr>
              <p:nvPr/>
            </p:nvSpPr>
            <p:spPr bwMode="auto">
              <a:xfrm>
                <a:off x="8454195" y="3845969"/>
                <a:ext cx="424852"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60" name="Freeform 69">
                <a:extLst>
                  <a:ext uri="{FF2B5EF4-FFF2-40B4-BE49-F238E27FC236}">
                    <a16:creationId xmlns:a16="http://schemas.microsoft.com/office/drawing/2014/main" xmlns="" id="{1169B744-1569-42C1-89C8-D0A229E716FD}"/>
                  </a:ext>
                </a:extLst>
              </p:cNvPr>
              <p:cNvSpPr/>
              <p:nvPr/>
            </p:nvSpPr>
            <p:spPr bwMode="auto">
              <a:xfrm>
                <a:off x="8484114" y="3603625"/>
                <a:ext cx="221402" cy="242344"/>
              </a:xfrm>
              <a:custGeom>
                <a:avLst/>
                <a:gdLst>
                  <a:gd name="T0" fmla="*/ 0 w 140"/>
                  <a:gd name="T1" fmla="*/ 152 h 152"/>
                  <a:gd name="T2" fmla="*/ 0 w 140"/>
                  <a:gd name="T3" fmla="*/ 0 h 152"/>
                  <a:gd name="T4" fmla="*/ 140 w 140"/>
                  <a:gd name="T5" fmla="*/ 0 h 152"/>
                  <a:gd name="T6" fmla="*/ 140 w 140"/>
                  <a:gd name="T7" fmla="*/ 152 h 152"/>
                </a:gdLst>
                <a:ahLst/>
                <a:cxnLst>
                  <a:cxn ang="0">
                    <a:pos x="T0" y="T1"/>
                  </a:cxn>
                  <a:cxn ang="0">
                    <a:pos x="T2" y="T3"/>
                  </a:cxn>
                  <a:cxn ang="0">
                    <a:pos x="T4" y="T5"/>
                  </a:cxn>
                  <a:cxn ang="0">
                    <a:pos x="T6" y="T7"/>
                  </a:cxn>
                </a:cxnLst>
                <a:rect l="0" t="0" r="r" b="b"/>
                <a:pathLst>
                  <a:path w="140" h="152">
                    <a:moveTo>
                      <a:pt x="0" y="152"/>
                    </a:moveTo>
                    <a:lnTo>
                      <a:pt x="0" y="0"/>
                    </a:lnTo>
                    <a:lnTo>
                      <a:pt x="140" y="0"/>
                    </a:lnTo>
                    <a:lnTo>
                      <a:pt x="140" y="152"/>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61" name="Freeform 70">
                <a:extLst>
                  <a:ext uri="{FF2B5EF4-FFF2-40B4-BE49-F238E27FC236}">
                    <a16:creationId xmlns:a16="http://schemas.microsoft.com/office/drawing/2014/main" xmlns="" id="{F34AF5AE-7700-42B8-8567-A6AE2769F9BF}"/>
                  </a:ext>
                </a:extLst>
              </p:cNvPr>
              <p:cNvSpPr/>
              <p:nvPr/>
            </p:nvSpPr>
            <p:spPr bwMode="auto">
              <a:xfrm>
                <a:off x="8642684" y="3513867"/>
                <a:ext cx="206443" cy="332102"/>
              </a:xfrm>
              <a:custGeom>
                <a:avLst/>
                <a:gdLst>
                  <a:gd name="T0" fmla="*/ 0 w 132"/>
                  <a:gd name="T1" fmla="*/ 45 h 210"/>
                  <a:gd name="T2" fmla="*/ 0 w 132"/>
                  <a:gd name="T3" fmla="*/ 0 h 210"/>
                  <a:gd name="T4" fmla="*/ 132 w 132"/>
                  <a:gd name="T5" fmla="*/ 0 h 210"/>
                  <a:gd name="T6" fmla="*/ 132 w 132"/>
                  <a:gd name="T7" fmla="*/ 210 h 210"/>
                </a:gdLst>
                <a:ahLst/>
                <a:cxnLst>
                  <a:cxn ang="0">
                    <a:pos x="T0" y="T1"/>
                  </a:cxn>
                  <a:cxn ang="0">
                    <a:pos x="T2" y="T3"/>
                  </a:cxn>
                  <a:cxn ang="0">
                    <a:pos x="T4" y="T5"/>
                  </a:cxn>
                  <a:cxn ang="0">
                    <a:pos x="T6" y="T7"/>
                  </a:cxn>
                </a:cxnLst>
                <a:rect l="0" t="0" r="r" b="b"/>
                <a:pathLst>
                  <a:path w="132" h="210">
                    <a:moveTo>
                      <a:pt x="0" y="45"/>
                    </a:moveTo>
                    <a:lnTo>
                      <a:pt x="0" y="0"/>
                    </a:lnTo>
                    <a:lnTo>
                      <a:pt x="132" y="0"/>
                    </a:lnTo>
                    <a:lnTo>
                      <a:pt x="132" y="210"/>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62" name="Freeform 71">
                <a:extLst>
                  <a:ext uri="{FF2B5EF4-FFF2-40B4-BE49-F238E27FC236}">
                    <a16:creationId xmlns:a16="http://schemas.microsoft.com/office/drawing/2014/main" xmlns="" id="{7B143D47-CAEF-478E-B663-03EBD8B0A744}"/>
                  </a:ext>
                </a:extLst>
              </p:cNvPr>
              <p:cNvSpPr/>
              <p:nvPr/>
            </p:nvSpPr>
            <p:spPr bwMode="auto">
              <a:xfrm>
                <a:off x="8600797" y="3400174"/>
                <a:ext cx="113693" cy="173531"/>
              </a:xfrm>
              <a:custGeom>
                <a:avLst/>
                <a:gdLst>
                  <a:gd name="T0" fmla="*/ 0 w 71"/>
                  <a:gd name="T1" fmla="*/ 110 h 110"/>
                  <a:gd name="T2" fmla="*/ 0 w 71"/>
                  <a:gd name="T3" fmla="*/ 53 h 110"/>
                  <a:gd name="T4" fmla="*/ 71 w 71"/>
                  <a:gd name="T5" fmla="*/ 0 h 110"/>
                  <a:gd name="T6" fmla="*/ 71 w 71"/>
                  <a:gd name="T7" fmla="*/ 53 h 110"/>
                </a:gdLst>
                <a:ahLst/>
                <a:cxnLst>
                  <a:cxn ang="0">
                    <a:pos x="T0" y="T1"/>
                  </a:cxn>
                  <a:cxn ang="0">
                    <a:pos x="T2" y="T3"/>
                  </a:cxn>
                  <a:cxn ang="0">
                    <a:pos x="T4" y="T5"/>
                  </a:cxn>
                  <a:cxn ang="0">
                    <a:pos x="T6" y="T7"/>
                  </a:cxn>
                </a:cxnLst>
                <a:rect l="0" t="0" r="r" b="b"/>
                <a:pathLst>
                  <a:path w="71" h="110">
                    <a:moveTo>
                      <a:pt x="0" y="110"/>
                    </a:moveTo>
                    <a:lnTo>
                      <a:pt x="0" y="53"/>
                    </a:lnTo>
                    <a:lnTo>
                      <a:pt x="71" y="0"/>
                    </a:lnTo>
                    <a:lnTo>
                      <a:pt x="71" y="53"/>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63" name="Freeform 72">
                <a:extLst>
                  <a:ext uri="{FF2B5EF4-FFF2-40B4-BE49-F238E27FC236}">
                    <a16:creationId xmlns:a16="http://schemas.microsoft.com/office/drawing/2014/main" xmlns="" id="{94A123D8-5238-4905-ADE4-62266FC4EF8C}"/>
                  </a:ext>
                </a:extLst>
              </p:cNvPr>
              <p:cNvSpPr/>
              <p:nvPr/>
            </p:nvSpPr>
            <p:spPr bwMode="auto">
              <a:xfrm>
                <a:off x="8729451" y="3765188"/>
                <a:ext cx="50862" cy="71806"/>
              </a:xfrm>
              <a:custGeom>
                <a:avLst/>
                <a:gdLst>
                  <a:gd name="T0" fmla="*/ 0 w 32"/>
                  <a:gd name="T1" fmla="*/ 0 h 44"/>
                  <a:gd name="T2" fmla="*/ 32 w 32"/>
                  <a:gd name="T3" fmla="*/ 0 h 44"/>
                  <a:gd name="T4" fmla="*/ 32 w 32"/>
                  <a:gd name="T5" fmla="*/ 44 h 44"/>
                </a:gdLst>
                <a:ahLst/>
                <a:cxnLst>
                  <a:cxn ang="0">
                    <a:pos x="T0" y="T1"/>
                  </a:cxn>
                  <a:cxn ang="0">
                    <a:pos x="T2" y="T3"/>
                  </a:cxn>
                  <a:cxn ang="0">
                    <a:pos x="T4" y="T5"/>
                  </a:cxn>
                </a:cxnLst>
                <a:rect l="0" t="0" r="r" b="b"/>
                <a:pathLst>
                  <a:path w="32" h="44">
                    <a:moveTo>
                      <a:pt x="0" y="0"/>
                    </a:moveTo>
                    <a:lnTo>
                      <a:pt x="32" y="0"/>
                    </a:lnTo>
                    <a:lnTo>
                      <a:pt x="32" y="44"/>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64" name="Freeform 73">
                <a:extLst>
                  <a:ext uri="{FF2B5EF4-FFF2-40B4-BE49-F238E27FC236}">
                    <a16:creationId xmlns:a16="http://schemas.microsoft.com/office/drawing/2014/main" xmlns="" id="{82A1017F-A590-4919-BED8-1F8C647C149B}"/>
                  </a:ext>
                </a:extLst>
              </p:cNvPr>
              <p:cNvSpPr/>
              <p:nvPr/>
            </p:nvSpPr>
            <p:spPr bwMode="auto">
              <a:xfrm>
                <a:off x="8558911" y="3765188"/>
                <a:ext cx="71806" cy="80781"/>
              </a:xfrm>
              <a:custGeom>
                <a:avLst/>
                <a:gdLst>
                  <a:gd name="T0" fmla="*/ 0 w 45"/>
                  <a:gd name="T1" fmla="*/ 47 h 50"/>
                  <a:gd name="T2" fmla="*/ 0 w 45"/>
                  <a:gd name="T3" fmla="*/ 0 h 50"/>
                  <a:gd name="T4" fmla="*/ 45 w 45"/>
                  <a:gd name="T5" fmla="*/ 0 h 50"/>
                  <a:gd name="T6" fmla="*/ 45 w 45"/>
                  <a:gd name="T7" fmla="*/ 50 h 50"/>
                </a:gdLst>
                <a:ahLst/>
                <a:cxnLst>
                  <a:cxn ang="0">
                    <a:pos x="T0" y="T1"/>
                  </a:cxn>
                  <a:cxn ang="0">
                    <a:pos x="T2" y="T3"/>
                  </a:cxn>
                  <a:cxn ang="0">
                    <a:pos x="T4" y="T5"/>
                  </a:cxn>
                  <a:cxn ang="0">
                    <a:pos x="T6" y="T7"/>
                  </a:cxn>
                </a:cxnLst>
                <a:rect l="0" t="0" r="r" b="b"/>
                <a:pathLst>
                  <a:path w="45" h="50">
                    <a:moveTo>
                      <a:pt x="0" y="47"/>
                    </a:moveTo>
                    <a:lnTo>
                      <a:pt x="0" y="0"/>
                    </a:lnTo>
                    <a:lnTo>
                      <a:pt x="45" y="0"/>
                    </a:lnTo>
                    <a:lnTo>
                      <a:pt x="45" y="50"/>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65" name="Line 74">
                <a:extLst>
                  <a:ext uri="{FF2B5EF4-FFF2-40B4-BE49-F238E27FC236}">
                    <a16:creationId xmlns:a16="http://schemas.microsoft.com/office/drawing/2014/main" xmlns="" id="{D3CAD389-2F29-4B94-A6CA-C273024043D9}"/>
                  </a:ext>
                </a:extLst>
              </p:cNvPr>
              <p:cNvSpPr>
                <a:spLocks noChangeShapeType="1"/>
              </p:cNvSpPr>
              <p:nvPr/>
            </p:nvSpPr>
            <p:spPr bwMode="auto">
              <a:xfrm>
                <a:off x="8870070" y="3708341"/>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46" name="Spam"/>
          <p:cNvGrpSpPr>
            <a:grpSpLocks/>
          </p:cNvGrpSpPr>
          <p:nvPr/>
        </p:nvGrpSpPr>
        <p:grpSpPr bwMode="auto">
          <a:xfrm>
            <a:off x="6391275" y="1579563"/>
            <a:ext cx="476250" cy="476250"/>
            <a:chOff x="10214144" y="4916701"/>
            <a:chExt cx="648268" cy="648268"/>
          </a:xfrm>
        </p:grpSpPr>
        <p:sp>
          <p:nvSpPr>
            <p:cNvPr id="2" name="Citizen circle">
              <a:extLst>
                <a:ext uri="{FF2B5EF4-FFF2-40B4-BE49-F238E27FC236}">
                  <a16:creationId xmlns:a16="http://schemas.microsoft.com/office/drawing/2014/main" xmlns="" id="{572C8DF6-BF03-4F13-A8A2-D2B47A63ACD5}"/>
                </a:ext>
              </a:extLst>
            </p:cNvPr>
            <p:cNvSpPr/>
            <p:nvPr/>
          </p:nvSpPr>
          <p:spPr bwMode="auto">
            <a:xfrm>
              <a:off x="10214144" y="4916701"/>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76" name="Group 60"/>
            <p:cNvGrpSpPr>
              <a:grpSpLocks noChangeAspect="1"/>
            </p:cNvGrpSpPr>
            <p:nvPr/>
          </p:nvGrpSpPr>
          <p:grpSpPr bwMode="auto">
            <a:xfrm>
              <a:off x="10404944" y="5073161"/>
              <a:ext cx="293031" cy="341870"/>
              <a:chOff x="6468" y="3423"/>
              <a:chExt cx="234" cy="273"/>
            </a:xfrm>
          </p:grpSpPr>
          <p:sp>
            <p:nvSpPr>
              <p:cNvPr id="379" name="Freeform 61">
                <a:extLst>
                  <a:ext uri="{FF2B5EF4-FFF2-40B4-BE49-F238E27FC236}">
                    <a16:creationId xmlns:a16="http://schemas.microsoft.com/office/drawing/2014/main" xmlns="" id="{4C86E193-A787-47DD-91BA-8E6D345D942E}"/>
                  </a:ext>
                </a:extLst>
              </p:cNvPr>
              <p:cNvSpPr>
                <a:spLocks noEditPoints="1"/>
              </p:cNvSpPr>
              <p:nvPr/>
            </p:nvSpPr>
            <p:spPr bwMode="auto">
              <a:xfrm>
                <a:off x="6466" y="3421"/>
                <a:ext cx="236" cy="278"/>
              </a:xfrm>
              <a:custGeom>
                <a:avLst/>
                <a:gdLst>
                  <a:gd name="T0" fmla="*/ 76 w 96"/>
                  <a:gd name="T1" fmla="*/ 112 h 112"/>
                  <a:gd name="T2" fmla="*/ 20 w 96"/>
                  <a:gd name="T3" fmla="*/ 112 h 112"/>
                  <a:gd name="T4" fmla="*/ 0 w 96"/>
                  <a:gd name="T5" fmla="*/ 92 h 112"/>
                  <a:gd name="T6" fmla="*/ 0 w 96"/>
                  <a:gd name="T7" fmla="*/ 0 h 112"/>
                  <a:gd name="T8" fmla="*/ 88 w 96"/>
                  <a:gd name="T9" fmla="*/ 0 h 112"/>
                  <a:gd name="T10" fmla="*/ 88 w 96"/>
                  <a:gd name="T11" fmla="*/ 88 h 112"/>
                  <a:gd name="T12" fmla="*/ 80 w 96"/>
                  <a:gd name="T13" fmla="*/ 88 h 112"/>
                  <a:gd name="T14" fmla="*/ 80 w 96"/>
                  <a:gd name="T15" fmla="*/ 8 h 112"/>
                  <a:gd name="T16" fmla="*/ 8 w 96"/>
                  <a:gd name="T17" fmla="*/ 8 h 112"/>
                  <a:gd name="T18" fmla="*/ 8 w 96"/>
                  <a:gd name="T19" fmla="*/ 92 h 112"/>
                  <a:gd name="T20" fmla="*/ 20 w 96"/>
                  <a:gd name="T21" fmla="*/ 104 h 112"/>
                  <a:gd name="T22" fmla="*/ 32 w 96"/>
                  <a:gd name="T23" fmla="*/ 92 h 112"/>
                  <a:gd name="T24" fmla="*/ 32 w 96"/>
                  <a:gd name="T25" fmla="*/ 88 h 112"/>
                  <a:gd name="T26" fmla="*/ 96 w 96"/>
                  <a:gd name="T27" fmla="*/ 88 h 112"/>
                  <a:gd name="T28" fmla="*/ 96 w 96"/>
                  <a:gd name="T29" fmla="*/ 92 h 112"/>
                  <a:gd name="T30" fmla="*/ 76 w 96"/>
                  <a:gd name="T31" fmla="*/ 112 h 112"/>
                  <a:gd name="T32" fmla="*/ 36 w 96"/>
                  <a:gd name="T33" fmla="*/ 104 h 112"/>
                  <a:gd name="T34" fmla="*/ 76 w 96"/>
                  <a:gd name="T35" fmla="*/ 104 h 112"/>
                  <a:gd name="T36" fmla="*/ 87 w 96"/>
                  <a:gd name="T37" fmla="*/ 96 h 112"/>
                  <a:gd name="T38" fmla="*/ 40 w 96"/>
                  <a:gd name="T39" fmla="*/ 96 h 112"/>
                  <a:gd name="T40" fmla="*/ 36 w 96"/>
                  <a:gd name="T4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12">
                    <a:moveTo>
                      <a:pt x="76" y="112"/>
                    </a:moveTo>
                    <a:cubicBezTo>
                      <a:pt x="20" y="112"/>
                      <a:pt x="20" y="112"/>
                      <a:pt x="20" y="112"/>
                    </a:cubicBezTo>
                    <a:cubicBezTo>
                      <a:pt x="9" y="112"/>
                      <a:pt x="0" y="103"/>
                      <a:pt x="0" y="92"/>
                    </a:cubicBezTo>
                    <a:cubicBezTo>
                      <a:pt x="0" y="0"/>
                      <a:pt x="0" y="0"/>
                      <a:pt x="0" y="0"/>
                    </a:cubicBezTo>
                    <a:cubicBezTo>
                      <a:pt x="88" y="0"/>
                      <a:pt x="88" y="0"/>
                      <a:pt x="88" y="0"/>
                    </a:cubicBezTo>
                    <a:cubicBezTo>
                      <a:pt x="88" y="88"/>
                      <a:pt x="88" y="88"/>
                      <a:pt x="88" y="88"/>
                    </a:cubicBezTo>
                    <a:cubicBezTo>
                      <a:pt x="80" y="88"/>
                      <a:pt x="80" y="88"/>
                      <a:pt x="80" y="88"/>
                    </a:cubicBezTo>
                    <a:cubicBezTo>
                      <a:pt x="80" y="8"/>
                      <a:pt x="80" y="8"/>
                      <a:pt x="80" y="8"/>
                    </a:cubicBezTo>
                    <a:cubicBezTo>
                      <a:pt x="8" y="8"/>
                      <a:pt x="8" y="8"/>
                      <a:pt x="8" y="8"/>
                    </a:cubicBezTo>
                    <a:cubicBezTo>
                      <a:pt x="8" y="92"/>
                      <a:pt x="8" y="92"/>
                      <a:pt x="8" y="92"/>
                    </a:cubicBezTo>
                    <a:cubicBezTo>
                      <a:pt x="8" y="99"/>
                      <a:pt x="13" y="104"/>
                      <a:pt x="20" y="104"/>
                    </a:cubicBezTo>
                    <a:cubicBezTo>
                      <a:pt x="27" y="104"/>
                      <a:pt x="32" y="99"/>
                      <a:pt x="32" y="92"/>
                    </a:cubicBezTo>
                    <a:cubicBezTo>
                      <a:pt x="32" y="88"/>
                      <a:pt x="32" y="88"/>
                      <a:pt x="32" y="88"/>
                    </a:cubicBezTo>
                    <a:cubicBezTo>
                      <a:pt x="96" y="88"/>
                      <a:pt x="96" y="88"/>
                      <a:pt x="96" y="88"/>
                    </a:cubicBezTo>
                    <a:cubicBezTo>
                      <a:pt x="96" y="92"/>
                      <a:pt x="96" y="92"/>
                      <a:pt x="96" y="92"/>
                    </a:cubicBezTo>
                    <a:cubicBezTo>
                      <a:pt x="96" y="103"/>
                      <a:pt x="87" y="112"/>
                      <a:pt x="76" y="112"/>
                    </a:cubicBezTo>
                    <a:close/>
                    <a:moveTo>
                      <a:pt x="36" y="104"/>
                    </a:moveTo>
                    <a:cubicBezTo>
                      <a:pt x="76" y="104"/>
                      <a:pt x="76" y="104"/>
                      <a:pt x="76" y="104"/>
                    </a:cubicBezTo>
                    <a:cubicBezTo>
                      <a:pt x="81" y="104"/>
                      <a:pt x="86" y="101"/>
                      <a:pt x="87" y="96"/>
                    </a:cubicBezTo>
                    <a:cubicBezTo>
                      <a:pt x="40" y="96"/>
                      <a:pt x="40" y="96"/>
                      <a:pt x="40" y="96"/>
                    </a:cubicBezTo>
                    <a:cubicBezTo>
                      <a:pt x="39" y="99"/>
                      <a:pt x="38" y="102"/>
                      <a:pt x="36" y="104"/>
                    </a:cubicBezTo>
                    <a:close/>
                  </a:path>
                </a:pathLst>
              </a:custGeom>
              <a:solidFill>
                <a:schemeClr val="bg1"/>
              </a:solidFill>
              <a:ln w="15875" cap="sq">
                <a:solidFill>
                  <a:schemeClr val="bg1"/>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sp>
            <p:nvSpPr>
              <p:cNvPr id="380" name="Rectangle 62">
                <a:extLst>
                  <a:ext uri="{FF2B5EF4-FFF2-40B4-BE49-F238E27FC236}">
                    <a16:creationId xmlns:a16="http://schemas.microsoft.com/office/drawing/2014/main" xmlns="" id="{08358950-3334-4EB0-8343-6A574DED4777}"/>
                  </a:ext>
                </a:extLst>
              </p:cNvPr>
              <p:cNvSpPr>
                <a:spLocks noChangeArrowheads="1"/>
              </p:cNvSpPr>
              <p:nvPr/>
            </p:nvSpPr>
            <p:spPr bwMode="auto">
              <a:xfrm>
                <a:off x="6507" y="3598"/>
                <a:ext cx="19" cy="21"/>
              </a:xfrm>
              <a:prstGeom prst="rect">
                <a:avLst/>
              </a:prstGeom>
              <a:solidFill>
                <a:schemeClr val="bg1"/>
              </a:solidFill>
              <a:ln w="15875" cap="sq">
                <a:solidFill>
                  <a:schemeClr val="tx2"/>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sp>
            <p:nvSpPr>
              <p:cNvPr id="381" name="Rectangle 63">
                <a:extLst>
                  <a:ext uri="{FF2B5EF4-FFF2-40B4-BE49-F238E27FC236}">
                    <a16:creationId xmlns:a16="http://schemas.microsoft.com/office/drawing/2014/main" xmlns="" id="{70CB46D8-3FFB-43B0-8579-9B061DFB53D2}"/>
                  </a:ext>
                </a:extLst>
              </p:cNvPr>
              <p:cNvSpPr>
                <a:spLocks noChangeArrowheads="1"/>
              </p:cNvSpPr>
              <p:nvPr/>
            </p:nvSpPr>
            <p:spPr bwMode="auto">
              <a:xfrm>
                <a:off x="6545" y="3576"/>
                <a:ext cx="98" cy="19"/>
              </a:xfrm>
              <a:prstGeom prst="rect">
                <a:avLst/>
              </a:prstGeom>
              <a:solidFill>
                <a:schemeClr val="bg1"/>
              </a:solidFill>
              <a:ln w="15875" cap="sq">
                <a:solidFill>
                  <a:schemeClr val="bg1"/>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sp>
            <p:nvSpPr>
              <p:cNvPr id="382" name="Rectangle 64">
                <a:extLst>
                  <a:ext uri="{FF2B5EF4-FFF2-40B4-BE49-F238E27FC236}">
                    <a16:creationId xmlns:a16="http://schemas.microsoft.com/office/drawing/2014/main" xmlns="" id="{B35D0609-BCD6-4C41-8B43-C38E58283664}"/>
                  </a:ext>
                </a:extLst>
              </p:cNvPr>
              <p:cNvSpPr>
                <a:spLocks noChangeArrowheads="1"/>
              </p:cNvSpPr>
              <p:nvPr/>
            </p:nvSpPr>
            <p:spPr bwMode="auto">
              <a:xfrm>
                <a:off x="6507" y="3540"/>
                <a:ext cx="19" cy="19"/>
              </a:xfrm>
              <a:prstGeom prst="rect">
                <a:avLst/>
              </a:prstGeom>
              <a:solidFill>
                <a:schemeClr val="bg1"/>
              </a:solidFill>
              <a:ln w="15875" cap="sq">
                <a:solidFill>
                  <a:schemeClr val="tx2"/>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sp>
            <p:nvSpPr>
              <p:cNvPr id="383" name="Rectangle 65">
                <a:extLst>
                  <a:ext uri="{FF2B5EF4-FFF2-40B4-BE49-F238E27FC236}">
                    <a16:creationId xmlns:a16="http://schemas.microsoft.com/office/drawing/2014/main" xmlns="" id="{92A90C14-8F51-46A3-AF74-F77070BB5A8C}"/>
                  </a:ext>
                </a:extLst>
              </p:cNvPr>
              <p:cNvSpPr>
                <a:spLocks noChangeArrowheads="1"/>
              </p:cNvSpPr>
              <p:nvPr/>
            </p:nvSpPr>
            <p:spPr bwMode="auto">
              <a:xfrm>
                <a:off x="6545" y="3540"/>
                <a:ext cx="98" cy="19"/>
              </a:xfrm>
              <a:prstGeom prst="rect">
                <a:avLst/>
              </a:prstGeom>
              <a:solidFill>
                <a:schemeClr val="bg1"/>
              </a:solidFill>
              <a:ln w="15875" cap="sq">
                <a:solidFill>
                  <a:schemeClr val="tx2"/>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sp>
            <p:nvSpPr>
              <p:cNvPr id="384" name="Rectangle 66">
                <a:extLst>
                  <a:ext uri="{FF2B5EF4-FFF2-40B4-BE49-F238E27FC236}">
                    <a16:creationId xmlns:a16="http://schemas.microsoft.com/office/drawing/2014/main" xmlns="" id="{9E81AD66-E00A-4A7E-BE9C-DEC5CF45713D}"/>
                  </a:ext>
                </a:extLst>
              </p:cNvPr>
              <p:cNvSpPr>
                <a:spLocks noChangeArrowheads="1"/>
              </p:cNvSpPr>
              <p:nvPr/>
            </p:nvSpPr>
            <p:spPr bwMode="auto">
              <a:xfrm>
                <a:off x="6507" y="3481"/>
                <a:ext cx="19" cy="19"/>
              </a:xfrm>
              <a:prstGeom prst="rect">
                <a:avLst/>
              </a:prstGeom>
              <a:solidFill>
                <a:schemeClr val="bg1"/>
              </a:solidFill>
              <a:ln w="15875" cap="sq">
                <a:solidFill>
                  <a:schemeClr val="tx2"/>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sp>
            <p:nvSpPr>
              <p:cNvPr id="385" name="Rectangle 67">
                <a:extLst>
                  <a:ext uri="{FF2B5EF4-FFF2-40B4-BE49-F238E27FC236}">
                    <a16:creationId xmlns:a16="http://schemas.microsoft.com/office/drawing/2014/main" xmlns="" id="{CEFBF8F7-36DB-4531-902C-539F4D6541B2}"/>
                  </a:ext>
                </a:extLst>
              </p:cNvPr>
              <p:cNvSpPr>
                <a:spLocks noChangeArrowheads="1"/>
              </p:cNvSpPr>
              <p:nvPr/>
            </p:nvSpPr>
            <p:spPr bwMode="auto">
              <a:xfrm>
                <a:off x="6545" y="3481"/>
                <a:ext cx="98" cy="19"/>
              </a:xfrm>
              <a:prstGeom prst="rect">
                <a:avLst/>
              </a:prstGeom>
              <a:solidFill>
                <a:schemeClr val="bg1"/>
              </a:solidFill>
              <a:ln w="15875" cap="sq">
                <a:solidFill>
                  <a:schemeClr val="bg1"/>
                </a:solidFill>
                <a:miter lim="800000"/>
              </a:ln>
            </p:spPr>
            <p:txBody>
              <a:bodyPr lIns="67231" tIns="33615" rIns="67231" bIns="33615"/>
              <a:lstStyle/>
              <a:p>
                <a:pPr defTabSz="914400" eaLnBrk="1" fontAlgn="auto" hangingPunct="1">
                  <a:spcBef>
                    <a:spcPts val="0"/>
                  </a:spcBef>
                  <a:spcAft>
                    <a:spcPts val="0"/>
                  </a:spcAft>
                  <a:defRPr/>
                </a:pPr>
                <a:endParaRPr lang="en-US" sz="1325" kern="0">
                  <a:solidFill>
                    <a:sysClr val="windowText" lastClr="000000"/>
                  </a:solidFill>
                  <a:latin typeface="Segoe UI" panose="020B0502040204020203"/>
                  <a:ea typeface="+mn-ea"/>
                </a:endParaRPr>
              </a:p>
            </p:txBody>
          </p:sp>
        </p:grpSp>
      </p:grpSp>
      <p:grpSp>
        <p:nvGrpSpPr>
          <p:cNvPr id="56" name="Unauthorized user icon"/>
          <p:cNvGrpSpPr>
            <a:grpSpLocks/>
          </p:cNvGrpSpPr>
          <p:nvPr/>
        </p:nvGrpSpPr>
        <p:grpSpPr bwMode="auto">
          <a:xfrm>
            <a:off x="2794000" y="3082925"/>
            <a:ext cx="477838" cy="476250"/>
            <a:chOff x="9162097" y="1888106"/>
            <a:chExt cx="648268" cy="648268"/>
          </a:xfrm>
        </p:grpSpPr>
        <p:sp>
          <p:nvSpPr>
            <p:cNvPr id="191" name="Partner circle">
              <a:extLst>
                <a:ext uri="{FF2B5EF4-FFF2-40B4-BE49-F238E27FC236}">
                  <a16:creationId xmlns:a16="http://schemas.microsoft.com/office/drawing/2014/main" xmlns="" id="{9BB0182D-3A6B-4739-AF64-60ADBB284E51}"/>
                </a:ext>
              </a:extLst>
            </p:cNvPr>
            <p:cNvSpPr/>
            <p:nvPr/>
          </p:nvSpPr>
          <p:spPr bwMode="auto">
            <a:xfrm>
              <a:off x="9162097" y="1888106"/>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71" name="Group 12"/>
            <p:cNvGrpSpPr>
              <a:grpSpLocks noChangeAspect="1"/>
            </p:cNvGrpSpPr>
            <p:nvPr/>
          </p:nvGrpSpPr>
          <p:grpSpPr bwMode="auto">
            <a:xfrm>
              <a:off x="9318571" y="2016505"/>
              <a:ext cx="293949" cy="391469"/>
              <a:chOff x="5689" y="1514"/>
              <a:chExt cx="211" cy="281"/>
            </a:xfrm>
          </p:grpSpPr>
          <p:sp>
            <p:nvSpPr>
              <p:cNvPr id="50" name="Freeform 13">
                <a:extLst>
                  <a:ext uri="{FF2B5EF4-FFF2-40B4-BE49-F238E27FC236}">
                    <a16:creationId xmlns:a16="http://schemas.microsoft.com/office/drawing/2014/main" xmlns="" id="{06C567D1-5390-4103-8958-794DF3DA658A}"/>
                  </a:ext>
                </a:extLst>
              </p:cNvPr>
              <p:cNvSpPr/>
              <p:nvPr/>
            </p:nvSpPr>
            <p:spPr bwMode="auto">
              <a:xfrm>
                <a:off x="5793" y="1512"/>
                <a:ext cx="34" cy="113"/>
              </a:xfrm>
              <a:custGeom>
                <a:avLst/>
                <a:gdLst>
                  <a:gd name="T0" fmla="*/ 14 w 14"/>
                  <a:gd name="T1" fmla="*/ 46 h 46"/>
                  <a:gd name="T2" fmla="*/ 14 w 14"/>
                  <a:gd name="T3" fmla="*/ 8 h 46"/>
                  <a:gd name="T4" fmla="*/ 7 w 14"/>
                  <a:gd name="T5" fmla="*/ 0 h 46"/>
                  <a:gd name="T6" fmla="*/ 0 w 14"/>
                  <a:gd name="T7" fmla="*/ 8 h 46"/>
                  <a:gd name="T8" fmla="*/ 0 w 14"/>
                  <a:gd name="T9" fmla="*/ 16 h 46"/>
                </a:gdLst>
                <a:ahLst/>
                <a:cxnLst>
                  <a:cxn ang="0">
                    <a:pos x="T0" y="T1"/>
                  </a:cxn>
                  <a:cxn ang="0">
                    <a:pos x="T2" y="T3"/>
                  </a:cxn>
                  <a:cxn ang="0">
                    <a:pos x="T4" y="T5"/>
                  </a:cxn>
                  <a:cxn ang="0">
                    <a:pos x="T6" y="T7"/>
                  </a:cxn>
                  <a:cxn ang="0">
                    <a:pos x="T8" y="T9"/>
                  </a:cxn>
                </a:cxnLst>
                <a:rect l="0" t="0" r="r" b="b"/>
                <a:pathLst>
                  <a:path w="14" h="46">
                    <a:moveTo>
                      <a:pt x="14" y="46"/>
                    </a:moveTo>
                    <a:cubicBezTo>
                      <a:pt x="14" y="8"/>
                      <a:pt x="14" y="8"/>
                      <a:pt x="14" y="8"/>
                    </a:cubicBezTo>
                    <a:cubicBezTo>
                      <a:pt x="14" y="4"/>
                      <a:pt x="11" y="0"/>
                      <a:pt x="7" y="0"/>
                    </a:cubicBezTo>
                    <a:cubicBezTo>
                      <a:pt x="3" y="0"/>
                      <a:pt x="0" y="4"/>
                      <a:pt x="0" y="8"/>
                    </a:cubicBezTo>
                    <a:cubicBezTo>
                      <a:pt x="0" y="16"/>
                      <a:pt x="0" y="16"/>
                      <a:pt x="0" y="16"/>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kern="0">
                  <a:solidFill>
                    <a:srgbClr val="505050"/>
                  </a:solidFill>
                  <a:latin typeface="Segoe UI Semilight"/>
                  <a:ea typeface="+mn-ea"/>
                </a:endParaRPr>
              </a:p>
            </p:txBody>
          </p:sp>
          <p:sp>
            <p:nvSpPr>
              <p:cNvPr id="52" name="Freeform 14">
                <a:extLst>
                  <a:ext uri="{FF2B5EF4-FFF2-40B4-BE49-F238E27FC236}">
                    <a16:creationId xmlns:a16="http://schemas.microsoft.com/office/drawing/2014/main" xmlns="" id="{C5B102E0-4FD4-4C0F-9E8E-49CCE947D2D2}"/>
                  </a:ext>
                </a:extLst>
              </p:cNvPr>
              <p:cNvSpPr/>
              <p:nvPr/>
            </p:nvSpPr>
            <p:spPr bwMode="auto">
              <a:xfrm>
                <a:off x="5827" y="1532"/>
                <a:ext cx="36" cy="126"/>
              </a:xfrm>
              <a:custGeom>
                <a:avLst/>
                <a:gdLst>
                  <a:gd name="T0" fmla="*/ 15 w 15"/>
                  <a:gd name="T1" fmla="*/ 39 h 51"/>
                  <a:gd name="T2" fmla="*/ 15 w 15"/>
                  <a:gd name="T3" fmla="*/ 7 h 51"/>
                  <a:gd name="T4" fmla="*/ 8 w 15"/>
                  <a:gd name="T5" fmla="*/ 0 h 51"/>
                  <a:gd name="T6" fmla="*/ 0 w 15"/>
                  <a:gd name="T7" fmla="*/ 7 h 51"/>
                  <a:gd name="T8" fmla="*/ 0 w 15"/>
                  <a:gd name="T9" fmla="*/ 51 h 51"/>
                </a:gdLst>
                <a:ahLst/>
                <a:cxnLst>
                  <a:cxn ang="0">
                    <a:pos x="T0" y="T1"/>
                  </a:cxn>
                  <a:cxn ang="0">
                    <a:pos x="T2" y="T3"/>
                  </a:cxn>
                  <a:cxn ang="0">
                    <a:pos x="T4" y="T5"/>
                  </a:cxn>
                  <a:cxn ang="0">
                    <a:pos x="T6" y="T7"/>
                  </a:cxn>
                  <a:cxn ang="0">
                    <a:pos x="T8" y="T9"/>
                  </a:cxn>
                </a:cxnLst>
                <a:rect l="0" t="0" r="r" b="b"/>
                <a:pathLst>
                  <a:path w="15" h="51">
                    <a:moveTo>
                      <a:pt x="15" y="39"/>
                    </a:moveTo>
                    <a:cubicBezTo>
                      <a:pt x="15" y="7"/>
                      <a:pt x="15" y="7"/>
                      <a:pt x="15" y="7"/>
                    </a:cubicBezTo>
                    <a:cubicBezTo>
                      <a:pt x="15" y="3"/>
                      <a:pt x="12" y="0"/>
                      <a:pt x="8" y="0"/>
                    </a:cubicBezTo>
                    <a:cubicBezTo>
                      <a:pt x="4" y="0"/>
                      <a:pt x="0" y="3"/>
                      <a:pt x="0" y="7"/>
                    </a:cubicBezTo>
                    <a:cubicBezTo>
                      <a:pt x="0" y="51"/>
                      <a:pt x="0" y="51"/>
                      <a:pt x="0" y="5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kern="0">
                  <a:solidFill>
                    <a:srgbClr val="505050"/>
                  </a:solidFill>
                  <a:latin typeface="Segoe UI Semilight"/>
                  <a:ea typeface="+mn-ea"/>
                </a:endParaRPr>
              </a:p>
            </p:txBody>
          </p:sp>
          <p:sp>
            <p:nvSpPr>
              <p:cNvPr id="53" name="Freeform 15">
                <a:extLst>
                  <a:ext uri="{FF2B5EF4-FFF2-40B4-BE49-F238E27FC236}">
                    <a16:creationId xmlns:a16="http://schemas.microsoft.com/office/drawing/2014/main" xmlns="" id="{D498996F-7B2E-4522-8BCC-2CE08422A8E1}"/>
                  </a:ext>
                </a:extLst>
              </p:cNvPr>
              <p:cNvSpPr/>
              <p:nvPr/>
            </p:nvSpPr>
            <p:spPr bwMode="auto">
              <a:xfrm>
                <a:off x="5691" y="1532"/>
                <a:ext cx="209" cy="265"/>
              </a:xfrm>
              <a:custGeom>
                <a:avLst/>
                <a:gdLst>
                  <a:gd name="T0" fmla="*/ 72 w 87"/>
                  <a:gd name="T1" fmla="*/ 55 h 108"/>
                  <a:gd name="T2" fmla="*/ 72 w 87"/>
                  <a:gd name="T3" fmla="*/ 18 h 108"/>
                  <a:gd name="T4" fmla="*/ 79 w 87"/>
                  <a:gd name="T5" fmla="*/ 11 h 108"/>
                  <a:gd name="T6" fmla="*/ 87 w 87"/>
                  <a:gd name="T7" fmla="*/ 18 h 108"/>
                  <a:gd name="T8" fmla="*/ 87 w 87"/>
                  <a:gd name="T9" fmla="*/ 74 h 108"/>
                  <a:gd name="T10" fmla="*/ 57 w 87"/>
                  <a:gd name="T11" fmla="*/ 108 h 108"/>
                  <a:gd name="T12" fmla="*/ 22 w 87"/>
                  <a:gd name="T13" fmla="*/ 96 h 108"/>
                  <a:gd name="T14" fmla="*/ 9 w 87"/>
                  <a:gd name="T15" fmla="*/ 80 h 108"/>
                  <a:gd name="T16" fmla="*/ 1 w 87"/>
                  <a:gd name="T17" fmla="*/ 55 h 108"/>
                  <a:gd name="T18" fmla="*/ 18 w 87"/>
                  <a:gd name="T19" fmla="*/ 59 h 108"/>
                  <a:gd name="T20" fmla="*/ 27 w 87"/>
                  <a:gd name="T21" fmla="*/ 52 h 108"/>
                  <a:gd name="T22" fmla="*/ 27 w 87"/>
                  <a:gd name="T23" fmla="*/ 8 h 108"/>
                  <a:gd name="T24" fmla="*/ 35 w 87"/>
                  <a:gd name="T25" fmla="*/ 0 h 108"/>
                  <a:gd name="T26" fmla="*/ 43 w 87"/>
                  <a:gd name="T27" fmla="*/ 8 h 108"/>
                  <a:gd name="T28" fmla="*/ 43 w 87"/>
                  <a:gd name="T2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08">
                    <a:moveTo>
                      <a:pt x="72" y="55"/>
                    </a:moveTo>
                    <a:cubicBezTo>
                      <a:pt x="72" y="18"/>
                      <a:pt x="72" y="18"/>
                      <a:pt x="72" y="18"/>
                    </a:cubicBezTo>
                    <a:cubicBezTo>
                      <a:pt x="72" y="14"/>
                      <a:pt x="75" y="11"/>
                      <a:pt x="79" y="11"/>
                    </a:cubicBezTo>
                    <a:cubicBezTo>
                      <a:pt x="83" y="11"/>
                      <a:pt x="87" y="14"/>
                      <a:pt x="87" y="18"/>
                    </a:cubicBezTo>
                    <a:cubicBezTo>
                      <a:pt x="87" y="74"/>
                      <a:pt x="87" y="74"/>
                      <a:pt x="87" y="74"/>
                    </a:cubicBezTo>
                    <a:cubicBezTo>
                      <a:pt x="87" y="88"/>
                      <a:pt x="77" y="108"/>
                      <a:pt x="57" y="108"/>
                    </a:cubicBezTo>
                    <a:cubicBezTo>
                      <a:pt x="40" y="108"/>
                      <a:pt x="30" y="104"/>
                      <a:pt x="22" y="96"/>
                    </a:cubicBezTo>
                    <a:cubicBezTo>
                      <a:pt x="18" y="92"/>
                      <a:pt x="13" y="88"/>
                      <a:pt x="9" y="80"/>
                    </a:cubicBezTo>
                    <a:cubicBezTo>
                      <a:pt x="5" y="72"/>
                      <a:pt x="3" y="63"/>
                      <a:pt x="1" y="55"/>
                    </a:cubicBezTo>
                    <a:cubicBezTo>
                      <a:pt x="0" y="46"/>
                      <a:pt x="12" y="44"/>
                      <a:pt x="18" y="59"/>
                    </a:cubicBezTo>
                    <a:cubicBezTo>
                      <a:pt x="28" y="84"/>
                      <a:pt x="27" y="52"/>
                      <a:pt x="27" y="52"/>
                    </a:cubicBezTo>
                    <a:cubicBezTo>
                      <a:pt x="27" y="8"/>
                      <a:pt x="27" y="8"/>
                      <a:pt x="27" y="8"/>
                    </a:cubicBezTo>
                    <a:cubicBezTo>
                      <a:pt x="27" y="4"/>
                      <a:pt x="31" y="0"/>
                      <a:pt x="35" y="0"/>
                    </a:cubicBezTo>
                    <a:cubicBezTo>
                      <a:pt x="39" y="0"/>
                      <a:pt x="43" y="4"/>
                      <a:pt x="43" y="8"/>
                    </a:cubicBezTo>
                    <a:cubicBezTo>
                      <a:pt x="43" y="51"/>
                      <a:pt x="43" y="51"/>
                      <a:pt x="43" y="5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kern="0">
                  <a:solidFill>
                    <a:srgbClr val="505050"/>
                  </a:solidFill>
                  <a:latin typeface="Segoe UI Semilight"/>
                  <a:ea typeface="+mn-ea"/>
                </a:endParaRPr>
              </a:p>
            </p:txBody>
          </p:sp>
        </p:grpSp>
      </p:grpSp>
      <p:sp>
        <p:nvSpPr>
          <p:cNvPr id="16" name="Equipment text">
            <a:extLst>
              <a:ext uri="{FF2B5EF4-FFF2-40B4-BE49-F238E27FC236}">
                <a16:creationId xmlns:a16="http://schemas.microsoft.com/office/drawing/2014/main" xmlns="" id="{0E204189-DFAD-4257-9701-0EF6991362D5}"/>
              </a:ext>
            </a:extLst>
          </p:cNvPr>
          <p:cNvSpPr/>
          <p:nvPr/>
        </p:nvSpPr>
        <p:spPr>
          <a:xfrm>
            <a:off x="2530475" y="3554413"/>
            <a:ext cx="1071563" cy="3063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学校管理员</a:t>
            </a:r>
          </a:p>
        </p:txBody>
      </p:sp>
      <p:sp>
        <p:nvSpPr>
          <p:cNvPr id="18" name="Equipment text">
            <a:extLst>
              <a:ext uri="{FF2B5EF4-FFF2-40B4-BE49-F238E27FC236}">
                <a16:creationId xmlns:a16="http://schemas.microsoft.com/office/drawing/2014/main" xmlns="" id="{842D06E0-4D21-4B35-9E92-FA16020FD142}"/>
              </a:ext>
            </a:extLst>
          </p:cNvPr>
          <p:cNvSpPr/>
          <p:nvPr/>
        </p:nvSpPr>
        <p:spPr>
          <a:xfrm>
            <a:off x="1908175" y="5030788"/>
            <a:ext cx="893763" cy="5222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设定学校</a:t>
            </a:r>
          </a:p>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层面权限</a:t>
            </a:r>
          </a:p>
        </p:txBody>
      </p:sp>
      <p:sp>
        <p:nvSpPr>
          <p:cNvPr id="26" name="Equipment text">
            <a:extLst>
              <a:ext uri="{FF2B5EF4-FFF2-40B4-BE49-F238E27FC236}">
                <a16:creationId xmlns:a16="http://schemas.microsoft.com/office/drawing/2014/main" xmlns="" id="{A51DB6B5-CD0F-4EBF-9346-0DED5E61BFBC}"/>
              </a:ext>
            </a:extLst>
          </p:cNvPr>
          <p:cNvSpPr/>
          <p:nvPr/>
        </p:nvSpPr>
        <p:spPr>
          <a:xfrm>
            <a:off x="3321050" y="5027613"/>
            <a:ext cx="893763" cy="5222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设定资产</a:t>
            </a:r>
          </a:p>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职能权限</a:t>
            </a:r>
          </a:p>
        </p:txBody>
      </p:sp>
      <p:sp>
        <p:nvSpPr>
          <p:cNvPr id="27" name="Equipment text">
            <a:extLst>
              <a:ext uri="{FF2B5EF4-FFF2-40B4-BE49-F238E27FC236}">
                <a16:creationId xmlns:a16="http://schemas.microsoft.com/office/drawing/2014/main" xmlns="" id="{0B642ABF-A7DE-4FD6-9CFC-F5C1DF9A5C41}"/>
              </a:ext>
            </a:extLst>
          </p:cNvPr>
          <p:cNvSpPr/>
          <p:nvPr/>
        </p:nvSpPr>
        <p:spPr>
          <a:xfrm>
            <a:off x="6143625" y="1228725"/>
            <a:ext cx="995363" cy="312738"/>
          </a:xfrm>
          <a:prstGeom prst="rect">
            <a:avLst/>
          </a:prstGeom>
        </p:spPr>
        <p:txBody>
          <a:bodyPr wrap="none">
            <a:spAutoFit/>
          </a:bodyPr>
          <a:lstStyle/>
          <a:p>
            <a:pPr algn="ctr" defTabSz="913765" eaLnBrk="1" hangingPunct="1">
              <a:lnSpc>
                <a:spcPct val="90000"/>
              </a:lnSpc>
              <a:defRPr/>
            </a:pPr>
            <a:r>
              <a:rPr lang="zh-CN" altLang="en-US" sz="1600" kern="0" dirty="0">
                <a:latin typeface="微软雅黑" panose="020B0503020204020204" pitchFamily="34" charset="-122"/>
                <a:ea typeface="微软雅黑" panose="020B0503020204020204" pitchFamily="34" charset="-122"/>
              </a:rPr>
              <a:t>资产权限</a:t>
            </a:r>
          </a:p>
        </p:txBody>
      </p:sp>
      <p:grpSp>
        <p:nvGrpSpPr>
          <p:cNvPr id="57" name="User log in icon"/>
          <p:cNvGrpSpPr>
            <a:grpSpLocks/>
          </p:cNvGrpSpPr>
          <p:nvPr/>
        </p:nvGrpSpPr>
        <p:grpSpPr bwMode="auto">
          <a:xfrm>
            <a:off x="873125" y="4579938"/>
            <a:ext cx="477838" cy="476250"/>
            <a:chOff x="7192655" y="3931775"/>
            <a:chExt cx="648268" cy="648268"/>
          </a:xfrm>
        </p:grpSpPr>
        <p:sp>
          <p:nvSpPr>
            <p:cNvPr id="58" name="Mobile circle">
              <a:extLst>
                <a:ext uri="{FF2B5EF4-FFF2-40B4-BE49-F238E27FC236}">
                  <a16:creationId xmlns:a16="http://schemas.microsoft.com/office/drawing/2014/main" xmlns="" id="{B4DB4E20-8B0D-41A9-858A-A0FCA7E21943}"/>
                </a:ext>
              </a:extLst>
            </p:cNvPr>
            <p:cNvSpPr/>
            <p:nvPr/>
          </p:nvSpPr>
          <p:spPr bwMode="auto">
            <a:xfrm>
              <a:off x="7192655" y="3931775"/>
              <a:ext cx="648268" cy="648268"/>
            </a:xfrm>
            <a:prstGeom prst="ellipse">
              <a:avLst/>
            </a:prstGeom>
            <a:solidFill>
              <a:srgbClr val="ED7A3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66" name="Group 288"/>
            <p:cNvGrpSpPr>
              <a:grpSpLocks/>
            </p:cNvGrpSpPr>
            <p:nvPr/>
          </p:nvGrpSpPr>
          <p:grpSpPr bwMode="auto">
            <a:xfrm>
              <a:off x="7382348" y="4100822"/>
              <a:ext cx="328114" cy="282264"/>
              <a:chOff x="7842406" y="2300265"/>
              <a:chExt cx="363538" cy="312738"/>
            </a:xfrm>
          </p:grpSpPr>
          <p:sp>
            <p:nvSpPr>
              <p:cNvPr id="60" name="Oval 113">
                <a:extLst>
                  <a:ext uri="{FF2B5EF4-FFF2-40B4-BE49-F238E27FC236}">
                    <a16:creationId xmlns:a16="http://schemas.microsoft.com/office/drawing/2014/main" xmlns="" id="{D386CDB5-AFA7-43FA-9935-77F5574E314A}"/>
                  </a:ext>
                </a:extLst>
              </p:cNvPr>
              <p:cNvSpPr>
                <a:spLocks noChangeArrowheads="1"/>
              </p:cNvSpPr>
              <p:nvPr/>
            </p:nvSpPr>
            <p:spPr bwMode="auto">
              <a:xfrm>
                <a:off x="7901878" y="2302108"/>
                <a:ext cx="167036" cy="165200"/>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61" name="Freeform 114">
                <a:extLst>
                  <a:ext uri="{FF2B5EF4-FFF2-40B4-BE49-F238E27FC236}">
                    <a16:creationId xmlns:a16="http://schemas.microsoft.com/office/drawing/2014/main" xmlns="" id="{0AE8632A-01D2-4975-BDF1-CEA96D9D18CC}"/>
                  </a:ext>
                </a:extLst>
              </p:cNvPr>
              <p:cNvSpPr/>
              <p:nvPr/>
            </p:nvSpPr>
            <p:spPr bwMode="auto">
              <a:xfrm>
                <a:off x="7842221" y="2472096"/>
                <a:ext cx="283962" cy="141257"/>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62" name="Line 115">
                <a:extLst>
                  <a:ext uri="{FF2B5EF4-FFF2-40B4-BE49-F238E27FC236}">
                    <a16:creationId xmlns:a16="http://schemas.microsoft.com/office/drawing/2014/main" xmlns="" id="{22E7B900-DAB4-4DCB-B688-594DE11F0E9A}"/>
                  </a:ext>
                </a:extLst>
              </p:cNvPr>
              <p:cNvSpPr>
                <a:spLocks noChangeShapeType="1"/>
              </p:cNvSpPr>
              <p:nvPr/>
            </p:nvSpPr>
            <p:spPr bwMode="auto">
              <a:xfrm>
                <a:off x="820492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cxnSp>
        <p:nvCxnSpPr>
          <p:cNvPr id="64" name="On-premise node 1 line">
            <a:extLst>
              <a:ext uri="{FF2B5EF4-FFF2-40B4-BE49-F238E27FC236}">
                <a16:creationId xmlns:a16="http://schemas.microsoft.com/office/drawing/2014/main" xmlns="" id="{A4055A2A-E3AA-4E94-8CEE-E3852A43E745}"/>
              </a:ext>
            </a:extLst>
          </p:cNvPr>
          <p:cNvCxnSpPr>
            <a:stCxn id="3" idx="0"/>
            <a:endCxn id="191" idx="4"/>
          </p:cNvCxnSpPr>
          <p:nvPr/>
        </p:nvCxnSpPr>
        <p:spPr>
          <a:xfrm flipH="1" flipV="1">
            <a:off x="6618288" y="2055813"/>
            <a:ext cx="511175" cy="984250"/>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On-premise node 1 line">
            <a:extLst>
              <a:ext uri="{FF2B5EF4-FFF2-40B4-BE49-F238E27FC236}">
                <a16:creationId xmlns:a16="http://schemas.microsoft.com/office/drawing/2014/main" xmlns="" id="{E9D32E1A-B8FB-46F7-AF63-4E86E0DD36CC}"/>
              </a:ext>
            </a:extLst>
          </p:cNvPr>
          <p:cNvCxnSpPr>
            <a:stCxn id="30" idx="0"/>
            <a:endCxn id="2" idx="5"/>
          </p:cNvCxnSpPr>
          <p:nvPr/>
        </p:nvCxnSpPr>
        <p:spPr>
          <a:xfrm flipH="1" flipV="1">
            <a:off x="6797675" y="1985963"/>
            <a:ext cx="1409700" cy="1057275"/>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5" name="Enterpsie security icon"/>
          <p:cNvGrpSpPr>
            <a:grpSpLocks/>
          </p:cNvGrpSpPr>
          <p:nvPr/>
        </p:nvGrpSpPr>
        <p:grpSpPr bwMode="auto">
          <a:xfrm>
            <a:off x="5905500" y="4532313"/>
            <a:ext cx="476250" cy="476250"/>
            <a:chOff x="3240270" y="5816520"/>
            <a:chExt cx="648268" cy="648268"/>
          </a:xfrm>
        </p:grpSpPr>
        <p:sp>
          <p:nvSpPr>
            <p:cNvPr id="96" name="Customer circle">
              <a:extLst>
                <a:ext uri="{FF2B5EF4-FFF2-40B4-BE49-F238E27FC236}">
                  <a16:creationId xmlns:a16="http://schemas.microsoft.com/office/drawing/2014/main" xmlns="" id="{320D3124-159F-4C04-9F1E-342EA455AED4}"/>
                </a:ext>
              </a:extLst>
            </p:cNvPr>
            <p:cNvSpPr/>
            <p:nvPr/>
          </p:nvSpPr>
          <p:spPr bwMode="auto">
            <a:xfrm>
              <a:off x="3240270" y="5816520"/>
              <a:ext cx="648268" cy="64826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59" name="Group 357"/>
            <p:cNvGrpSpPr>
              <a:grpSpLocks/>
            </p:cNvGrpSpPr>
            <p:nvPr/>
          </p:nvGrpSpPr>
          <p:grpSpPr bwMode="auto">
            <a:xfrm>
              <a:off x="3408448" y="6060756"/>
              <a:ext cx="335957" cy="191729"/>
              <a:chOff x="8483600" y="3513942"/>
              <a:chExt cx="465158" cy="265463"/>
            </a:xfrm>
          </p:grpSpPr>
          <p:sp>
            <p:nvSpPr>
              <p:cNvPr id="100" name="Line 68">
                <a:extLst>
                  <a:ext uri="{FF2B5EF4-FFF2-40B4-BE49-F238E27FC236}">
                    <a16:creationId xmlns:a16="http://schemas.microsoft.com/office/drawing/2014/main" xmlns="" id="{D59E3F5C-4080-4260-A680-BCAC8E4DF48A}"/>
                  </a:ext>
                </a:extLst>
              </p:cNvPr>
              <p:cNvSpPr>
                <a:spLocks noChangeShapeType="1"/>
              </p:cNvSpPr>
              <p:nvPr/>
            </p:nvSpPr>
            <p:spPr bwMode="auto">
              <a:xfrm>
                <a:off x="8523010" y="3780146"/>
                <a:ext cx="424852"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01" name="Freeform 69">
                <a:extLst>
                  <a:ext uri="{FF2B5EF4-FFF2-40B4-BE49-F238E27FC236}">
                    <a16:creationId xmlns:a16="http://schemas.microsoft.com/office/drawing/2014/main" xmlns="" id="{435245BF-56FF-463D-8FFF-B80CAC4E06AA}"/>
                  </a:ext>
                </a:extLst>
              </p:cNvPr>
              <p:cNvSpPr/>
              <p:nvPr/>
            </p:nvSpPr>
            <p:spPr bwMode="auto">
              <a:xfrm>
                <a:off x="8484115" y="3513865"/>
                <a:ext cx="221402" cy="242346"/>
              </a:xfrm>
              <a:custGeom>
                <a:avLst/>
                <a:gdLst>
                  <a:gd name="T0" fmla="*/ 0 w 140"/>
                  <a:gd name="T1" fmla="*/ 152 h 152"/>
                  <a:gd name="T2" fmla="*/ 0 w 140"/>
                  <a:gd name="T3" fmla="*/ 0 h 152"/>
                  <a:gd name="T4" fmla="*/ 140 w 140"/>
                  <a:gd name="T5" fmla="*/ 0 h 152"/>
                  <a:gd name="T6" fmla="*/ 140 w 140"/>
                  <a:gd name="T7" fmla="*/ 152 h 152"/>
                </a:gdLst>
                <a:ahLst/>
                <a:cxnLst>
                  <a:cxn ang="0">
                    <a:pos x="T0" y="T1"/>
                  </a:cxn>
                  <a:cxn ang="0">
                    <a:pos x="T2" y="T3"/>
                  </a:cxn>
                  <a:cxn ang="0">
                    <a:pos x="T4" y="T5"/>
                  </a:cxn>
                  <a:cxn ang="0">
                    <a:pos x="T6" y="T7"/>
                  </a:cxn>
                </a:cxnLst>
                <a:rect l="0" t="0" r="r" b="b"/>
                <a:pathLst>
                  <a:path w="140" h="152">
                    <a:moveTo>
                      <a:pt x="0" y="152"/>
                    </a:moveTo>
                    <a:lnTo>
                      <a:pt x="0" y="0"/>
                    </a:lnTo>
                    <a:lnTo>
                      <a:pt x="140" y="0"/>
                    </a:lnTo>
                    <a:lnTo>
                      <a:pt x="140" y="152"/>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05" name="Freeform 72">
                <a:extLst>
                  <a:ext uri="{FF2B5EF4-FFF2-40B4-BE49-F238E27FC236}">
                    <a16:creationId xmlns:a16="http://schemas.microsoft.com/office/drawing/2014/main" xmlns="" id="{5B35C0F8-6989-4B9E-88FE-68AEC0098D9D}"/>
                  </a:ext>
                </a:extLst>
              </p:cNvPr>
              <p:cNvSpPr/>
              <p:nvPr/>
            </p:nvSpPr>
            <p:spPr bwMode="auto">
              <a:xfrm>
                <a:off x="8774332" y="3675428"/>
                <a:ext cx="50862" cy="71806"/>
              </a:xfrm>
              <a:custGeom>
                <a:avLst/>
                <a:gdLst>
                  <a:gd name="T0" fmla="*/ 0 w 32"/>
                  <a:gd name="T1" fmla="*/ 0 h 44"/>
                  <a:gd name="T2" fmla="*/ 32 w 32"/>
                  <a:gd name="T3" fmla="*/ 0 h 44"/>
                  <a:gd name="T4" fmla="*/ 32 w 32"/>
                  <a:gd name="T5" fmla="*/ 44 h 44"/>
                </a:gdLst>
                <a:ahLst/>
                <a:cxnLst>
                  <a:cxn ang="0">
                    <a:pos x="T0" y="T1"/>
                  </a:cxn>
                  <a:cxn ang="0">
                    <a:pos x="T2" y="T3"/>
                  </a:cxn>
                  <a:cxn ang="0">
                    <a:pos x="T4" y="T5"/>
                  </a:cxn>
                </a:cxnLst>
                <a:rect l="0" t="0" r="r" b="b"/>
                <a:pathLst>
                  <a:path w="32" h="44">
                    <a:moveTo>
                      <a:pt x="0" y="0"/>
                    </a:moveTo>
                    <a:lnTo>
                      <a:pt x="32" y="0"/>
                    </a:lnTo>
                    <a:lnTo>
                      <a:pt x="32" y="44"/>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07" name="Freeform 73">
                <a:extLst>
                  <a:ext uri="{FF2B5EF4-FFF2-40B4-BE49-F238E27FC236}">
                    <a16:creationId xmlns:a16="http://schemas.microsoft.com/office/drawing/2014/main" xmlns="" id="{C37A29F4-B311-47CE-A5A1-62CCD53F029F}"/>
                  </a:ext>
                </a:extLst>
              </p:cNvPr>
              <p:cNvSpPr/>
              <p:nvPr/>
            </p:nvSpPr>
            <p:spPr bwMode="auto">
              <a:xfrm>
                <a:off x="8534978" y="3519849"/>
                <a:ext cx="71806" cy="77790"/>
              </a:xfrm>
              <a:custGeom>
                <a:avLst/>
                <a:gdLst>
                  <a:gd name="T0" fmla="*/ 0 w 45"/>
                  <a:gd name="T1" fmla="*/ 47 h 50"/>
                  <a:gd name="T2" fmla="*/ 0 w 45"/>
                  <a:gd name="T3" fmla="*/ 0 h 50"/>
                  <a:gd name="T4" fmla="*/ 45 w 45"/>
                  <a:gd name="T5" fmla="*/ 0 h 50"/>
                  <a:gd name="T6" fmla="*/ 45 w 45"/>
                  <a:gd name="T7" fmla="*/ 50 h 50"/>
                </a:gdLst>
                <a:ahLst/>
                <a:cxnLst>
                  <a:cxn ang="0">
                    <a:pos x="T0" y="T1"/>
                  </a:cxn>
                  <a:cxn ang="0">
                    <a:pos x="T2" y="T3"/>
                  </a:cxn>
                  <a:cxn ang="0">
                    <a:pos x="T4" y="T5"/>
                  </a:cxn>
                  <a:cxn ang="0">
                    <a:pos x="T6" y="T7"/>
                  </a:cxn>
                </a:cxnLst>
                <a:rect l="0" t="0" r="r" b="b"/>
                <a:pathLst>
                  <a:path w="45" h="50">
                    <a:moveTo>
                      <a:pt x="0" y="47"/>
                    </a:moveTo>
                    <a:lnTo>
                      <a:pt x="0" y="0"/>
                    </a:lnTo>
                    <a:lnTo>
                      <a:pt x="45" y="0"/>
                    </a:lnTo>
                    <a:lnTo>
                      <a:pt x="45" y="50"/>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08" name="Line 74">
                <a:extLst>
                  <a:ext uri="{FF2B5EF4-FFF2-40B4-BE49-F238E27FC236}">
                    <a16:creationId xmlns:a16="http://schemas.microsoft.com/office/drawing/2014/main" xmlns="" id="{EEC38FEF-9166-4AC0-9EB0-4DF9DCFA34A0}"/>
                  </a:ext>
                </a:extLst>
              </p:cNvPr>
              <p:cNvSpPr>
                <a:spLocks noChangeShapeType="1"/>
              </p:cNvSpPr>
              <p:nvPr/>
            </p:nvSpPr>
            <p:spPr bwMode="auto">
              <a:xfrm>
                <a:off x="8759371" y="3729282"/>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109" name="Enterpsie security icon"/>
          <p:cNvGrpSpPr>
            <a:grpSpLocks/>
          </p:cNvGrpSpPr>
          <p:nvPr/>
        </p:nvGrpSpPr>
        <p:grpSpPr bwMode="auto">
          <a:xfrm>
            <a:off x="6916738" y="4541838"/>
            <a:ext cx="476250" cy="476250"/>
            <a:chOff x="3240270" y="5816520"/>
            <a:chExt cx="648268" cy="648268"/>
          </a:xfrm>
        </p:grpSpPr>
        <p:sp>
          <p:nvSpPr>
            <p:cNvPr id="110" name="Customer circle">
              <a:extLst>
                <a:ext uri="{FF2B5EF4-FFF2-40B4-BE49-F238E27FC236}">
                  <a16:creationId xmlns:a16="http://schemas.microsoft.com/office/drawing/2014/main" xmlns="" id="{BC35463F-7C09-4FAE-80B7-24A3AF4860C8}"/>
                </a:ext>
              </a:extLst>
            </p:cNvPr>
            <p:cNvSpPr/>
            <p:nvPr/>
          </p:nvSpPr>
          <p:spPr bwMode="auto">
            <a:xfrm>
              <a:off x="3240270" y="5816520"/>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50" name="Group 357"/>
            <p:cNvGrpSpPr>
              <a:grpSpLocks/>
            </p:cNvGrpSpPr>
            <p:nvPr/>
          </p:nvGrpSpPr>
          <p:grpSpPr bwMode="auto">
            <a:xfrm>
              <a:off x="3386663" y="5977623"/>
              <a:ext cx="308426" cy="322184"/>
              <a:chOff x="8453437" y="3398838"/>
              <a:chExt cx="427038" cy="446087"/>
            </a:xfrm>
          </p:grpSpPr>
          <p:sp>
            <p:nvSpPr>
              <p:cNvPr id="112" name="Line 68">
                <a:extLst>
                  <a:ext uri="{FF2B5EF4-FFF2-40B4-BE49-F238E27FC236}">
                    <a16:creationId xmlns:a16="http://schemas.microsoft.com/office/drawing/2014/main" xmlns="" id="{DE8E2DAC-9B63-4B63-9A98-B5CA6AA45EA3}"/>
                  </a:ext>
                </a:extLst>
              </p:cNvPr>
              <p:cNvSpPr>
                <a:spLocks noChangeShapeType="1"/>
              </p:cNvSpPr>
              <p:nvPr/>
            </p:nvSpPr>
            <p:spPr bwMode="auto">
              <a:xfrm>
                <a:off x="8454195" y="3845969"/>
                <a:ext cx="424852"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13" name="Freeform 69">
                <a:extLst>
                  <a:ext uri="{FF2B5EF4-FFF2-40B4-BE49-F238E27FC236}">
                    <a16:creationId xmlns:a16="http://schemas.microsoft.com/office/drawing/2014/main" xmlns="" id="{A57A6742-DAC8-4D9D-B4FF-C00CD4BCB21B}"/>
                  </a:ext>
                </a:extLst>
              </p:cNvPr>
              <p:cNvSpPr/>
              <p:nvPr/>
            </p:nvSpPr>
            <p:spPr bwMode="auto">
              <a:xfrm>
                <a:off x="8484114" y="3603623"/>
                <a:ext cx="221402" cy="242346"/>
              </a:xfrm>
              <a:custGeom>
                <a:avLst/>
                <a:gdLst>
                  <a:gd name="T0" fmla="*/ 0 w 140"/>
                  <a:gd name="T1" fmla="*/ 152 h 152"/>
                  <a:gd name="T2" fmla="*/ 0 w 140"/>
                  <a:gd name="T3" fmla="*/ 0 h 152"/>
                  <a:gd name="T4" fmla="*/ 140 w 140"/>
                  <a:gd name="T5" fmla="*/ 0 h 152"/>
                  <a:gd name="T6" fmla="*/ 140 w 140"/>
                  <a:gd name="T7" fmla="*/ 152 h 152"/>
                </a:gdLst>
                <a:ahLst/>
                <a:cxnLst>
                  <a:cxn ang="0">
                    <a:pos x="T0" y="T1"/>
                  </a:cxn>
                  <a:cxn ang="0">
                    <a:pos x="T2" y="T3"/>
                  </a:cxn>
                  <a:cxn ang="0">
                    <a:pos x="T4" y="T5"/>
                  </a:cxn>
                  <a:cxn ang="0">
                    <a:pos x="T6" y="T7"/>
                  </a:cxn>
                </a:cxnLst>
                <a:rect l="0" t="0" r="r" b="b"/>
                <a:pathLst>
                  <a:path w="140" h="152">
                    <a:moveTo>
                      <a:pt x="0" y="152"/>
                    </a:moveTo>
                    <a:lnTo>
                      <a:pt x="0" y="0"/>
                    </a:lnTo>
                    <a:lnTo>
                      <a:pt x="140" y="0"/>
                    </a:lnTo>
                    <a:lnTo>
                      <a:pt x="140" y="152"/>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14" name="Freeform 70">
                <a:extLst>
                  <a:ext uri="{FF2B5EF4-FFF2-40B4-BE49-F238E27FC236}">
                    <a16:creationId xmlns:a16="http://schemas.microsoft.com/office/drawing/2014/main" xmlns="" id="{055207FE-74F0-4B10-9D9C-F1F5013794F3}"/>
                  </a:ext>
                </a:extLst>
              </p:cNvPr>
              <p:cNvSpPr/>
              <p:nvPr/>
            </p:nvSpPr>
            <p:spPr bwMode="auto">
              <a:xfrm>
                <a:off x="8642684" y="3513865"/>
                <a:ext cx="206443" cy="332104"/>
              </a:xfrm>
              <a:custGeom>
                <a:avLst/>
                <a:gdLst>
                  <a:gd name="T0" fmla="*/ 0 w 132"/>
                  <a:gd name="T1" fmla="*/ 45 h 210"/>
                  <a:gd name="T2" fmla="*/ 0 w 132"/>
                  <a:gd name="T3" fmla="*/ 0 h 210"/>
                  <a:gd name="T4" fmla="*/ 132 w 132"/>
                  <a:gd name="T5" fmla="*/ 0 h 210"/>
                  <a:gd name="T6" fmla="*/ 132 w 132"/>
                  <a:gd name="T7" fmla="*/ 210 h 210"/>
                </a:gdLst>
                <a:ahLst/>
                <a:cxnLst>
                  <a:cxn ang="0">
                    <a:pos x="T0" y="T1"/>
                  </a:cxn>
                  <a:cxn ang="0">
                    <a:pos x="T2" y="T3"/>
                  </a:cxn>
                  <a:cxn ang="0">
                    <a:pos x="T4" y="T5"/>
                  </a:cxn>
                  <a:cxn ang="0">
                    <a:pos x="T6" y="T7"/>
                  </a:cxn>
                </a:cxnLst>
                <a:rect l="0" t="0" r="r" b="b"/>
                <a:pathLst>
                  <a:path w="132" h="210">
                    <a:moveTo>
                      <a:pt x="0" y="45"/>
                    </a:moveTo>
                    <a:lnTo>
                      <a:pt x="0" y="0"/>
                    </a:lnTo>
                    <a:lnTo>
                      <a:pt x="132" y="0"/>
                    </a:lnTo>
                    <a:lnTo>
                      <a:pt x="132" y="210"/>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15" name="Freeform 71">
                <a:extLst>
                  <a:ext uri="{FF2B5EF4-FFF2-40B4-BE49-F238E27FC236}">
                    <a16:creationId xmlns:a16="http://schemas.microsoft.com/office/drawing/2014/main" xmlns="" id="{97D0BCDE-9D6A-42AA-B0A1-E43ACE4E41A4}"/>
                  </a:ext>
                </a:extLst>
              </p:cNvPr>
              <p:cNvSpPr/>
              <p:nvPr/>
            </p:nvSpPr>
            <p:spPr bwMode="auto">
              <a:xfrm>
                <a:off x="8600797" y="3400172"/>
                <a:ext cx="113693" cy="173531"/>
              </a:xfrm>
              <a:custGeom>
                <a:avLst/>
                <a:gdLst>
                  <a:gd name="T0" fmla="*/ 0 w 71"/>
                  <a:gd name="T1" fmla="*/ 110 h 110"/>
                  <a:gd name="T2" fmla="*/ 0 w 71"/>
                  <a:gd name="T3" fmla="*/ 53 h 110"/>
                  <a:gd name="T4" fmla="*/ 71 w 71"/>
                  <a:gd name="T5" fmla="*/ 0 h 110"/>
                  <a:gd name="T6" fmla="*/ 71 w 71"/>
                  <a:gd name="T7" fmla="*/ 53 h 110"/>
                </a:gdLst>
                <a:ahLst/>
                <a:cxnLst>
                  <a:cxn ang="0">
                    <a:pos x="T0" y="T1"/>
                  </a:cxn>
                  <a:cxn ang="0">
                    <a:pos x="T2" y="T3"/>
                  </a:cxn>
                  <a:cxn ang="0">
                    <a:pos x="T4" y="T5"/>
                  </a:cxn>
                  <a:cxn ang="0">
                    <a:pos x="T6" y="T7"/>
                  </a:cxn>
                </a:cxnLst>
                <a:rect l="0" t="0" r="r" b="b"/>
                <a:pathLst>
                  <a:path w="71" h="110">
                    <a:moveTo>
                      <a:pt x="0" y="110"/>
                    </a:moveTo>
                    <a:lnTo>
                      <a:pt x="0" y="53"/>
                    </a:lnTo>
                    <a:lnTo>
                      <a:pt x="71" y="0"/>
                    </a:lnTo>
                    <a:lnTo>
                      <a:pt x="71" y="53"/>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16" name="Freeform 72">
                <a:extLst>
                  <a:ext uri="{FF2B5EF4-FFF2-40B4-BE49-F238E27FC236}">
                    <a16:creationId xmlns:a16="http://schemas.microsoft.com/office/drawing/2014/main" xmlns="" id="{123A78F4-A954-4097-B057-DFC2AA6131EB}"/>
                  </a:ext>
                </a:extLst>
              </p:cNvPr>
              <p:cNvSpPr/>
              <p:nvPr/>
            </p:nvSpPr>
            <p:spPr bwMode="auto">
              <a:xfrm>
                <a:off x="8729451" y="3765186"/>
                <a:ext cx="50862" cy="71806"/>
              </a:xfrm>
              <a:custGeom>
                <a:avLst/>
                <a:gdLst>
                  <a:gd name="T0" fmla="*/ 0 w 32"/>
                  <a:gd name="T1" fmla="*/ 0 h 44"/>
                  <a:gd name="T2" fmla="*/ 32 w 32"/>
                  <a:gd name="T3" fmla="*/ 0 h 44"/>
                  <a:gd name="T4" fmla="*/ 32 w 32"/>
                  <a:gd name="T5" fmla="*/ 44 h 44"/>
                </a:gdLst>
                <a:ahLst/>
                <a:cxnLst>
                  <a:cxn ang="0">
                    <a:pos x="T0" y="T1"/>
                  </a:cxn>
                  <a:cxn ang="0">
                    <a:pos x="T2" y="T3"/>
                  </a:cxn>
                  <a:cxn ang="0">
                    <a:pos x="T4" y="T5"/>
                  </a:cxn>
                </a:cxnLst>
                <a:rect l="0" t="0" r="r" b="b"/>
                <a:pathLst>
                  <a:path w="32" h="44">
                    <a:moveTo>
                      <a:pt x="0" y="0"/>
                    </a:moveTo>
                    <a:lnTo>
                      <a:pt x="32" y="0"/>
                    </a:lnTo>
                    <a:lnTo>
                      <a:pt x="32" y="44"/>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18" name="Freeform 73">
                <a:extLst>
                  <a:ext uri="{FF2B5EF4-FFF2-40B4-BE49-F238E27FC236}">
                    <a16:creationId xmlns:a16="http://schemas.microsoft.com/office/drawing/2014/main" xmlns="" id="{6AA98BF9-6AB8-493B-91DD-408384423997}"/>
                  </a:ext>
                </a:extLst>
              </p:cNvPr>
              <p:cNvSpPr/>
              <p:nvPr/>
            </p:nvSpPr>
            <p:spPr bwMode="auto">
              <a:xfrm>
                <a:off x="8558911" y="3765186"/>
                <a:ext cx="71806" cy="80783"/>
              </a:xfrm>
              <a:custGeom>
                <a:avLst/>
                <a:gdLst>
                  <a:gd name="T0" fmla="*/ 0 w 45"/>
                  <a:gd name="T1" fmla="*/ 47 h 50"/>
                  <a:gd name="T2" fmla="*/ 0 w 45"/>
                  <a:gd name="T3" fmla="*/ 0 h 50"/>
                  <a:gd name="T4" fmla="*/ 45 w 45"/>
                  <a:gd name="T5" fmla="*/ 0 h 50"/>
                  <a:gd name="T6" fmla="*/ 45 w 45"/>
                  <a:gd name="T7" fmla="*/ 50 h 50"/>
                </a:gdLst>
                <a:ahLst/>
                <a:cxnLst>
                  <a:cxn ang="0">
                    <a:pos x="T0" y="T1"/>
                  </a:cxn>
                  <a:cxn ang="0">
                    <a:pos x="T2" y="T3"/>
                  </a:cxn>
                  <a:cxn ang="0">
                    <a:pos x="T4" y="T5"/>
                  </a:cxn>
                  <a:cxn ang="0">
                    <a:pos x="T6" y="T7"/>
                  </a:cxn>
                </a:cxnLst>
                <a:rect l="0" t="0" r="r" b="b"/>
                <a:pathLst>
                  <a:path w="45" h="50">
                    <a:moveTo>
                      <a:pt x="0" y="47"/>
                    </a:moveTo>
                    <a:lnTo>
                      <a:pt x="0" y="0"/>
                    </a:lnTo>
                    <a:lnTo>
                      <a:pt x="45" y="0"/>
                    </a:lnTo>
                    <a:lnTo>
                      <a:pt x="45" y="50"/>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19" name="Line 74">
                <a:extLst>
                  <a:ext uri="{FF2B5EF4-FFF2-40B4-BE49-F238E27FC236}">
                    <a16:creationId xmlns:a16="http://schemas.microsoft.com/office/drawing/2014/main" xmlns="" id="{7E2E2559-6273-4FD5-929F-14850D543150}"/>
                  </a:ext>
                </a:extLst>
              </p:cNvPr>
              <p:cNvSpPr>
                <a:spLocks noChangeShapeType="1"/>
              </p:cNvSpPr>
              <p:nvPr/>
            </p:nvSpPr>
            <p:spPr bwMode="auto">
              <a:xfrm>
                <a:off x="8870070" y="3708341"/>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cxnSp>
        <p:nvCxnSpPr>
          <p:cNvPr id="136" name="Spam Line">
            <a:extLst>
              <a:ext uri="{FF2B5EF4-FFF2-40B4-BE49-F238E27FC236}">
                <a16:creationId xmlns:a16="http://schemas.microsoft.com/office/drawing/2014/main" xmlns="" id="{222FFD35-28C5-49AF-A288-87504D80E1E7}"/>
              </a:ext>
            </a:extLst>
          </p:cNvPr>
          <p:cNvCxnSpPr>
            <a:stCxn id="96" idx="0"/>
            <a:endCxn id="14" idx="4"/>
          </p:cNvCxnSpPr>
          <p:nvPr/>
        </p:nvCxnSpPr>
        <p:spPr>
          <a:xfrm flipH="1" flipV="1">
            <a:off x="6126163" y="3536950"/>
            <a:ext cx="17462" cy="995363"/>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0993" name="组合 7"/>
          <p:cNvGrpSpPr>
            <a:grpSpLocks/>
          </p:cNvGrpSpPr>
          <p:nvPr/>
        </p:nvGrpSpPr>
        <p:grpSpPr bwMode="auto">
          <a:xfrm>
            <a:off x="260350" y="550863"/>
            <a:ext cx="1785938" cy="484187"/>
            <a:chOff x="472" y="1581"/>
            <a:chExt cx="2812" cy="763"/>
          </a:xfrm>
        </p:grpSpPr>
        <p:sp>
          <p:nvSpPr>
            <p:cNvPr id="41041" name="文本框 5"/>
            <p:cNvSpPr txBox="1">
              <a:spLocks noChangeArrowheads="1"/>
            </p:cNvSpPr>
            <p:nvPr/>
          </p:nvSpPr>
          <p:spPr bwMode="auto">
            <a:xfrm>
              <a:off x="1388" y="1586"/>
              <a:ext cx="1896"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权限范围</a:t>
              </a:r>
            </a:p>
          </p:txBody>
        </p:sp>
        <p:grpSp>
          <p:nvGrpSpPr>
            <p:cNvPr id="41042" name="组合 5"/>
            <p:cNvGrpSpPr>
              <a:grpSpLocks/>
            </p:cNvGrpSpPr>
            <p:nvPr/>
          </p:nvGrpSpPr>
          <p:grpSpPr bwMode="auto">
            <a:xfrm>
              <a:off x="472" y="1581"/>
              <a:ext cx="832" cy="763"/>
              <a:chOff x="1417110" y="1933669"/>
              <a:chExt cx="1827515" cy="1676757"/>
            </a:xfrm>
          </p:grpSpPr>
          <p:sp>
            <p:nvSpPr>
              <p:cNvPr id="139" name="椭圆 138">
                <a:extLst>
                  <a:ext uri="{FF2B5EF4-FFF2-40B4-BE49-F238E27FC236}">
                    <a16:creationId xmlns:a16="http://schemas.microsoft.com/office/drawing/2014/main" xmlns="" id="{2ACFE7EC-4EF0-46D2-8321-9287C8DD155C}"/>
                  </a:ext>
                </a:extLst>
              </p:cNvPr>
              <p:cNvSpPr/>
              <p:nvPr/>
            </p:nvSpPr>
            <p:spPr>
              <a:xfrm>
                <a:off x="1493975" y="1933669"/>
                <a:ext cx="167456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0" name="椭圆 139">
                <a:extLst>
                  <a:ext uri="{FF2B5EF4-FFF2-40B4-BE49-F238E27FC236}">
                    <a16:creationId xmlns:a16="http://schemas.microsoft.com/office/drawing/2014/main" xmlns="" id="{147F4372-B502-4E45-B98D-87DFABA1C54E}"/>
                  </a:ext>
                </a:extLst>
              </p:cNvPr>
              <p:cNvSpPr/>
              <p:nvPr/>
            </p:nvSpPr>
            <p:spPr>
              <a:xfrm>
                <a:off x="1686139" y="2120586"/>
                <a:ext cx="1306704"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1" name="椭圆 140">
                <a:extLst>
                  <a:ext uri="{FF2B5EF4-FFF2-40B4-BE49-F238E27FC236}">
                    <a16:creationId xmlns:a16="http://schemas.microsoft.com/office/drawing/2014/main" xmlns="" id="{65335CE6-7F76-4A7D-8AC2-5DF827763F11}"/>
                  </a:ext>
                </a:extLst>
              </p:cNvPr>
              <p:cNvSpPr/>
              <p:nvPr/>
            </p:nvSpPr>
            <p:spPr>
              <a:xfrm>
                <a:off x="2773229" y="1944664"/>
                <a:ext cx="389813"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2" name="椭圆 141">
                <a:extLst>
                  <a:ext uri="{FF2B5EF4-FFF2-40B4-BE49-F238E27FC236}">
                    <a16:creationId xmlns:a16="http://schemas.microsoft.com/office/drawing/2014/main" xmlns="" id="{5C126B26-A3B5-47BF-AF33-E5B8EFAC9127}"/>
                  </a:ext>
                </a:extLst>
              </p:cNvPr>
              <p:cNvSpPr/>
              <p:nvPr/>
            </p:nvSpPr>
            <p:spPr>
              <a:xfrm>
                <a:off x="1417110" y="2263523"/>
                <a:ext cx="285498"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3" name="椭圆 142">
                <a:extLst>
                  <a:ext uri="{FF2B5EF4-FFF2-40B4-BE49-F238E27FC236}">
                    <a16:creationId xmlns:a16="http://schemas.microsoft.com/office/drawing/2014/main" xmlns="" id="{5A35014E-D5FE-4FDB-AE7C-6EC65EFB6996}"/>
                  </a:ext>
                </a:extLst>
              </p:cNvPr>
              <p:cNvSpPr/>
              <p:nvPr/>
            </p:nvSpPr>
            <p:spPr>
              <a:xfrm>
                <a:off x="1686139" y="3308061"/>
                <a:ext cx="21961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4" name="椭圆 143">
                <a:extLst>
                  <a:ext uri="{FF2B5EF4-FFF2-40B4-BE49-F238E27FC236}">
                    <a16:creationId xmlns:a16="http://schemas.microsoft.com/office/drawing/2014/main" xmlns="" id="{6F5FC5C0-DEC6-4ED3-BACA-F5B90327EEA1}"/>
                  </a:ext>
                </a:extLst>
              </p:cNvPr>
              <p:cNvSpPr/>
              <p:nvPr/>
            </p:nvSpPr>
            <p:spPr>
              <a:xfrm>
                <a:off x="3014805"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grpSp>
        <p:nvGrpSpPr>
          <p:cNvPr id="145" name="User log in icon"/>
          <p:cNvGrpSpPr>
            <a:grpSpLocks/>
          </p:cNvGrpSpPr>
          <p:nvPr/>
        </p:nvGrpSpPr>
        <p:grpSpPr bwMode="auto">
          <a:xfrm>
            <a:off x="7996238" y="4545013"/>
            <a:ext cx="477837" cy="476250"/>
            <a:chOff x="7192655" y="3931775"/>
            <a:chExt cx="648268" cy="648268"/>
          </a:xfrm>
        </p:grpSpPr>
        <p:sp>
          <p:nvSpPr>
            <p:cNvPr id="146" name="Mobile circle">
              <a:extLst>
                <a:ext uri="{FF2B5EF4-FFF2-40B4-BE49-F238E27FC236}">
                  <a16:creationId xmlns:a16="http://schemas.microsoft.com/office/drawing/2014/main" xmlns="" id="{2F9787DE-F5F4-4A85-991C-B8230B31AF8A}"/>
                </a:ext>
              </a:extLst>
            </p:cNvPr>
            <p:cNvSpPr/>
            <p:nvPr/>
          </p:nvSpPr>
          <p:spPr bwMode="auto">
            <a:xfrm>
              <a:off x="7192655" y="3931775"/>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37" name="Group 288"/>
            <p:cNvGrpSpPr>
              <a:grpSpLocks/>
            </p:cNvGrpSpPr>
            <p:nvPr/>
          </p:nvGrpSpPr>
          <p:grpSpPr bwMode="auto">
            <a:xfrm>
              <a:off x="7382348" y="4100822"/>
              <a:ext cx="328114" cy="282264"/>
              <a:chOff x="7842406" y="2300265"/>
              <a:chExt cx="363538" cy="312738"/>
            </a:xfrm>
          </p:grpSpPr>
          <p:sp>
            <p:nvSpPr>
              <p:cNvPr id="150" name="Oval 113">
                <a:extLst>
                  <a:ext uri="{FF2B5EF4-FFF2-40B4-BE49-F238E27FC236}">
                    <a16:creationId xmlns:a16="http://schemas.microsoft.com/office/drawing/2014/main" xmlns="" id="{72263499-C8D4-44BB-A4A3-19C573996B1D}"/>
                  </a:ext>
                </a:extLst>
              </p:cNvPr>
              <p:cNvSpPr>
                <a:spLocks noChangeArrowheads="1"/>
              </p:cNvSpPr>
              <p:nvPr/>
            </p:nvSpPr>
            <p:spPr bwMode="auto">
              <a:xfrm>
                <a:off x="7901878" y="2302108"/>
                <a:ext cx="167037" cy="165200"/>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51" name="Freeform 114">
                <a:extLst>
                  <a:ext uri="{FF2B5EF4-FFF2-40B4-BE49-F238E27FC236}">
                    <a16:creationId xmlns:a16="http://schemas.microsoft.com/office/drawing/2014/main" xmlns="" id="{53CC183C-9323-432D-9B14-C87E6838A618}"/>
                  </a:ext>
                </a:extLst>
              </p:cNvPr>
              <p:cNvSpPr/>
              <p:nvPr/>
            </p:nvSpPr>
            <p:spPr bwMode="auto">
              <a:xfrm>
                <a:off x="7842223" y="2472096"/>
                <a:ext cx="283962" cy="141257"/>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55" name="Line 115">
                <a:extLst>
                  <a:ext uri="{FF2B5EF4-FFF2-40B4-BE49-F238E27FC236}">
                    <a16:creationId xmlns:a16="http://schemas.microsoft.com/office/drawing/2014/main" xmlns="" id="{13A5E992-61AF-49A1-83CC-B301EEE13104}"/>
                  </a:ext>
                </a:extLst>
              </p:cNvPr>
              <p:cNvSpPr>
                <a:spLocks noChangeShapeType="1"/>
              </p:cNvSpPr>
              <p:nvPr/>
            </p:nvSpPr>
            <p:spPr bwMode="auto">
              <a:xfrm>
                <a:off x="8204931"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sp>
        <p:nvSpPr>
          <p:cNvPr id="156" name="Equipment text">
            <a:extLst>
              <a:ext uri="{FF2B5EF4-FFF2-40B4-BE49-F238E27FC236}">
                <a16:creationId xmlns:a16="http://schemas.microsoft.com/office/drawing/2014/main" xmlns="" id="{CE2E894F-99A8-4264-9909-0687F02BBE9F}"/>
              </a:ext>
            </a:extLst>
          </p:cNvPr>
          <p:cNvSpPr/>
          <p:nvPr/>
        </p:nvSpPr>
        <p:spPr>
          <a:xfrm>
            <a:off x="4471988" y="3517900"/>
            <a:ext cx="1249362" cy="306388"/>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资产职能部门</a:t>
            </a:r>
          </a:p>
        </p:txBody>
      </p:sp>
      <p:sp>
        <p:nvSpPr>
          <p:cNvPr id="157" name="Equipment text">
            <a:extLst>
              <a:ext uri="{FF2B5EF4-FFF2-40B4-BE49-F238E27FC236}">
                <a16:creationId xmlns:a16="http://schemas.microsoft.com/office/drawing/2014/main" xmlns="" id="{CAE81793-7EF4-4A5B-8463-3FA963D2CEF5}"/>
              </a:ext>
            </a:extLst>
          </p:cNvPr>
          <p:cNvSpPr/>
          <p:nvPr/>
        </p:nvSpPr>
        <p:spPr>
          <a:xfrm>
            <a:off x="4522788" y="3790950"/>
            <a:ext cx="893762" cy="306388"/>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财务人员</a:t>
            </a:r>
          </a:p>
        </p:txBody>
      </p:sp>
      <p:sp>
        <p:nvSpPr>
          <p:cNvPr id="158" name="Equipment text">
            <a:extLst>
              <a:ext uri="{FF2B5EF4-FFF2-40B4-BE49-F238E27FC236}">
                <a16:creationId xmlns:a16="http://schemas.microsoft.com/office/drawing/2014/main" xmlns="" id="{F9DA33B1-DF80-4DA9-A1B4-BEBA3060FD81}"/>
              </a:ext>
            </a:extLst>
          </p:cNvPr>
          <p:cNvSpPr/>
          <p:nvPr/>
        </p:nvSpPr>
        <p:spPr>
          <a:xfrm>
            <a:off x="4514850" y="4064000"/>
            <a:ext cx="893763" cy="307975"/>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学校领导</a:t>
            </a:r>
          </a:p>
        </p:txBody>
      </p:sp>
      <p:sp>
        <p:nvSpPr>
          <p:cNvPr id="159" name="Equipment text">
            <a:extLst>
              <a:ext uri="{FF2B5EF4-FFF2-40B4-BE49-F238E27FC236}">
                <a16:creationId xmlns:a16="http://schemas.microsoft.com/office/drawing/2014/main" xmlns="" id="{75B15964-342A-4C19-8860-E42CDE4592A7}"/>
              </a:ext>
            </a:extLst>
          </p:cNvPr>
          <p:cNvSpPr/>
          <p:nvPr/>
        </p:nvSpPr>
        <p:spPr>
          <a:xfrm>
            <a:off x="4699000" y="5000625"/>
            <a:ext cx="550863" cy="522288"/>
          </a:xfrm>
          <a:prstGeom prst="rect">
            <a:avLst/>
          </a:prstGeom>
        </p:spPr>
        <p:txBody>
          <a:bodyPr>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全校</a:t>
            </a:r>
          </a:p>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资产</a:t>
            </a:r>
          </a:p>
        </p:txBody>
      </p:sp>
      <p:sp>
        <p:nvSpPr>
          <p:cNvPr id="160" name="Equipment text">
            <a:extLst>
              <a:ext uri="{FF2B5EF4-FFF2-40B4-BE49-F238E27FC236}">
                <a16:creationId xmlns:a16="http://schemas.microsoft.com/office/drawing/2014/main" xmlns="" id="{86A03A88-BEB7-488E-92EB-A2FE2ACC6536}"/>
              </a:ext>
            </a:extLst>
          </p:cNvPr>
          <p:cNvSpPr/>
          <p:nvPr/>
        </p:nvSpPr>
        <p:spPr>
          <a:xfrm>
            <a:off x="5853113" y="4994275"/>
            <a:ext cx="539750" cy="522288"/>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院系</a:t>
            </a:r>
          </a:p>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资产</a:t>
            </a:r>
          </a:p>
        </p:txBody>
      </p:sp>
      <p:sp>
        <p:nvSpPr>
          <p:cNvPr id="161" name="Equipment text">
            <a:extLst>
              <a:ext uri="{FF2B5EF4-FFF2-40B4-BE49-F238E27FC236}">
                <a16:creationId xmlns:a16="http://schemas.microsoft.com/office/drawing/2014/main" xmlns="" id="{D4D3846F-0413-4163-A215-4C8BF0D22765}"/>
              </a:ext>
            </a:extLst>
          </p:cNvPr>
          <p:cNvSpPr/>
          <p:nvPr/>
        </p:nvSpPr>
        <p:spPr>
          <a:xfrm>
            <a:off x="6919913" y="4979988"/>
            <a:ext cx="539750" cy="5222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归口</a:t>
            </a:r>
          </a:p>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资产</a:t>
            </a:r>
          </a:p>
        </p:txBody>
      </p:sp>
      <p:sp>
        <p:nvSpPr>
          <p:cNvPr id="162" name="Equipment text">
            <a:extLst>
              <a:ext uri="{FF2B5EF4-FFF2-40B4-BE49-F238E27FC236}">
                <a16:creationId xmlns:a16="http://schemas.microsoft.com/office/drawing/2014/main" xmlns="" id="{BBF00BA7-51D2-4EB2-A3FE-E0AD9335014F}"/>
              </a:ext>
            </a:extLst>
          </p:cNvPr>
          <p:cNvSpPr/>
          <p:nvPr/>
        </p:nvSpPr>
        <p:spPr>
          <a:xfrm>
            <a:off x="7997825" y="4994275"/>
            <a:ext cx="539750" cy="522288"/>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保管</a:t>
            </a:r>
          </a:p>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资产</a:t>
            </a:r>
          </a:p>
        </p:txBody>
      </p:sp>
      <p:sp>
        <p:nvSpPr>
          <p:cNvPr id="163" name="Equipment text">
            <a:extLst>
              <a:ext uri="{FF2B5EF4-FFF2-40B4-BE49-F238E27FC236}">
                <a16:creationId xmlns:a16="http://schemas.microsoft.com/office/drawing/2014/main" xmlns="" id="{8E231617-2863-4AFA-8584-3ED3A7ED14A1}"/>
              </a:ext>
            </a:extLst>
          </p:cNvPr>
          <p:cNvSpPr/>
          <p:nvPr/>
        </p:nvSpPr>
        <p:spPr>
          <a:xfrm>
            <a:off x="5783263" y="3514725"/>
            <a:ext cx="1071562" cy="306388"/>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院系管理员</a:t>
            </a:r>
          </a:p>
        </p:txBody>
      </p:sp>
      <p:sp>
        <p:nvSpPr>
          <p:cNvPr id="164" name="Equipment text">
            <a:extLst>
              <a:ext uri="{FF2B5EF4-FFF2-40B4-BE49-F238E27FC236}">
                <a16:creationId xmlns:a16="http://schemas.microsoft.com/office/drawing/2014/main" xmlns="" id="{62A70847-5A64-400D-AB0B-2ABF58740D4F}"/>
              </a:ext>
            </a:extLst>
          </p:cNvPr>
          <p:cNvSpPr/>
          <p:nvPr/>
        </p:nvSpPr>
        <p:spPr>
          <a:xfrm>
            <a:off x="6710363" y="3511550"/>
            <a:ext cx="1073150" cy="307975"/>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归口管理员</a:t>
            </a:r>
          </a:p>
        </p:txBody>
      </p:sp>
      <p:sp>
        <p:nvSpPr>
          <p:cNvPr id="165" name="Equipment text">
            <a:extLst>
              <a:ext uri="{FF2B5EF4-FFF2-40B4-BE49-F238E27FC236}">
                <a16:creationId xmlns:a16="http://schemas.microsoft.com/office/drawing/2014/main" xmlns="" id="{EAA1500B-72DD-4588-BC9F-A54F95C0A6BC}"/>
              </a:ext>
            </a:extLst>
          </p:cNvPr>
          <p:cNvSpPr/>
          <p:nvPr/>
        </p:nvSpPr>
        <p:spPr>
          <a:xfrm>
            <a:off x="7877175" y="3525838"/>
            <a:ext cx="715963" cy="306387"/>
          </a:xfrm>
          <a:prstGeom prst="rect">
            <a:avLst/>
          </a:prstGeom>
        </p:spPr>
        <p:txBody>
          <a:bodyPr wrap="none">
            <a:spAutoFit/>
          </a:bodyPr>
          <a:lstStyle/>
          <a:p>
            <a:pPr algn="ctr" defTabSz="913765" eaLnBrk="1" hangingPunct="1">
              <a:defRPr/>
            </a:pPr>
            <a:r>
              <a:rPr lang="zh-CN" altLang="en-US" sz="1400" kern="0" dirty="0">
                <a:latin typeface="微软雅黑" panose="020B0503020204020204" pitchFamily="34" charset="-122"/>
                <a:ea typeface="微软雅黑" panose="020B0503020204020204" pitchFamily="34" charset="-122"/>
              </a:rPr>
              <a:t>教职工</a:t>
            </a:r>
          </a:p>
        </p:txBody>
      </p:sp>
      <p:grpSp>
        <p:nvGrpSpPr>
          <p:cNvPr id="166" name="User log in icon"/>
          <p:cNvGrpSpPr>
            <a:grpSpLocks/>
          </p:cNvGrpSpPr>
          <p:nvPr/>
        </p:nvGrpSpPr>
        <p:grpSpPr bwMode="auto">
          <a:xfrm>
            <a:off x="2246313" y="4557713"/>
            <a:ext cx="476250" cy="476250"/>
            <a:chOff x="7192655" y="3931775"/>
            <a:chExt cx="648268" cy="648268"/>
          </a:xfrm>
        </p:grpSpPr>
        <p:sp>
          <p:nvSpPr>
            <p:cNvPr id="168" name="Mobile circle">
              <a:extLst>
                <a:ext uri="{FF2B5EF4-FFF2-40B4-BE49-F238E27FC236}">
                  <a16:creationId xmlns:a16="http://schemas.microsoft.com/office/drawing/2014/main" xmlns="" id="{7C359E68-1DC0-4F6A-BDB1-0ABED221B493}"/>
                </a:ext>
              </a:extLst>
            </p:cNvPr>
            <p:cNvSpPr/>
            <p:nvPr/>
          </p:nvSpPr>
          <p:spPr bwMode="auto">
            <a:xfrm>
              <a:off x="7192655" y="3931775"/>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32" name="Group 288"/>
            <p:cNvGrpSpPr>
              <a:grpSpLocks/>
            </p:cNvGrpSpPr>
            <p:nvPr/>
          </p:nvGrpSpPr>
          <p:grpSpPr bwMode="auto">
            <a:xfrm>
              <a:off x="7382348" y="4100822"/>
              <a:ext cx="328114" cy="282264"/>
              <a:chOff x="7842406" y="2300265"/>
              <a:chExt cx="363538" cy="312738"/>
            </a:xfrm>
          </p:grpSpPr>
          <p:sp>
            <p:nvSpPr>
              <p:cNvPr id="170" name="Oval 113">
                <a:extLst>
                  <a:ext uri="{FF2B5EF4-FFF2-40B4-BE49-F238E27FC236}">
                    <a16:creationId xmlns:a16="http://schemas.microsoft.com/office/drawing/2014/main" xmlns="" id="{B406E6AA-D02B-42F2-B8FC-1CE5BEE289B9}"/>
                  </a:ext>
                </a:extLst>
              </p:cNvPr>
              <p:cNvSpPr>
                <a:spLocks noChangeArrowheads="1"/>
              </p:cNvSpPr>
              <p:nvPr/>
            </p:nvSpPr>
            <p:spPr bwMode="auto">
              <a:xfrm>
                <a:off x="7902776" y="2302108"/>
                <a:ext cx="167593" cy="165200"/>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75" name="Freeform 114">
                <a:extLst>
                  <a:ext uri="{FF2B5EF4-FFF2-40B4-BE49-F238E27FC236}">
                    <a16:creationId xmlns:a16="http://schemas.microsoft.com/office/drawing/2014/main" xmlns="" id="{7B5FD74C-A0F8-4DAB-A7C2-1F7C18C7253F}"/>
                  </a:ext>
                </a:extLst>
              </p:cNvPr>
              <p:cNvSpPr/>
              <p:nvPr/>
            </p:nvSpPr>
            <p:spPr bwMode="auto">
              <a:xfrm>
                <a:off x="7842922" y="2472096"/>
                <a:ext cx="284908" cy="141257"/>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76" name="Line 115">
                <a:extLst>
                  <a:ext uri="{FF2B5EF4-FFF2-40B4-BE49-F238E27FC236}">
                    <a16:creationId xmlns:a16="http://schemas.microsoft.com/office/drawing/2014/main" xmlns="" id="{87FE7991-CF67-4382-A73B-39215BC71DCB}"/>
                  </a:ext>
                </a:extLst>
              </p:cNvPr>
              <p:cNvSpPr>
                <a:spLocks noChangeShapeType="1"/>
              </p:cNvSpPr>
              <p:nvPr/>
            </p:nvSpPr>
            <p:spPr bwMode="auto">
              <a:xfrm>
                <a:off x="820683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4" name="User log in icon"/>
          <p:cNvGrpSpPr>
            <a:grpSpLocks/>
          </p:cNvGrpSpPr>
          <p:nvPr/>
        </p:nvGrpSpPr>
        <p:grpSpPr bwMode="auto">
          <a:xfrm>
            <a:off x="4752975" y="3035300"/>
            <a:ext cx="476250" cy="476250"/>
            <a:chOff x="7192655" y="3931775"/>
            <a:chExt cx="648268" cy="648268"/>
          </a:xfrm>
        </p:grpSpPr>
        <p:sp>
          <p:nvSpPr>
            <p:cNvPr id="5" name="Mobile circle">
              <a:extLst>
                <a:ext uri="{FF2B5EF4-FFF2-40B4-BE49-F238E27FC236}">
                  <a16:creationId xmlns:a16="http://schemas.microsoft.com/office/drawing/2014/main" xmlns="" id="{3329E188-E763-48B4-B2AA-3FFB4817D859}"/>
                </a:ext>
              </a:extLst>
            </p:cNvPr>
            <p:cNvSpPr/>
            <p:nvPr/>
          </p:nvSpPr>
          <p:spPr bwMode="auto">
            <a:xfrm>
              <a:off x="7192655" y="3931775"/>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27" name="Group 288"/>
            <p:cNvGrpSpPr>
              <a:grpSpLocks/>
            </p:cNvGrpSpPr>
            <p:nvPr/>
          </p:nvGrpSpPr>
          <p:grpSpPr bwMode="auto">
            <a:xfrm>
              <a:off x="7382348" y="4100822"/>
              <a:ext cx="328114" cy="282264"/>
              <a:chOff x="7842406" y="2300265"/>
              <a:chExt cx="363538" cy="312738"/>
            </a:xfrm>
          </p:grpSpPr>
          <p:sp>
            <p:nvSpPr>
              <p:cNvPr id="9" name="Oval 113">
                <a:extLst>
                  <a:ext uri="{FF2B5EF4-FFF2-40B4-BE49-F238E27FC236}">
                    <a16:creationId xmlns:a16="http://schemas.microsoft.com/office/drawing/2014/main" xmlns="" id="{C85797F3-457C-4444-B475-D7D91B8E6477}"/>
                  </a:ext>
                </a:extLst>
              </p:cNvPr>
              <p:cNvSpPr>
                <a:spLocks noChangeArrowheads="1"/>
              </p:cNvSpPr>
              <p:nvPr/>
            </p:nvSpPr>
            <p:spPr bwMode="auto">
              <a:xfrm>
                <a:off x="7902777" y="2302109"/>
                <a:ext cx="167593" cy="165198"/>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0" name="Freeform 114">
                <a:extLst>
                  <a:ext uri="{FF2B5EF4-FFF2-40B4-BE49-F238E27FC236}">
                    <a16:creationId xmlns:a16="http://schemas.microsoft.com/office/drawing/2014/main" xmlns="" id="{0FDF9345-2ED4-4BFC-9288-624D8A315BF2}"/>
                  </a:ext>
                </a:extLst>
              </p:cNvPr>
              <p:cNvSpPr/>
              <p:nvPr/>
            </p:nvSpPr>
            <p:spPr bwMode="auto">
              <a:xfrm>
                <a:off x="7842922" y="2472096"/>
                <a:ext cx="284909" cy="141258"/>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2" name="Line 115">
                <a:extLst>
                  <a:ext uri="{FF2B5EF4-FFF2-40B4-BE49-F238E27FC236}">
                    <a16:creationId xmlns:a16="http://schemas.microsoft.com/office/drawing/2014/main" xmlns="" id="{E51D34C9-605D-4A07-8EF2-93B80A00AB6A}"/>
                  </a:ext>
                </a:extLst>
              </p:cNvPr>
              <p:cNvSpPr>
                <a:spLocks noChangeShapeType="1"/>
              </p:cNvSpPr>
              <p:nvPr/>
            </p:nvSpPr>
            <p:spPr bwMode="auto">
              <a:xfrm>
                <a:off x="820683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13" name="User log in icon"/>
          <p:cNvGrpSpPr>
            <a:grpSpLocks/>
          </p:cNvGrpSpPr>
          <p:nvPr/>
        </p:nvGrpSpPr>
        <p:grpSpPr bwMode="auto">
          <a:xfrm>
            <a:off x="5888038" y="3060700"/>
            <a:ext cx="476250" cy="476250"/>
            <a:chOff x="7192655" y="3931775"/>
            <a:chExt cx="648268" cy="648268"/>
          </a:xfrm>
        </p:grpSpPr>
        <p:sp>
          <p:nvSpPr>
            <p:cNvPr id="14" name="Mobile circle">
              <a:extLst>
                <a:ext uri="{FF2B5EF4-FFF2-40B4-BE49-F238E27FC236}">
                  <a16:creationId xmlns:a16="http://schemas.microsoft.com/office/drawing/2014/main" xmlns="" id="{1FC5AD51-E8C4-47E3-9969-1E85ACCABBB9}"/>
                </a:ext>
              </a:extLst>
            </p:cNvPr>
            <p:cNvSpPr/>
            <p:nvPr/>
          </p:nvSpPr>
          <p:spPr bwMode="auto">
            <a:xfrm>
              <a:off x="7192655" y="3931775"/>
              <a:ext cx="648268" cy="648268"/>
            </a:xfrm>
            <a:prstGeom prst="ellipse">
              <a:avLst/>
            </a:prstGeom>
            <a:solidFill>
              <a:srgbClr val="ED7A3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22" name="Group 288"/>
            <p:cNvGrpSpPr>
              <a:grpSpLocks/>
            </p:cNvGrpSpPr>
            <p:nvPr/>
          </p:nvGrpSpPr>
          <p:grpSpPr bwMode="auto">
            <a:xfrm>
              <a:off x="7382348" y="4100822"/>
              <a:ext cx="328114" cy="282264"/>
              <a:chOff x="7842406" y="2300265"/>
              <a:chExt cx="363538" cy="312738"/>
            </a:xfrm>
          </p:grpSpPr>
          <p:sp>
            <p:nvSpPr>
              <p:cNvPr id="17" name="Oval 113">
                <a:extLst>
                  <a:ext uri="{FF2B5EF4-FFF2-40B4-BE49-F238E27FC236}">
                    <a16:creationId xmlns:a16="http://schemas.microsoft.com/office/drawing/2014/main" xmlns="" id="{05BA4E44-D61D-408C-B5F9-569650A9D71B}"/>
                  </a:ext>
                </a:extLst>
              </p:cNvPr>
              <p:cNvSpPr>
                <a:spLocks noChangeArrowheads="1"/>
              </p:cNvSpPr>
              <p:nvPr/>
            </p:nvSpPr>
            <p:spPr bwMode="auto">
              <a:xfrm>
                <a:off x="7902776" y="2302109"/>
                <a:ext cx="167593" cy="165198"/>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19" name="Freeform 114">
                <a:extLst>
                  <a:ext uri="{FF2B5EF4-FFF2-40B4-BE49-F238E27FC236}">
                    <a16:creationId xmlns:a16="http://schemas.microsoft.com/office/drawing/2014/main" xmlns="" id="{4660A389-8EEA-4289-8BB8-60E88EDFD79E}"/>
                  </a:ext>
                </a:extLst>
              </p:cNvPr>
              <p:cNvSpPr/>
              <p:nvPr/>
            </p:nvSpPr>
            <p:spPr bwMode="auto">
              <a:xfrm>
                <a:off x="7842922" y="2472096"/>
                <a:ext cx="284908" cy="141258"/>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20" name="Line 115">
                <a:extLst>
                  <a:ext uri="{FF2B5EF4-FFF2-40B4-BE49-F238E27FC236}">
                    <a16:creationId xmlns:a16="http://schemas.microsoft.com/office/drawing/2014/main" xmlns="" id="{E8ECB8B1-8837-43AE-B96D-23E5E440FE0E}"/>
                  </a:ext>
                </a:extLst>
              </p:cNvPr>
              <p:cNvSpPr>
                <a:spLocks noChangeShapeType="1"/>
              </p:cNvSpPr>
              <p:nvPr/>
            </p:nvSpPr>
            <p:spPr bwMode="auto">
              <a:xfrm>
                <a:off x="820683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21" name="User log in icon"/>
          <p:cNvGrpSpPr>
            <a:grpSpLocks/>
          </p:cNvGrpSpPr>
          <p:nvPr/>
        </p:nvGrpSpPr>
        <p:grpSpPr bwMode="auto">
          <a:xfrm>
            <a:off x="6902450" y="3040063"/>
            <a:ext cx="476250" cy="476250"/>
            <a:chOff x="7192655" y="3931775"/>
            <a:chExt cx="648268" cy="648268"/>
          </a:xfrm>
        </p:grpSpPr>
        <p:sp>
          <p:nvSpPr>
            <p:cNvPr id="22" name="Mobile circle">
              <a:extLst>
                <a:ext uri="{FF2B5EF4-FFF2-40B4-BE49-F238E27FC236}">
                  <a16:creationId xmlns:a16="http://schemas.microsoft.com/office/drawing/2014/main" xmlns="" id="{66810812-FFD3-464E-91F6-F17AB0A78FBC}"/>
                </a:ext>
              </a:extLst>
            </p:cNvPr>
            <p:cNvSpPr/>
            <p:nvPr/>
          </p:nvSpPr>
          <p:spPr bwMode="auto">
            <a:xfrm>
              <a:off x="7192655" y="3931775"/>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17" name="Group 288"/>
            <p:cNvGrpSpPr>
              <a:grpSpLocks/>
            </p:cNvGrpSpPr>
            <p:nvPr/>
          </p:nvGrpSpPr>
          <p:grpSpPr bwMode="auto">
            <a:xfrm>
              <a:off x="7382348" y="4100822"/>
              <a:ext cx="328114" cy="282264"/>
              <a:chOff x="7842406" y="2300265"/>
              <a:chExt cx="363538" cy="312738"/>
            </a:xfrm>
          </p:grpSpPr>
          <p:sp>
            <p:nvSpPr>
              <p:cNvPr id="24" name="Oval 113">
                <a:extLst>
                  <a:ext uri="{FF2B5EF4-FFF2-40B4-BE49-F238E27FC236}">
                    <a16:creationId xmlns:a16="http://schemas.microsoft.com/office/drawing/2014/main" xmlns="" id="{3C2E4791-FBA0-43F5-8048-8673FE7DDE61}"/>
                  </a:ext>
                </a:extLst>
              </p:cNvPr>
              <p:cNvSpPr>
                <a:spLocks noChangeArrowheads="1"/>
              </p:cNvSpPr>
              <p:nvPr/>
            </p:nvSpPr>
            <p:spPr bwMode="auto">
              <a:xfrm>
                <a:off x="7902777" y="2302108"/>
                <a:ext cx="167593" cy="165200"/>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25" name="Freeform 114">
                <a:extLst>
                  <a:ext uri="{FF2B5EF4-FFF2-40B4-BE49-F238E27FC236}">
                    <a16:creationId xmlns:a16="http://schemas.microsoft.com/office/drawing/2014/main" xmlns="" id="{3CBB8AEA-2004-4B8F-BD26-92532027BA7F}"/>
                  </a:ext>
                </a:extLst>
              </p:cNvPr>
              <p:cNvSpPr/>
              <p:nvPr/>
            </p:nvSpPr>
            <p:spPr bwMode="auto">
              <a:xfrm>
                <a:off x="7842922" y="2472096"/>
                <a:ext cx="284909" cy="141257"/>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28" name="Line 115">
                <a:extLst>
                  <a:ext uri="{FF2B5EF4-FFF2-40B4-BE49-F238E27FC236}">
                    <a16:creationId xmlns:a16="http://schemas.microsoft.com/office/drawing/2014/main" xmlns="" id="{43B3F646-35DA-4A4B-BB90-74719607FDC7}"/>
                  </a:ext>
                </a:extLst>
              </p:cNvPr>
              <p:cNvSpPr>
                <a:spLocks noChangeShapeType="1"/>
              </p:cNvSpPr>
              <p:nvPr/>
            </p:nvSpPr>
            <p:spPr bwMode="auto">
              <a:xfrm>
                <a:off x="820683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grpSp>
        <p:nvGrpSpPr>
          <p:cNvPr id="29" name="User log in icon"/>
          <p:cNvGrpSpPr>
            <a:grpSpLocks/>
          </p:cNvGrpSpPr>
          <p:nvPr/>
        </p:nvGrpSpPr>
        <p:grpSpPr bwMode="auto">
          <a:xfrm>
            <a:off x="7969250" y="3043238"/>
            <a:ext cx="476250" cy="476250"/>
            <a:chOff x="7192655" y="3931775"/>
            <a:chExt cx="648268" cy="648268"/>
          </a:xfrm>
        </p:grpSpPr>
        <p:sp>
          <p:nvSpPr>
            <p:cNvPr id="30" name="Mobile circle">
              <a:extLst>
                <a:ext uri="{FF2B5EF4-FFF2-40B4-BE49-F238E27FC236}">
                  <a16:creationId xmlns:a16="http://schemas.microsoft.com/office/drawing/2014/main" xmlns="" id="{0E7354FF-99DC-4A8E-A4D8-D4F3912AAA2A}"/>
                </a:ext>
              </a:extLst>
            </p:cNvPr>
            <p:cNvSpPr/>
            <p:nvPr/>
          </p:nvSpPr>
          <p:spPr bwMode="auto">
            <a:xfrm>
              <a:off x="7192655" y="3931775"/>
              <a:ext cx="648268" cy="648268"/>
            </a:xfrm>
            <a:prstGeom prst="ellipse">
              <a:avLst/>
            </a:prstGeom>
            <a:solidFill>
              <a:srgbClr val="4491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kern="0" dirty="0">
                <a:gradFill>
                  <a:gsLst>
                    <a:gs pos="0">
                      <a:srgbClr val="FFFFFF"/>
                    </a:gs>
                    <a:gs pos="100000">
                      <a:srgbClr val="FFFFFF"/>
                    </a:gs>
                  </a:gsLst>
                  <a:lin ang="5400000" scaled="0"/>
                </a:gradFill>
                <a:latin typeface="Segoe UI Semilight"/>
              </a:endParaRPr>
            </a:p>
          </p:txBody>
        </p:sp>
        <p:grpSp>
          <p:nvGrpSpPr>
            <p:cNvPr id="41012" name="Group 288"/>
            <p:cNvGrpSpPr>
              <a:grpSpLocks/>
            </p:cNvGrpSpPr>
            <p:nvPr/>
          </p:nvGrpSpPr>
          <p:grpSpPr bwMode="auto">
            <a:xfrm>
              <a:off x="7382348" y="4100822"/>
              <a:ext cx="328114" cy="282264"/>
              <a:chOff x="7842406" y="2300265"/>
              <a:chExt cx="363538" cy="312738"/>
            </a:xfrm>
          </p:grpSpPr>
          <p:sp>
            <p:nvSpPr>
              <p:cNvPr id="32" name="Oval 113">
                <a:extLst>
                  <a:ext uri="{FF2B5EF4-FFF2-40B4-BE49-F238E27FC236}">
                    <a16:creationId xmlns:a16="http://schemas.microsoft.com/office/drawing/2014/main" xmlns="" id="{7D3082C0-30A4-4751-8F57-706BB3216329}"/>
                  </a:ext>
                </a:extLst>
              </p:cNvPr>
              <p:cNvSpPr>
                <a:spLocks noChangeArrowheads="1"/>
              </p:cNvSpPr>
              <p:nvPr/>
            </p:nvSpPr>
            <p:spPr bwMode="auto">
              <a:xfrm>
                <a:off x="7902777" y="2302108"/>
                <a:ext cx="167593" cy="165200"/>
              </a:xfrm>
              <a:prstGeom prst="ellips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3" name="Freeform 114">
                <a:extLst>
                  <a:ext uri="{FF2B5EF4-FFF2-40B4-BE49-F238E27FC236}">
                    <a16:creationId xmlns:a16="http://schemas.microsoft.com/office/drawing/2014/main" xmlns="" id="{15B482E4-13C0-41A1-8F97-1623EBDCA3E3}"/>
                  </a:ext>
                </a:extLst>
              </p:cNvPr>
              <p:cNvSpPr/>
              <p:nvPr/>
            </p:nvSpPr>
            <p:spPr bwMode="auto">
              <a:xfrm>
                <a:off x="7842922" y="2472096"/>
                <a:ext cx="284909" cy="141257"/>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sp>
            <p:nvSpPr>
              <p:cNvPr id="34" name="Line 115">
                <a:extLst>
                  <a:ext uri="{FF2B5EF4-FFF2-40B4-BE49-F238E27FC236}">
                    <a16:creationId xmlns:a16="http://schemas.microsoft.com/office/drawing/2014/main" xmlns="" id="{574BCA60-339E-44AD-9006-D9E7C41E52E4}"/>
                  </a:ext>
                </a:extLst>
              </p:cNvPr>
              <p:cNvSpPr>
                <a:spLocks noChangeShapeType="1"/>
              </p:cNvSpPr>
              <p:nvPr/>
            </p:nvSpPr>
            <p:spPr bwMode="auto">
              <a:xfrm>
                <a:off x="8206838" y="2299715"/>
                <a:ext cx="0" cy="0"/>
              </a:xfrm>
              <a:prstGeom prst="line">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67231" tIns="33615" rIns="67231" bIns="33615"/>
              <a:lstStyle/>
              <a:p>
                <a:pPr defTabSz="914400" eaLnBrk="1" fontAlgn="auto" hangingPunct="1">
                  <a:spcBef>
                    <a:spcPts val="0"/>
                  </a:spcBef>
                  <a:spcAft>
                    <a:spcPts val="0"/>
                  </a:spcAft>
                  <a:defRPr/>
                </a:pPr>
                <a:endParaRPr lang="en-US" sz="1325">
                  <a:solidFill>
                    <a:srgbClr val="505050"/>
                  </a:solidFill>
                  <a:latin typeface="Segoe UI Semilight"/>
                  <a:ea typeface="+mn-ea"/>
                </a:endParaRPr>
              </a:p>
            </p:txBody>
          </p:sp>
        </p:grpSp>
      </p:grpSp>
      <p:sp>
        <p:nvSpPr>
          <p:cNvPr id="2050" name="拼图">
            <a:extLst>
              <a:ext uri="{FF2B5EF4-FFF2-40B4-BE49-F238E27FC236}">
                <a16:creationId xmlns:a16="http://schemas.microsoft.com/office/drawing/2014/main" xmlns="" id="{0DE874A2-E053-42D9-AC60-870D68B9101E}"/>
              </a:ext>
            </a:extLst>
          </p:cNvPr>
          <p:cNvSpPr/>
          <p:nvPr/>
        </p:nvSpPr>
        <p:spPr bwMode="auto">
          <a:xfrm>
            <a:off x="357188" y="630238"/>
            <a:ext cx="298450" cy="274637"/>
          </a:xfrm>
          <a:custGeom>
            <a:avLst/>
            <a:gdLst>
              <a:gd name="T0" fmla="*/ 2147483646 w 6958"/>
              <a:gd name="T1" fmla="*/ 2147483646 h 6700"/>
              <a:gd name="T2" fmla="*/ 2147483646 w 6958"/>
              <a:gd name="T3" fmla="*/ 2147483646 h 6700"/>
              <a:gd name="T4" fmla="*/ 2147483646 w 6958"/>
              <a:gd name="T5" fmla="*/ 2147483646 h 6700"/>
              <a:gd name="T6" fmla="*/ 2147483646 w 6958"/>
              <a:gd name="T7" fmla="*/ 2147483646 h 6700"/>
              <a:gd name="T8" fmla="*/ 2147483646 w 6958"/>
              <a:gd name="T9" fmla="*/ 2147483646 h 6700"/>
              <a:gd name="T10" fmla="*/ 2147483646 w 6958"/>
              <a:gd name="T11" fmla="*/ 2147483646 h 6700"/>
              <a:gd name="T12" fmla="*/ 2147483646 w 6958"/>
              <a:gd name="T13" fmla="*/ 2147483646 h 6700"/>
              <a:gd name="T14" fmla="*/ 2147483646 w 6958"/>
              <a:gd name="T15" fmla="*/ 2147483646 h 6700"/>
              <a:gd name="T16" fmla="*/ 2147483646 w 6958"/>
              <a:gd name="T17" fmla="*/ 2147483646 h 6700"/>
              <a:gd name="T18" fmla="*/ 2147483646 w 6958"/>
              <a:gd name="T19" fmla="*/ 2147483646 h 6700"/>
              <a:gd name="T20" fmla="*/ 2147483646 w 6958"/>
              <a:gd name="T21" fmla="*/ 2147483646 h 6700"/>
              <a:gd name="T22" fmla="*/ 2147483646 w 6958"/>
              <a:gd name="T23" fmla="*/ 2147483646 h 6700"/>
              <a:gd name="T24" fmla="*/ 2147483646 w 6958"/>
              <a:gd name="T25" fmla="*/ 2147483646 h 6700"/>
              <a:gd name="T26" fmla="*/ 2147483646 w 6958"/>
              <a:gd name="T27" fmla="*/ 2147483646 h 6700"/>
              <a:gd name="T28" fmla="*/ 2147483646 w 6958"/>
              <a:gd name="T29" fmla="*/ 2147483646 h 6700"/>
              <a:gd name="T30" fmla="*/ 2147483646 w 6958"/>
              <a:gd name="T31" fmla="*/ 2147483646 h 6700"/>
              <a:gd name="T32" fmla="*/ 2147483646 w 6958"/>
              <a:gd name="T33" fmla="*/ 2147483646 h 6700"/>
              <a:gd name="T34" fmla="*/ 2147483646 w 6958"/>
              <a:gd name="T35" fmla="*/ 2147483646 h 6700"/>
              <a:gd name="T36" fmla="*/ 2147483646 w 6958"/>
              <a:gd name="T37" fmla="*/ 2147483646 h 6700"/>
              <a:gd name="T38" fmla="*/ 2147483646 w 6958"/>
              <a:gd name="T39" fmla="*/ 2147483646 h 6700"/>
              <a:gd name="T40" fmla="*/ 2147483646 w 6958"/>
              <a:gd name="T41" fmla="*/ 20556145 h 6700"/>
              <a:gd name="T42" fmla="*/ 2147483646 w 6958"/>
              <a:gd name="T43" fmla="*/ 2147483646 h 6700"/>
              <a:gd name="T44" fmla="*/ 2147483646 w 6958"/>
              <a:gd name="T45" fmla="*/ 2147483646 h 6700"/>
              <a:gd name="T46" fmla="*/ 2147483646 w 6958"/>
              <a:gd name="T47" fmla="*/ 2147483646 h 6700"/>
              <a:gd name="T48" fmla="*/ 2147483646 w 6958"/>
              <a:gd name="T49" fmla="*/ 2147483646 h 6700"/>
              <a:gd name="T50" fmla="*/ 2147483646 w 6958"/>
              <a:gd name="T51" fmla="*/ 2147483646 h 6700"/>
              <a:gd name="T52" fmla="*/ 2147483646 w 6958"/>
              <a:gd name="T53" fmla="*/ 2147483646 h 6700"/>
              <a:gd name="T54" fmla="*/ 2147483646 w 6958"/>
              <a:gd name="T55" fmla="*/ 2147483646 h 6700"/>
              <a:gd name="T56" fmla="*/ 2147483646 w 6958"/>
              <a:gd name="T57" fmla="*/ 2147483646 h 6700"/>
              <a:gd name="T58" fmla="*/ 2147483646 w 6958"/>
              <a:gd name="T59" fmla="*/ 2147483646 h 6700"/>
              <a:gd name="T60" fmla="*/ 2147483646 w 6958"/>
              <a:gd name="T61" fmla="*/ 2147483646 h 6700"/>
              <a:gd name="T62" fmla="*/ 2147483646 w 6958"/>
              <a:gd name="T63" fmla="*/ 2147483646 h 6700"/>
              <a:gd name="T64" fmla="*/ 2147483646 w 6958"/>
              <a:gd name="T65" fmla="*/ 2147483646 h 6700"/>
              <a:gd name="T66" fmla="*/ 2147483646 w 6958"/>
              <a:gd name="T67" fmla="*/ 2147483646 h 6700"/>
              <a:gd name="T68" fmla="*/ 348857026 w 6958"/>
              <a:gd name="T69" fmla="*/ 2147483646 h 6700"/>
              <a:gd name="T70" fmla="*/ 1949671675 w 6958"/>
              <a:gd name="T71" fmla="*/ 2147483646 h 6700"/>
              <a:gd name="T72" fmla="*/ 2147483646 w 6958"/>
              <a:gd name="T73" fmla="*/ 2147483646 h 6700"/>
              <a:gd name="T74" fmla="*/ 2147483646 w 6958"/>
              <a:gd name="T75" fmla="*/ 2147483646 h 6700"/>
              <a:gd name="T76" fmla="*/ 2147483646 w 6958"/>
              <a:gd name="T77" fmla="*/ 2147483646 h 6700"/>
              <a:gd name="T78" fmla="*/ 2147483646 w 6958"/>
              <a:gd name="T79" fmla="*/ 2147483646 h 6700"/>
              <a:gd name="T80" fmla="*/ 2147483646 w 6958"/>
              <a:gd name="T81" fmla="*/ 2147483646 h 6700"/>
              <a:gd name="T82" fmla="*/ 2147483646 w 6958"/>
              <a:gd name="T83" fmla="*/ 2147483646 h 6700"/>
              <a:gd name="T84" fmla="*/ 2147483646 w 6958"/>
              <a:gd name="T85" fmla="*/ 2147483646 h 6700"/>
              <a:gd name="T86" fmla="*/ 2147483646 w 6958"/>
              <a:gd name="T87" fmla="*/ 2147483646 h 6700"/>
              <a:gd name="T88" fmla="*/ 2147483646 w 6958"/>
              <a:gd name="T89" fmla="*/ 2147483646 h 6700"/>
              <a:gd name="T90" fmla="*/ 2147483646 w 6958"/>
              <a:gd name="T91" fmla="*/ 2147483646 h 6700"/>
              <a:gd name="T92" fmla="*/ 2147483646 w 6958"/>
              <a:gd name="T93" fmla="*/ 2147483646 h 6700"/>
              <a:gd name="T94" fmla="*/ 2147483646 w 6958"/>
              <a:gd name="T95" fmla="*/ 2147483646 h 6700"/>
              <a:gd name="T96" fmla="*/ 2147483646 w 6958"/>
              <a:gd name="T97" fmla="*/ 2147483646 h 6700"/>
              <a:gd name="T98" fmla="*/ 2147483646 w 6958"/>
              <a:gd name="T99" fmla="*/ 2147483646 h 6700"/>
              <a:gd name="T100" fmla="*/ 2147483646 w 6958"/>
              <a:gd name="T101" fmla="*/ 2147483646 h 6700"/>
              <a:gd name="T102" fmla="*/ 2147483646 w 6958"/>
              <a:gd name="T103" fmla="*/ 2147483646 h 6700"/>
              <a:gd name="T104" fmla="*/ 2147483646 w 6958"/>
              <a:gd name="T105" fmla="*/ 2147483646 h 6700"/>
              <a:gd name="T106" fmla="*/ 2147483646 w 6958"/>
              <a:gd name="T107" fmla="*/ 2147483646 h 6700"/>
              <a:gd name="T108" fmla="*/ 2147483646 w 6958"/>
              <a:gd name="T109" fmla="*/ 2147483646 h 6700"/>
              <a:gd name="T110" fmla="*/ 2147483646 w 6958"/>
              <a:gd name="T111" fmla="*/ 2147483646 h 6700"/>
              <a:gd name="T112" fmla="*/ 2147483646 w 6958"/>
              <a:gd name="T113" fmla="*/ 2147483646 h 6700"/>
              <a:gd name="T114" fmla="*/ 2147483646 w 6958"/>
              <a:gd name="T115" fmla="*/ 2147483646 h 6700"/>
              <a:gd name="T116" fmla="*/ 2147483646 w 6958"/>
              <a:gd name="T117" fmla="*/ 2147483646 h 6700"/>
              <a:gd name="T118" fmla="*/ 2147483646 w 6958"/>
              <a:gd name="T119" fmla="*/ 2147483646 h 67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58" h="6700">
                <a:moveTo>
                  <a:pt x="6955" y="4791"/>
                </a:moveTo>
                <a:lnTo>
                  <a:pt x="6955" y="4791"/>
                </a:lnTo>
                <a:lnTo>
                  <a:pt x="6958" y="4733"/>
                </a:lnTo>
                <a:lnTo>
                  <a:pt x="6958" y="4678"/>
                </a:lnTo>
                <a:lnTo>
                  <a:pt x="6955" y="4626"/>
                </a:lnTo>
                <a:lnTo>
                  <a:pt x="6951" y="4579"/>
                </a:lnTo>
                <a:lnTo>
                  <a:pt x="6946" y="4533"/>
                </a:lnTo>
                <a:lnTo>
                  <a:pt x="6939" y="4492"/>
                </a:lnTo>
                <a:lnTo>
                  <a:pt x="6930" y="4454"/>
                </a:lnTo>
                <a:lnTo>
                  <a:pt x="6920" y="4418"/>
                </a:lnTo>
                <a:lnTo>
                  <a:pt x="6908" y="4385"/>
                </a:lnTo>
                <a:lnTo>
                  <a:pt x="6896" y="4355"/>
                </a:lnTo>
                <a:lnTo>
                  <a:pt x="6881" y="4328"/>
                </a:lnTo>
                <a:lnTo>
                  <a:pt x="6865" y="4304"/>
                </a:lnTo>
                <a:lnTo>
                  <a:pt x="6849" y="4282"/>
                </a:lnTo>
                <a:lnTo>
                  <a:pt x="6831" y="4263"/>
                </a:lnTo>
                <a:lnTo>
                  <a:pt x="6813" y="4247"/>
                </a:lnTo>
                <a:lnTo>
                  <a:pt x="6793" y="4232"/>
                </a:lnTo>
                <a:lnTo>
                  <a:pt x="6773" y="4221"/>
                </a:lnTo>
                <a:lnTo>
                  <a:pt x="6753" y="4211"/>
                </a:lnTo>
                <a:lnTo>
                  <a:pt x="6732" y="4205"/>
                </a:lnTo>
                <a:lnTo>
                  <a:pt x="6710" y="4200"/>
                </a:lnTo>
                <a:lnTo>
                  <a:pt x="6689" y="4197"/>
                </a:lnTo>
                <a:lnTo>
                  <a:pt x="6666" y="4197"/>
                </a:lnTo>
                <a:lnTo>
                  <a:pt x="6644" y="4199"/>
                </a:lnTo>
                <a:lnTo>
                  <a:pt x="6622" y="4202"/>
                </a:lnTo>
                <a:lnTo>
                  <a:pt x="6599" y="4207"/>
                </a:lnTo>
                <a:lnTo>
                  <a:pt x="6577" y="4215"/>
                </a:lnTo>
                <a:lnTo>
                  <a:pt x="6555" y="4225"/>
                </a:lnTo>
                <a:lnTo>
                  <a:pt x="6532" y="4236"/>
                </a:lnTo>
                <a:lnTo>
                  <a:pt x="6511" y="4248"/>
                </a:lnTo>
                <a:lnTo>
                  <a:pt x="6490" y="4262"/>
                </a:lnTo>
                <a:lnTo>
                  <a:pt x="6469" y="4278"/>
                </a:lnTo>
                <a:lnTo>
                  <a:pt x="6449" y="4295"/>
                </a:lnTo>
                <a:lnTo>
                  <a:pt x="6432" y="4318"/>
                </a:lnTo>
                <a:lnTo>
                  <a:pt x="6415" y="4341"/>
                </a:lnTo>
                <a:lnTo>
                  <a:pt x="6395" y="4362"/>
                </a:lnTo>
                <a:lnTo>
                  <a:pt x="6375" y="4383"/>
                </a:lnTo>
                <a:lnTo>
                  <a:pt x="6374" y="4386"/>
                </a:lnTo>
                <a:lnTo>
                  <a:pt x="6372" y="4385"/>
                </a:lnTo>
                <a:lnTo>
                  <a:pt x="6346" y="4411"/>
                </a:lnTo>
                <a:lnTo>
                  <a:pt x="6318" y="4434"/>
                </a:lnTo>
                <a:lnTo>
                  <a:pt x="6288" y="4456"/>
                </a:lnTo>
                <a:lnTo>
                  <a:pt x="6258" y="4478"/>
                </a:lnTo>
                <a:lnTo>
                  <a:pt x="6227" y="4497"/>
                </a:lnTo>
                <a:lnTo>
                  <a:pt x="6195" y="4516"/>
                </a:lnTo>
                <a:lnTo>
                  <a:pt x="6162" y="4532"/>
                </a:lnTo>
                <a:lnTo>
                  <a:pt x="6127" y="4547"/>
                </a:lnTo>
                <a:lnTo>
                  <a:pt x="6092" y="4561"/>
                </a:lnTo>
                <a:lnTo>
                  <a:pt x="6056" y="4573"/>
                </a:lnTo>
                <a:lnTo>
                  <a:pt x="6020" y="4583"/>
                </a:lnTo>
                <a:lnTo>
                  <a:pt x="5983" y="4592"/>
                </a:lnTo>
                <a:lnTo>
                  <a:pt x="5945" y="4599"/>
                </a:lnTo>
                <a:lnTo>
                  <a:pt x="5906" y="4603"/>
                </a:lnTo>
                <a:lnTo>
                  <a:pt x="5868" y="4606"/>
                </a:lnTo>
                <a:lnTo>
                  <a:pt x="5828" y="4608"/>
                </a:lnTo>
                <a:lnTo>
                  <a:pt x="5787" y="4606"/>
                </a:lnTo>
                <a:lnTo>
                  <a:pt x="5748" y="4603"/>
                </a:lnTo>
                <a:lnTo>
                  <a:pt x="5709" y="4598"/>
                </a:lnTo>
                <a:lnTo>
                  <a:pt x="5670" y="4592"/>
                </a:lnTo>
                <a:lnTo>
                  <a:pt x="5632" y="4583"/>
                </a:lnTo>
                <a:lnTo>
                  <a:pt x="5595" y="4572"/>
                </a:lnTo>
                <a:lnTo>
                  <a:pt x="5559" y="4559"/>
                </a:lnTo>
                <a:lnTo>
                  <a:pt x="5523" y="4546"/>
                </a:lnTo>
                <a:lnTo>
                  <a:pt x="5489" y="4530"/>
                </a:lnTo>
                <a:lnTo>
                  <a:pt x="5455" y="4512"/>
                </a:lnTo>
                <a:lnTo>
                  <a:pt x="5422" y="4494"/>
                </a:lnTo>
                <a:lnTo>
                  <a:pt x="5391" y="4474"/>
                </a:lnTo>
                <a:lnTo>
                  <a:pt x="5360" y="4451"/>
                </a:lnTo>
                <a:lnTo>
                  <a:pt x="5330" y="4428"/>
                </a:lnTo>
                <a:lnTo>
                  <a:pt x="5301" y="4403"/>
                </a:lnTo>
                <a:lnTo>
                  <a:pt x="5274" y="4377"/>
                </a:lnTo>
                <a:lnTo>
                  <a:pt x="5248" y="4350"/>
                </a:lnTo>
                <a:lnTo>
                  <a:pt x="5223" y="4323"/>
                </a:lnTo>
                <a:lnTo>
                  <a:pt x="5201" y="4293"/>
                </a:lnTo>
                <a:lnTo>
                  <a:pt x="5179" y="4262"/>
                </a:lnTo>
                <a:lnTo>
                  <a:pt x="5158" y="4230"/>
                </a:lnTo>
                <a:lnTo>
                  <a:pt x="5139" y="4197"/>
                </a:lnTo>
                <a:lnTo>
                  <a:pt x="5122" y="4164"/>
                </a:lnTo>
                <a:lnTo>
                  <a:pt x="5107" y="4129"/>
                </a:lnTo>
                <a:lnTo>
                  <a:pt x="5092" y="4093"/>
                </a:lnTo>
                <a:lnTo>
                  <a:pt x="5079" y="4056"/>
                </a:lnTo>
                <a:lnTo>
                  <a:pt x="5070" y="4019"/>
                </a:lnTo>
                <a:lnTo>
                  <a:pt x="5061" y="3982"/>
                </a:lnTo>
                <a:lnTo>
                  <a:pt x="5053" y="3943"/>
                </a:lnTo>
                <a:lnTo>
                  <a:pt x="5048" y="3904"/>
                </a:lnTo>
                <a:lnTo>
                  <a:pt x="5046" y="3864"/>
                </a:lnTo>
                <a:lnTo>
                  <a:pt x="5045" y="3824"/>
                </a:lnTo>
                <a:lnTo>
                  <a:pt x="5046" y="3783"/>
                </a:lnTo>
                <a:lnTo>
                  <a:pt x="5048" y="3744"/>
                </a:lnTo>
                <a:lnTo>
                  <a:pt x="5053" y="3704"/>
                </a:lnTo>
                <a:lnTo>
                  <a:pt x="5061" y="3666"/>
                </a:lnTo>
                <a:lnTo>
                  <a:pt x="5070" y="3628"/>
                </a:lnTo>
                <a:lnTo>
                  <a:pt x="5079" y="3591"/>
                </a:lnTo>
                <a:lnTo>
                  <a:pt x="5092" y="3554"/>
                </a:lnTo>
                <a:lnTo>
                  <a:pt x="5107" y="3519"/>
                </a:lnTo>
                <a:lnTo>
                  <a:pt x="5122" y="3484"/>
                </a:lnTo>
                <a:lnTo>
                  <a:pt x="5139" y="3451"/>
                </a:lnTo>
                <a:lnTo>
                  <a:pt x="5158" y="3418"/>
                </a:lnTo>
                <a:lnTo>
                  <a:pt x="5179" y="3385"/>
                </a:lnTo>
                <a:lnTo>
                  <a:pt x="5201" y="3356"/>
                </a:lnTo>
                <a:lnTo>
                  <a:pt x="5223" y="3326"/>
                </a:lnTo>
                <a:lnTo>
                  <a:pt x="5248" y="3297"/>
                </a:lnTo>
                <a:lnTo>
                  <a:pt x="5274" y="3270"/>
                </a:lnTo>
                <a:lnTo>
                  <a:pt x="5301" y="3244"/>
                </a:lnTo>
                <a:lnTo>
                  <a:pt x="5330" y="3219"/>
                </a:lnTo>
                <a:lnTo>
                  <a:pt x="5360" y="3196"/>
                </a:lnTo>
                <a:lnTo>
                  <a:pt x="5391" y="3175"/>
                </a:lnTo>
                <a:lnTo>
                  <a:pt x="5422" y="3153"/>
                </a:lnTo>
                <a:lnTo>
                  <a:pt x="5455" y="3135"/>
                </a:lnTo>
                <a:lnTo>
                  <a:pt x="5489" y="3118"/>
                </a:lnTo>
                <a:lnTo>
                  <a:pt x="5523" y="3103"/>
                </a:lnTo>
                <a:lnTo>
                  <a:pt x="5559" y="3088"/>
                </a:lnTo>
                <a:lnTo>
                  <a:pt x="5595" y="3075"/>
                </a:lnTo>
                <a:lnTo>
                  <a:pt x="5632" y="3065"/>
                </a:lnTo>
                <a:lnTo>
                  <a:pt x="5670" y="3057"/>
                </a:lnTo>
                <a:lnTo>
                  <a:pt x="5709" y="3049"/>
                </a:lnTo>
                <a:lnTo>
                  <a:pt x="5748" y="3044"/>
                </a:lnTo>
                <a:lnTo>
                  <a:pt x="5787" y="3042"/>
                </a:lnTo>
                <a:lnTo>
                  <a:pt x="5828" y="3041"/>
                </a:lnTo>
                <a:lnTo>
                  <a:pt x="5867" y="3042"/>
                </a:lnTo>
                <a:lnTo>
                  <a:pt x="5906" y="3044"/>
                </a:lnTo>
                <a:lnTo>
                  <a:pt x="5945" y="3049"/>
                </a:lnTo>
                <a:lnTo>
                  <a:pt x="5982" y="3056"/>
                </a:lnTo>
                <a:lnTo>
                  <a:pt x="6019" y="3064"/>
                </a:lnTo>
                <a:lnTo>
                  <a:pt x="6055" y="3074"/>
                </a:lnTo>
                <a:lnTo>
                  <a:pt x="6091" y="3087"/>
                </a:lnTo>
                <a:lnTo>
                  <a:pt x="6126" y="3100"/>
                </a:lnTo>
                <a:lnTo>
                  <a:pt x="6160" y="3115"/>
                </a:lnTo>
                <a:lnTo>
                  <a:pt x="6193" y="3131"/>
                </a:lnTo>
                <a:lnTo>
                  <a:pt x="6225" y="3150"/>
                </a:lnTo>
                <a:lnTo>
                  <a:pt x="6257" y="3170"/>
                </a:lnTo>
                <a:lnTo>
                  <a:pt x="6287" y="3191"/>
                </a:lnTo>
                <a:lnTo>
                  <a:pt x="6317" y="3213"/>
                </a:lnTo>
                <a:lnTo>
                  <a:pt x="6344" y="3237"/>
                </a:lnTo>
                <a:lnTo>
                  <a:pt x="6371" y="3261"/>
                </a:lnTo>
                <a:lnTo>
                  <a:pt x="6374" y="3263"/>
                </a:lnTo>
                <a:lnTo>
                  <a:pt x="6394" y="3279"/>
                </a:lnTo>
                <a:lnTo>
                  <a:pt x="6420" y="3299"/>
                </a:lnTo>
                <a:lnTo>
                  <a:pt x="6452" y="3322"/>
                </a:lnTo>
                <a:lnTo>
                  <a:pt x="6488" y="3347"/>
                </a:lnTo>
                <a:lnTo>
                  <a:pt x="6529" y="3372"/>
                </a:lnTo>
                <a:lnTo>
                  <a:pt x="6550" y="3384"/>
                </a:lnTo>
                <a:lnTo>
                  <a:pt x="6572" y="3395"/>
                </a:lnTo>
                <a:lnTo>
                  <a:pt x="6594" y="3405"/>
                </a:lnTo>
                <a:lnTo>
                  <a:pt x="6617" y="3415"/>
                </a:lnTo>
                <a:lnTo>
                  <a:pt x="6640" y="3424"/>
                </a:lnTo>
                <a:lnTo>
                  <a:pt x="6663" y="3431"/>
                </a:lnTo>
                <a:lnTo>
                  <a:pt x="6686" y="3437"/>
                </a:lnTo>
                <a:lnTo>
                  <a:pt x="6708" y="3441"/>
                </a:lnTo>
                <a:lnTo>
                  <a:pt x="6732" y="3444"/>
                </a:lnTo>
                <a:lnTo>
                  <a:pt x="6754" y="3445"/>
                </a:lnTo>
                <a:lnTo>
                  <a:pt x="6777" y="3442"/>
                </a:lnTo>
                <a:lnTo>
                  <a:pt x="6798" y="3439"/>
                </a:lnTo>
                <a:lnTo>
                  <a:pt x="6818" y="3431"/>
                </a:lnTo>
                <a:lnTo>
                  <a:pt x="6837" y="3423"/>
                </a:lnTo>
                <a:lnTo>
                  <a:pt x="6847" y="3416"/>
                </a:lnTo>
                <a:lnTo>
                  <a:pt x="6857" y="3410"/>
                </a:lnTo>
                <a:lnTo>
                  <a:pt x="6866" y="3403"/>
                </a:lnTo>
                <a:lnTo>
                  <a:pt x="6875" y="3395"/>
                </a:lnTo>
                <a:lnTo>
                  <a:pt x="6883" y="3385"/>
                </a:lnTo>
                <a:lnTo>
                  <a:pt x="6892" y="3375"/>
                </a:lnTo>
                <a:lnTo>
                  <a:pt x="6899" y="3365"/>
                </a:lnTo>
                <a:lnTo>
                  <a:pt x="6907" y="3354"/>
                </a:lnTo>
                <a:lnTo>
                  <a:pt x="6914" y="3342"/>
                </a:lnTo>
                <a:lnTo>
                  <a:pt x="6920" y="3328"/>
                </a:lnTo>
                <a:lnTo>
                  <a:pt x="6927" y="3313"/>
                </a:lnTo>
                <a:lnTo>
                  <a:pt x="6933" y="3299"/>
                </a:lnTo>
                <a:lnTo>
                  <a:pt x="6944" y="3265"/>
                </a:lnTo>
                <a:lnTo>
                  <a:pt x="6953" y="3227"/>
                </a:lnTo>
                <a:lnTo>
                  <a:pt x="6945" y="3080"/>
                </a:lnTo>
                <a:lnTo>
                  <a:pt x="6937" y="2943"/>
                </a:lnTo>
                <a:lnTo>
                  <a:pt x="6927" y="2811"/>
                </a:lnTo>
                <a:lnTo>
                  <a:pt x="6917" y="2689"/>
                </a:lnTo>
                <a:lnTo>
                  <a:pt x="6906" y="2575"/>
                </a:lnTo>
                <a:lnTo>
                  <a:pt x="6896" y="2469"/>
                </a:lnTo>
                <a:lnTo>
                  <a:pt x="6886" y="2371"/>
                </a:lnTo>
                <a:lnTo>
                  <a:pt x="6876" y="2283"/>
                </a:lnTo>
                <a:lnTo>
                  <a:pt x="6857" y="2133"/>
                </a:lnTo>
                <a:lnTo>
                  <a:pt x="6841" y="2023"/>
                </a:lnTo>
                <a:lnTo>
                  <a:pt x="6830" y="1950"/>
                </a:lnTo>
                <a:lnTo>
                  <a:pt x="6825" y="1919"/>
                </a:lnTo>
                <a:lnTo>
                  <a:pt x="6821" y="1905"/>
                </a:lnTo>
                <a:lnTo>
                  <a:pt x="6818" y="1891"/>
                </a:lnTo>
                <a:lnTo>
                  <a:pt x="6811" y="1879"/>
                </a:lnTo>
                <a:lnTo>
                  <a:pt x="6805" y="1867"/>
                </a:lnTo>
                <a:lnTo>
                  <a:pt x="6798" y="1855"/>
                </a:lnTo>
                <a:lnTo>
                  <a:pt x="6789" y="1844"/>
                </a:lnTo>
                <a:lnTo>
                  <a:pt x="6779" y="1836"/>
                </a:lnTo>
                <a:lnTo>
                  <a:pt x="6768" y="1827"/>
                </a:lnTo>
                <a:lnTo>
                  <a:pt x="6757" y="1818"/>
                </a:lnTo>
                <a:lnTo>
                  <a:pt x="6746" y="1812"/>
                </a:lnTo>
                <a:lnTo>
                  <a:pt x="6732" y="1807"/>
                </a:lnTo>
                <a:lnTo>
                  <a:pt x="6720" y="1802"/>
                </a:lnTo>
                <a:lnTo>
                  <a:pt x="6706" y="1800"/>
                </a:lnTo>
                <a:lnTo>
                  <a:pt x="6692" y="1797"/>
                </a:lnTo>
                <a:lnTo>
                  <a:pt x="6677" y="1797"/>
                </a:lnTo>
                <a:lnTo>
                  <a:pt x="6663" y="1797"/>
                </a:lnTo>
                <a:lnTo>
                  <a:pt x="6516" y="1812"/>
                </a:lnTo>
                <a:lnTo>
                  <a:pt x="6354" y="1828"/>
                </a:lnTo>
                <a:lnTo>
                  <a:pt x="6142" y="1847"/>
                </a:lnTo>
                <a:lnTo>
                  <a:pt x="5891" y="1868"/>
                </a:lnTo>
                <a:lnTo>
                  <a:pt x="5610" y="1889"/>
                </a:lnTo>
                <a:lnTo>
                  <a:pt x="5461" y="1899"/>
                </a:lnTo>
                <a:lnTo>
                  <a:pt x="5309" y="1909"/>
                </a:lnTo>
                <a:lnTo>
                  <a:pt x="5153" y="1917"/>
                </a:lnTo>
                <a:lnTo>
                  <a:pt x="4994" y="1925"/>
                </a:lnTo>
                <a:lnTo>
                  <a:pt x="4962" y="1925"/>
                </a:lnTo>
                <a:lnTo>
                  <a:pt x="4932" y="1924"/>
                </a:lnTo>
                <a:lnTo>
                  <a:pt x="4903" y="1922"/>
                </a:lnTo>
                <a:lnTo>
                  <a:pt x="4876" y="1920"/>
                </a:lnTo>
                <a:lnTo>
                  <a:pt x="4850" y="1916"/>
                </a:lnTo>
                <a:lnTo>
                  <a:pt x="4827" y="1913"/>
                </a:lnTo>
                <a:lnTo>
                  <a:pt x="4803" y="1909"/>
                </a:lnTo>
                <a:lnTo>
                  <a:pt x="4782" y="1904"/>
                </a:lnTo>
                <a:lnTo>
                  <a:pt x="4761" y="1898"/>
                </a:lnTo>
                <a:lnTo>
                  <a:pt x="4742" y="1891"/>
                </a:lnTo>
                <a:lnTo>
                  <a:pt x="4725" y="1885"/>
                </a:lnTo>
                <a:lnTo>
                  <a:pt x="4709" y="1878"/>
                </a:lnTo>
                <a:lnTo>
                  <a:pt x="4694" y="1870"/>
                </a:lnTo>
                <a:lnTo>
                  <a:pt x="4679" y="1863"/>
                </a:lnTo>
                <a:lnTo>
                  <a:pt x="4667" y="1854"/>
                </a:lnTo>
                <a:lnTo>
                  <a:pt x="4654" y="1846"/>
                </a:lnTo>
                <a:lnTo>
                  <a:pt x="4644" y="1836"/>
                </a:lnTo>
                <a:lnTo>
                  <a:pt x="4634" y="1827"/>
                </a:lnTo>
                <a:lnTo>
                  <a:pt x="4626" y="1816"/>
                </a:lnTo>
                <a:lnTo>
                  <a:pt x="4618" y="1806"/>
                </a:lnTo>
                <a:lnTo>
                  <a:pt x="4612" y="1795"/>
                </a:lnTo>
                <a:lnTo>
                  <a:pt x="4606" y="1785"/>
                </a:lnTo>
                <a:lnTo>
                  <a:pt x="4601" y="1774"/>
                </a:lnTo>
                <a:lnTo>
                  <a:pt x="4597" y="1761"/>
                </a:lnTo>
                <a:lnTo>
                  <a:pt x="4595" y="1750"/>
                </a:lnTo>
                <a:lnTo>
                  <a:pt x="4592" y="1738"/>
                </a:lnTo>
                <a:lnTo>
                  <a:pt x="4590" y="1725"/>
                </a:lnTo>
                <a:lnTo>
                  <a:pt x="4590" y="1713"/>
                </a:lnTo>
                <a:lnTo>
                  <a:pt x="4590" y="1688"/>
                </a:lnTo>
                <a:lnTo>
                  <a:pt x="4592" y="1663"/>
                </a:lnTo>
                <a:lnTo>
                  <a:pt x="4597" y="1637"/>
                </a:lnTo>
                <a:lnTo>
                  <a:pt x="4605" y="1611"/>
                </a:lnTo>
                <a:lnTo>
                  <a:pt x="4613" y="1585"/>
                </a:lnTo>
                <a:lnTo>
                  <a:pt x="4624" y="1559"/>
                </a:lnTo>
                <a:lnTo>
                  <a:pt x="4636" y="1534"/>
                </a:lnTo>
                <a:lnTo>
                  <a:pt x="4648" y="1510"/>
                </a:lnTo>
                <a:lnTo>
                  <a:pt x="4662" y="1486"/>
                </a:lnTo>
                <a:lnTo>
                  <a:pt x="4675" y="1462"/>
                </a:lnTo>
                <a:lnTo>
                  <a:pt x="4704" y="1419"/>
                </a:lnTo>
                <a:lnTo>
                  <a:pt x="4731" y="1382"/>
                </a:lnTo>
                <a:lnTo>
                  <a:pt x="4755" y="1351"/>
                </a:lnTo>
                <a:lnTo>
                  <a:pt x="4773" y="1329"/>
                </a:lnTo>
                <a:lnTo>
                  <a:pt x="4773" y="1326"/>
                </a:lnTo>
                <a:lnTo>
                  <a:pt x="4799" y="1299"/>
                </a:lnTo>
                <a:lnTo>
                  <a:pt x="4823" y="1272"/>
                </a:lnTo>
                <a:lnTo>
                  <a:pt x="4845" y="1242"/>
                </a:lnTo>
                <a:lnTo>
                  <a:pt x="4865" y="1212"/>
                </a:lnTo>
                <a:lnTo>
                  <a:pt x="4885" y="1181"/>
                </a:lnTo>
                <a:lnTo>
                  <a:pt x="4903" y="1149"/>
                </a:lnTo>
                <a:lnTo>
                  <a:pt x="4920" y="1115"/>
                </a:lnTo>
                <a:lnTo>
                  <a:pt x="4934" y="1081"/>
                </a:lnTo>
                <a:lnTo>
                  <a:pt x="4948" y="1046"/>
                </a:lnTo>
                <a:lnTo>
                  <a:pt x="4960" y="1011"/>
                </a:lnTo>
                <a:lnTo>
                  <a:pt x="4970" y="974"/>
                </a:lnTo>
                <a:lnTo>
                  <a:pt x="4979" y="937"/>
                </a:lnTo>
                <a:lnTo>
                  <a:pt x="4985" y="900"/>
                </a:lnTo>
                <a:lnTo>
                  <a:pt x="4990" y="861"/>
                </a:lnTo>
                <a:lnTo>
                  <a:pt x="4994" y="823"/>
                </a:lnTo>
                <a:lnTo>
                  <a:pt x="4994" y="783"/>
                </a:lnTo>
                <a:lnTo>
                  <a:pt x="4994" y="742"/>
                </a:lnTo>
                <a:lnTo>
                  <a:pt x="4990" y="703"/>
                </a:lnTo>
                <a:lnTo>
                  <a:pt x="4985" y="664"/>
                </a:lnTo>
                <a:lnTo>
                  <a:pt x="4978" y="624"/>
                </a:lnTo>
                <a:lnTo>
                  <a:pt x="4969" y="587"/>
                </a:lnTo>
                <a:lnTo>
                  <a:pt x="4959" y="550"/>
                </a:lnTo>
                <a:lnTo>
                  <a:pt x="4947" y="514"/>
                </a:lnTo>
                <a:lnTo>
                  <a:pt x="4933" y="478"/>
                </a:lnTo>
                <a:lnTo>
                  <a:pt x="4917" y="443"/>
                </a:lnTo>
                <a:lnTo>
                  <a:pt x="4900" y="410"/>
                </a:lnTo>
                <a:lnTo>
                  <a:pt x="4881" y="376"/>
                </a:lnTo>
                <a:lnTo>
                  <a:pt x="4860" y="345"/>
                </a:lnTo>
                <a:lnTo>
                  <a:pt x="4839" y="314"/>
                </a:lnTo>
                <a:lnTo>
                  <a:pt x="4815" y="285"/>
                </a:lnTo>
                <a:lnTo>
                  <a:pt x="4791" y="256"/>
                </a:lnTo>
                <a:lnTo>
                  <a:pt x="4765" y="229"/>
                </a:lnTo>
                <a:lnTo>
                  <a:pt x="4737" y="203"/>
                </a:lnTo>
                <a:lnTo>
                  <a:pt x="4709" y="178"/>
                </a:lnTo>
                <a:lnTo>
                  <a:pt x="4680" y="156"/>
                </a:lnTo>
                <a:lnTo>
                  <a:pt x="4649" y="133"/>
                </a:lnTo>
                <a:lnTo>
                  <a:pt x="4617" y="114"/>
                </a:lnTo>
                <a:lnTo>
                  <a:pt x="4585" y="94"/>
                </a:lnTo>
                <a:lnTo>
                  <a:pt x="4551" y="76"/>
                </a:lnTo>
                <a:lnTo>
                  <a:pt x="4517" y="62"/>
                </a:lnTo>
                <a:lnTo>
                  <a:pt x="4481" y="47"/>
                </a:lnTo>
                <a:lnTo>
                  <a:pt x="4444" y="34"/>
                </a:lnTo>
                <a:lnTo>
                  <a:pt x="4408" y="24"/>
                </a:lnTo>
                <a:lnTo>
                  <a:pt x="4369" y="16"/>
                </a:lnTo>
                <a:lnTo>
                  <a:pt x="4331" y="8"/>
                </a:lnTo>
                <a:lnTo>
                  <a:pt x="4291" y="3"/>
                </a:lnTo>
                <a:lnTo>
                  <a:pt x="4251" y="1"/>
                </a:lnTo>
                <a:lnTo>
                  <a:pt x="4212" y="0"/>
                </a:lnTo>
                <a:lnTo>
                  <a:pt x="4171" y="1"/>
                </a:lnTo>
                <a:lnTo>
                  <a:pt x="4131" y="3"/>
                </a:lnTo>
                <a:lnTo>
                  <a:pt x="4091" y="8"/>
                </a:lnTo>
                <a:lnTo>
                  <a:pt x="4053" y="16"/>
                </a:lnTo>
                <a:lnTo>
                  <a:pt x="4016" y="24"/>
                </a:lnTo>
                <a:lnTo>
                  <a:pt x="3979" y="34"/>
                </a:lnTo>
                <a:lnTo>
                  <a:pt x="3941" y="47"/>
                </a:lnTo>
                <a:lnTo>
                  <a:pt x="3907" y="62"/>
                </a:lnTo>
                <a:lnTo>
                  <a:pt x="3872" y="76"/>
                </a:lnTo>
                <a:lnTo>
                  <a:pt x="3837" y="94"/>
                </a:lnTo>
                <a:lnTo>
                  <a:pt x="3805" y="114"/>
                </a:lnTo>
                <a:lnTo>
                  <a:pt x="3773" y="133"/>
                </a:lnTo>
                <a:lnTo>
                  <a:pt x="3743" y="156"/>
                </a:lnTo>
                <a:lnTo>
                  <a:pt x="3713" y="178"/>
                </a:lnTo>
                <a:lnTo>
                  <a:pt x="3685" y="203"/>
                </a:lnTo>
                <a:lnTo>
                  <a:pt x="3658" y="229"/>
                </a:lnTo>
                <a:lnTo>
                  <a:pt x="3631" y="256"/>
                </a:lnTo>
                <a:lnTo>
                  <a:pt x="3607" y="285"/>
                </a:lnTo>
                <a:lnTo>
                  <a:pt x="3583" y="314"/>
                </a:lnTo>
                <a:lnTo>
                  <a:pt x="3562" y="345"/>
                </a:lnTo>
                <a:lnTo>
                  <a:pt x="3541" y="376"/>
                </a:lnTo>
                <a:lnTo>
                  <a:pt x="3522" y="410"/>
                </a:lnTo>
                <a:lnTo>
                  <a:pt x="3505" y="443"/>
                </a:lnTo>
                <a:lnTo>
                  <a:pt x="3489" y="478"/>
                </a:lnTo>
                <a:lnTo>
                  <a:pt x="3475" y="514"/>
                </a:lnTo>
                <a:lnTo>
                  <a:pt x="3463" y="550"/>
                </a:lnTo>
                <a:lnTo>
                  <a:pt x="3453" y="587"/>
                </a:lnTo>
                <a:lnTo>
                  <a:pt x="3443" y="624"/>
                </a:lnTo>
                <a:lnTo>
                  <a:pt x="3437" y="664"/>
                </a:lnTo>
                <a:lnTo>
                  <a:pt x="3432" y="703"/>
                </a:lnTo>
                <a:lnTo>
                  <a:pt x="3428" y="742"/>
                </a:lnTo>
                <a:lnTo>
                  <a:pt x="3428" y="783"/>
                </a:lnTo>
                <a:lnTo>
                  <a:pt x="3428" y="823"/>
                </a:lnTo>
                <a:lnTo>
                  <a:pt x="3432" y="861"/>
                </a:lnTo>
                <a:lnTo>
                  <a:pt x="3437" y="900"/>
                </a:lnTo>
                <a:lnTo>
                  <a:pt x="3443" y="938"/>
                </a:lnTo>
                <a:lnTo>
                  <a:pt x="3452" y="975"/>
                </a:lnTo>
                <a:lnTo>
                  <a:pt x="3462" y="1011"/>
                </a:lnTo>
                <a:lnTo>
                  <a:pt x="3474" y="1047"/>
                </a:lnTo>
                <a:lnTo>
                  <a:pt x="3488" y="1082"/>
                </a:lnTo>
                <a:lnTo>
                  <a:pt x="3503" y="1117"/>
                </a:lnTo>
                <a:lnTo>
                  <a:pt x="3520" y="1150"/>
                </a:lnTo>
                <a:lnTo>
                  <a:pt x="3537" y="1182"/>
                </a:lnTo>
                <a:lnTo>
                  <a:pt x="3557" y="1213"/>
                </a:lnTo>
                <a:lnTo>
                  <a:pt x="3578" y="1243"/>
                </a:lnTo>
                <a:lnTo>
                  <a:pt x="3601" y="1273"/>
                </a:lnTo>
                <a:lnTo>
                  <a:pt x="3625" y="1301"/>
                </a:lnTo>
                <a:lnTo>
                  <a:pt x="3650" y="1327"/>
                </a:lnTo>
                <a:lnTo>
                  <a:pt x="3649" y="1329"/>
                </a:lnTo>
                <a:lnTo>
                  <a:pt x="3651" y="1330"/>
                </a:lnTo>
                <a:lnTo>
                  <a:pt x="3672" y="1350"/>
                </a:lnTo>
                <a:lnTo>
                  <a:pt x="3695" y="1370"/>
                </a:lnTo>
                <a:lnTo>
                  <a:pt x="3739" y="1405"/>
                </a:lnTo>
                <a:lnTo>
                  <a:pt x="3757" y="1425"/>
                </a:lnTo>
                <a:lnTo>
                  <a:pt x="3773" y="1445"/>
                </a:lnTo>
                <a:lnTo>
                  <a:pt x="3786" y="1466"/>
                </a:lnTo>
                <a:lnTo>
                  <a:pt x="3800" y="1487"/>
                </a:lnTo>
                <a:lnTo>
                  <a:pt x="3810" y="1510"/>
                </a:lnTo>
                <a:lnTo>
                  <a:pt x="3820" y="1532"/>
                </a:lnTo>
                <a:lnTo>
                  <a:pt x="3827" y="1554"/>
                </a:lnTo>
                <a:lnTo>
                  <a:pt x="3832" y="1577"/>
                </a:lnTo>
                <a:lnTo>
                  <a:pt x="3836" y="1599"/>
                </a:lnTo>
                <a:lnTo>
                  <a:pt x="3839" y="1621"/>
                </a:lnTo>
                <a:lnTo>
                  <a:pt x="3837" y="1642"/>
                </a:lnTo>
                <a:lnTo>
                  <a:pt x="3835" y="1665"/>
                </a:lnTo>
                <a:lnTo>
                  <a:pt x="3830" y="1686"/>
                </a:lnTo>
                <a:lnTo>
                  <a:pt x="3824" y="1707"/>
                </a:lnTo>
                <a:lnTo>
                  <a:pt x="3815" y="1728"/>
                </a:lnTo>
                <a:lnTo>
                  <a:pt x="3803" y="1748"/>
                </a:lnTo>
                <a:lnTo>
                  <a:pt x="3789" y="1767"/>
                </a:lnTo>
                <a:lnTo>
                  <a:pt x="3773" y="1786"/>
                </a:lnTo>
                <a:lnTo>
                  <a:pt x="3753" y="1803"/>
                </a:lnTo>
                <a:lnTo>
                  <a:pt x="3732" y="1820"/>
                </a:lnTo>
                <a:lnTo>
                  <a:pt x="3708" y="1836"/>
                </a:lnTo>
                <a:lnTo>
                  <a:pt x="3681" y="1849"/>
                </a:lnTo>
                <a:lnTo>
                  <a:pt x="3651" y="1863"/>
                </a:lnTo>
                <a:lnTo>
                  <a:pt x="3618" y="1874"/>
                </a:lnTo>
                <a:lnTo>
                  <a:pt x="3583" y="1885"/>
                </a:lnTo>
                <a:lnTo>
                  <a:pt x="3545" y="1894"/>
                </a:lnTo>
                <a:lnTo>
                  <a:pt x="3503" y="1901"/>
                </a:lnTo>
                <a:lnTo>
                  <a:pt x="3458" y="1906"/>
                </a:lnTo>
                <a:lnTo>
                  <a:pt x="3410" y="1910"/>
                </a:lnTo>
                <a:lnTo>
                  <a:pt x="3359" y="1913"/>
                </a:lnTo>
                <a:lnTo>
                  <a:pt x="3304" y="1913"/>
                </a:lnTo>
                <a:lnTo>
                  <a:pt x="3247" y="1910"/>
                </a:lnTo>
                <a:lnTo>
                  <a:pt x="2991" y="1893"/>
                </a:lnTo>
                <a:lnTo>
                  <a:pt x="2750" y="1874"/>
                </a:lnTo>
                <a:lnTo>
                  <a:pt x="2532" y="1855"/>
                </a:lnTo>
                <a:lnTo>
                  <a:pt x="2340" y="1838"/>
                </a:lnTo>
                <a:lnTo>
                  <a:pt x="2181" y="1822"/>
                </a:lnTo>
                <a:lnTo>
                  <a:pt x="2060" y="1810"/>
                </a:lnTo>
                <a:lnTo>
                  <a:pt x="1952" y="1797"/>
                </a:lnTo>
                <a:lnTo>
                  <a:pt x="1936" y="1797"/>
                </a:lnTo>
                <a:lnTo>
                  <a:pt x="1918" y="1798"/>
                </a:lnTo>
                <a:lnTo>
                  <a:pt x="1901" y="1801"/>
                </a:lnTo>
                <a:lnTo>
                  <a:pt x="1885" y="1806"/>
                </a:lnTo>
                <a:lnTo>
                  <a:pt x="1870" y="1812"/>
                </a:lnTo>
                <a:lnTo>
                  <a:pt x="1855" y="1820"/>
                </a:lnTo>
                <a:lnTo>
                  <a:pt x="1841" y="1829"/>
                </a:lnTo>
                <a:lnTo>
                  <a:pt x="1828" y="1842"/>
                </a:lnTo>
                <a:lnTo>
                  <a:pt x="1817" y="1854"/>
                </a:lnTo>
                <a:lnTo>
                  <a:pt x="1808" y="1869"/>
                </a:lnTo>
                <a:lnTo>
                  <a:pt x="1799" y="1884"/>
                </a:lnTo>
                <a:lnTo>
                  <a:pt x="1793" y="1900"/>
                </a:lnTo>
                <a:lnTo>
                  <a:pt x="1789" y="1916"/>
                </a:lnTo>
                <a:lnTo>
                  <a:pt x="1787" y="1932"/>
                </a:lnTo>
                <a:lnTo>
                  <a:pt x="1787" y="1950"/>
                </a:lnTo>
                <a:lnTo>
                  <a:pt x="1788" y="1967"/>
                </a:lnTo>
                <a:lnTo>
                  <a:pt x="1803" y="2074"/>
                </a:lnTo>
                <a:lnTo>
                  <a:pt x="1818" y="2196"/>
                </a:lnTo>
                <a:lnTo>
                  <a:pt x="1836" y="2360"/>
                </a:lnTo>
                <a:lnTo>
                  <a:pt x="1857" y="2562"/>
                </a:lnTo>
                <a:lnTo>
                  <a:pt x="1867" y="2676"/>
                </a:lnTo>
                <a:lnTo>
                  <a:pt x="1879" y="2798"/>
                </a:lnTo>
                <a:lnTo>
                  <a:pt x="1888" y="2928"/>
                </a:lnTo>
                <a:lnTo>
                  <a:pt x="1897" y="3064"/>
                </a:lnTo>
                <a:lnTo>
                  <a:pt x="1906" y="3207"/>
                </a:lnTo>
                <a:lnTo>
                  <a:pt x="1915" y="3356"/>
                </a:lnTo>
                <a:lnTo>
                  <a:pt x="1907" y="3398"/>
                </a:lnTo>
                <a:lnTo>
                  <a:pt x="1897" y="3435"/>
                </a:lnTo>
                <a:lnTo>
                  <a:pt x="1891" y="3452"/>
                </a:lnTo>
                <a:lnTo>
                  <a:pt x="1885" y="3468"/>
                </a:lnTo>
                <a:lnTo>
                  <a:pt x="1879" y="3483"/>
                </a:lnTo>
                <a:lnTo>
                  <a:pt x="1872" y="3498"/>
                </a:lnTo>
                <a:lnTo>
                  <a:pt x="1865" y="3511"/>
                </a:lnTo>
                <a:lnTo>
                  <a:pt x="1857" y="3523"/>
                </a:lnTo>
                <a:lnTo>
                  <a:pt x="1849" y="3534"/>
                </a:lnTo>
                <a:lnTo>
                  <a:pt x="1841" y="3544"/>
                </a:lnTo>
                <a:lnTo>
                  <a:pt x="1833" y="3554"/>
                </a:lnTo>
                <a:lnTo>
                  <a:pt x="1824" y="3563"/>
                </a:lnTo>
                <a:lnTo>
                  <a:pt x="1814" y="3570"/>
                </a:lnTo>
                <a:lnTo>
                  <a:pt x="1804" y="3576"/>
                </a:lnTo>
                <a:lnTo>
                  <a:pt x="1795" y="3582"/>
                </a:lnTo>
                <a:lnTo>
                  <a:pt x="1784" y="3587"/>
                </a:lnTo>
                <a:lnTo>
                  <a:pt x="1774" y="3592"/>
                </a:lnTo>
                <a:lnTo>
                  <a:pt x="1765" y="3596"/>
                </a:lnTo>
                <a:lnTo>
                  <a:pt x="1742" y="3602"/>
                </a:lnTo>
                <a:lnTo>
                  <a:pt x="1721" y="3605"/>
                </a:lnTo>
                <a:lnTo>
                  <a:pt x="1698" y="3605"/>
                </a:lnTo>
                <a:lnTo>
                  <a:pt x="1675" y="3604"/>
                </a:lnTo>
                <a:lnTo>
                  <a:pt x="1652" y="3600"/>
                </a:lnTo>
                <a:lnTo>
                  <a:pt x="1628" y="3595"/>
                </a:lnTo>
                <a:lnTo>
                  <a:pt x="1603" y="3587"/>
                </a:lnTo>
                <a:lnTo>
                  <a:pt x="1580" y="3579"/>
                </a:lnTo>
                <a:lnTo>
                  <a:pt x="1557" y="3570"/>
                </a:lnTo>
                <a:lnTo>
                  <a:pt x="1534" y="3559"/>
                </a:lnTo>
                <a:lnTo>
                  <a:pt x="1512" y="3548"/>
                </a:lnTo>
                <a:lnTo>
                  <a:pt x="1489" y="3535"/>
                </a:lnTo>
                <a:lnTo>
                  <a:pt x="1447" y="3511"/>
                </a:lnTo>
                <a:lnTo>
                  <a:pt x="1410" y="3484"/>
                </a:lnTo>
                <a:lnTo>
                  <a:pt x="1376" y="3461"/>
                </a:lnTo>
                <a:lnTo>
                  <a:pt x="1349" y="3440"/>
                </a:lnTo>
                <a:lnTo>
                  <a:pt x="1329" y="3423"/>
                </a:lnTo>
                <a:lnTo>
                  <a:pt x="1328" y="3423"/>
                </a:lnTo>
                <a:lnTo>
                  <a:pt x="1327" y="3423"/>
                </a:lnTo>
                <a:lnTo>
                  <a:pt x="1301" y="3398"/>
                </a:lnTo>
                <a:lnTo>
                  <a:pt x="1272" y="3374"/>
                </a:lnTo>
                <a:lnTo>
                  <a:pt x="1243" y="3352"/>
                </a:lnTo>
                <a:lnTo>
                  <a:pt x="1213" y="3331"/>
                </a:lnTo>
                <a:lnTo>
                  <a:pt x="1182" y="3311"/>
                </a:lnTo>
                <a:lnTo>
                  <a:pt x="1150" y="3292"/>
                </a:lnTo>
                <a:lnTo>
                  <a:pt x="1116" y="3276"/>
                </a:lnTo>
                <a:lnTo>
                  <a:pt x="1081" y="3261"/>
                </a:lnTo>
                <a:lnTo>
                  <a:pt x="1047" y="3248"/>
                </a:lnTo>
                <a:lnTo>
                  <a:pt x="1012" y="3235"/>
                </a:lnTo>
                <a:lnTo>
                  <a:pt x="975" y="3225"/>
                </a:lnTo>
                <a:lnTo>
                  <a:pt x="938" y="3217"/>
                </a:lnTo>
                <a:lnTo>
                  <a:pt x="900" y="3211"/>
                </a:lnTo>
                <a:lnTo>
                  <a:pt x="862" y="3206"/>
                </a:lnTo>
                <a:lnTo>
                  <a:pt x="824" y="3203"/>
                </a:lnTo>
                <a:lnTo>
                  <a:pt x="784" y="3202"/>
                </a:lnTo>
                <a:lnTo>
                  <a:pt x="743" y="3203"/>
                </a:lnTo>
                <a:lnTo>
                  <a:pt x="703" y="3206"/>
                </a:lnTo>
                <a:lnTo>
                  <a:pt x="665" y="3211"/>
                </a:lnTo>
                <a:lnTo>
                  <a:pt x="626" y="3218"/>
                </a:lnTo>
                <a:lnTo>
                  <a:pt x="588" y="3227"/>
                </a:lnTo>
                <a:lnTo>
                  <a:pt x="551" y="3237"/>
                </a:lnTo>
                <a:lnTo>
                  <a:pt x="515" y="3249"/>
                </a:lnTo>
                <a:lnTo>
                  <a:pt x="479" y="3264"/>
                </a:lnTo>
                <a:lnTo>
                  <a:pt x="444" y="3279"/>
                </a:lnTo>
                <a:lnTo>
                  <a:pt x="411" y="3296"/>
                </a:lnTo>
                <a:lnTo>
                  <a:pt x="377" y="3315"/>
                </a:lnTo>
                <a:lnTo>
                  <a:pt x="346" y="3336"/>
                </a:lnTo>
                <a:lnTo>
                  <a:pt x="315" y="3357"/>
                </a:lnTo>
                <a:lnTo>
                  <a:pt x="286" y="3380"/>
                </a:lnTo>
                <a:lnTo>
                  <a:pt x="257" y="3405"/>
                </a:lnTo>
                <a:lnTo>
                  <a:pt x="230" y="3431"/>
                </a:lnTo>
                <a:lnTo>
                  <a:pt x="204" y="3458"/>
                </a:lnTo>
                <a:lnTo>
                  <a:pt x="179" y="3487"/>
                </a:lnTo>
                <a:lnTo>
                  <a:pt x="157" y="3517"/>
                </a:lnTo>
                <a:lnTo>
                  <a:pt x="134" y="3546"/>
                </a:lnTo>
                <a:lnTo>
                  <a:pt x="114" y="3579"/>
                </a:lnTo>
                <a:lnTo>
                  <a:pt x="95" y="3611"/>
                </a:lnTo>
                <a:lnTo>
                  <a:pt x="77" y="3646"/>
                </a:lnTo>
                <a:lnTo>
                  <a:pt x="62" y="3680"/>
                </a:lnTo>
                <a:lnTo>
                  <a:pt x="49" y="3715"/>
                </a:lnTo>
                <a:lnTo>
                  <a:pt x="36" y="3752"/>
                </a:lnTo>
                <a:lnTo>
                  <a:pt x="25" y="3789"/>
                </a:lnTo>
                <a:lnTo>
                  <a:pt x="17" y="3827"/>
                </a:lnTo>
                <a:lnTo>
                  <a:pt x="9" y="3865"/>
                </a:lnTo>
                <a:lnTo>
                  <a:pt x="4" y="3905"/>
                </a:lnTo>
                <a:lnTo>
                  <a:pt x="2" y="3944"/>
                </a:lnTo>
                <a:lnTo>
                  <a:pt x="0" y="3985"/>
                </a:lnTo>
                <a:lnTo>
                  <a:pt x="2" y="4025"/>
                </a:lnTo>
                <a:lnTo>
                  <a:pt x="4" y="4065"/>
                </a:lnTo>
                <a:lnTo>
                  <a:pt x="9" y="4104"/>
                </a:lnTo>
                <a:lnTo>
                  <a:pt x="17" y="4143"/>
                </a:lnTo>
                <a:lnTo>
                  <a:pt x="25" y="4180"/>
                </a:lnTo>
                <a:lnTo>
                  <a:pt x="36" y="4217"/>
                </a:lnTo>
                <a:lnTo>
                  <a:pt x="49" y="4254"/>
                </a:lnTo>
                <a:lnTo>
                  <a:pt x="62" y="4290"/>
                </a:lnTo>
                <a:lnTo>
                  <a:pt x="77" y="4325"/>
                </a:lnTo>
                <a:lnTo>
                  <a:pt x="95" y="4359"/>
                </a:lnTo>
                <a:lnTo>
                  <a:pt x="114" y="4391"/>
                </a:lnTo>
                <a:lnTo>
                  <a:pt x="134" y="4423"/>
                </a:lnTo>
                <a:lnTo>
                  <a:pt x="157" y="4454"/>
                </a:lnTo>
                <a:lnTo>
                  <a:pt x="179" y="4484"/>
                </a:lnTo>
                <a:lnTo>
                  <a:pt x="204" y="4511"/>
                </a:lnTo>
                <a:lnTo>
                  <a:pt x="230" y="4538"/>
                </a:lnTo>
                <a:lnTo>
                  <a:pt x="257" y="4564"/>
                </a:lnTo>
                <a:lnTo>
                  <a:pt x="286" y="4589"/>
                </a:lnTo>
                <a:lnTo>
                  <a:pt x="315" y="4613"/>
                </a:lnTo>
                <a:lnTo>
                  <a:pt x="346" y="4635"/>
                </a:lnTo>
                <a:lnTo>
                  <a:pt x="377" y="4655"/>
                </a:lnTo>
                <a:lnTo>
                  <a:pt x="411" y="4673"/>
                </a:lnTo>
                <a:lnTo>
                  <a:pt x="444" y="4691"/>
                </a:lnTo>
                <a:lnTo>
                  <a:pt x="479" y="4707"/>
                </a:lnTo>
                <a:lnTo>
                  <a:pt x="515" y="4721"/>
                </a:lnTo>
                <a:lnTo>
                  <a:pt x="551" y="4733"/>
                </a:lnTo>
                <a:lnTo>
                  <a:pt x="588" y="4744"/>
                </a:lnTo>
                <a:lnTo>
                  <a:pt x="626" y="4753"/>
                </a:lnTo>
                <a:lnTo>
                  <a:pt x="665" y="4759"/>
                </a:lnTo>
                <a:lnTo>
                  <a:pt x="703" y="4764"/>
                </a:lnTo>
                <a:lnTo>
                  <a:pt x="743" y="4768"/>
                </a:lnTo>
                <a:lnTo>
                  <a:pt x="784" y="4769"/>
                </a:lnTo>
                <a:lnTo>
                  <a:pt x="824" y="4768"/>
                </a:lnTo>
                <a:lnTo>
                  <a:pt x="862" y="4764"/>
                </a:lnTo>
                <a:lnTo>
                  <a:pt x="900" y="4759"/>
                </a:lnTo>
                <a:lnTo>
                  <a:pt x="939" y="4753"/>
                </a:lnTo>
                <a:lnTo>
                  <a:pt x="976" y="4744"/>
                </a:lnTo>
                <a:lnTo>
                  <a:pt x="1012" y="4734"/>
                </a:lnTo>
                <a:lnTo>
                  <a:pt x="1048" y="4722"/>
                </a:lnTo>
                <a:lnTo>
                  <a:pt x="1083" y="4708"/>
                </a:lnTo>
                <a:lnTo>
                  <a:pt x="1117" y="4693"/>
                </a:lnTo>
                <a:lnTo>
                  <a:pt x="1151" y="4676"/>
                </a:lnTo>
                <a:lnTo>
                  <a:pt x="1183" y="4659"/>
                </a:lnTo>
                <a:lnTo>
                  <a:pt x="1214" y="4639"/>
                </a:lnTo>
                <a:lnTo>
                  <a:pt x="1244" y="4618"/>
                </a:lnTo>
                <a:lnTo>
                  <a:pt x="1274" y="4595"/>
                </a:lnTo>
                <a:lnTo>
                  <a:pt x="1302" y="4571"/>
                </a:lnTo>
                <a:lnTo>
                  <a:pt x="1329" y="4546"/>
                </a:lnTo>
                <a:lnTo>
                  <a:pt x="1329" y="4547"/>
                </a:lnTo>
                <a:lnTo>
                  <a:pt x="1331" y="4544"/>
                </a:lnTo>
                <a:lnTo>
                  <a:pt x="1350" y="4523"/>
                </a:lnTo>
                <a:lnTo>
                  <a:pt x="1370" y="4502"/>
                </a:lnTo>
                <a:lnTo>
                  <a:pt x="1406" y="4456"/>
                </a:lnTo>
                <a:lnTo>
                  <a:pt x="1426" y="4439"/>
                </a:lnTo>
                <a:lnTo>
                  <a:pt x="1446" y="4423"/>
                </a:lnTo>
                <a:lnTo>
                  <a:pt x="1467" y="4409"/>
                </a:lnTo>
                <a:lnTo>
                  <a:pt x="1489" y="4397"/>
                </a:lnTo>
                <a:lnTo>
                  <a:pt x="1510" y="4386"/>
                </a:lnTo>
                <a:lnTo>
                  <a:pt x="1533" y="4376"/>
                </a:lnTo>
                <a:lnTo>
                  <a:pt x="1555" y="4368"/>
                </a:lnTo>
                <a:lnTo>
                  <a:pt x="1577" y="4363"/>
                </a:lnTo>
                <a:lnTo>
                  <a:pt x="1600" y="4360"/>
                </a:lnTo>
                <a:lnTo>
                  <a:pt x="1622" y="4359"/>
                </a:lnTo>
                <a:lnTo>
                  <a:pt x="1644" y="4359"/>
                </a:lnTo>
                <a:lnTo>
                  <a:pt x="1667" y="4361"/>
                </a:lnTo>
                <a:lnTo>
                  <a:pt x="1688" y="4366"/>
                </a:lnTo>
                <a:lnTo>
                  <a:pt x="1709" y="4372"/>
                </a:lnTo>
                <a:lnTo>
                  <a:pt x="1730" y="4382"/>
                </a:lnTo>
                <a:lnTo>
                  <a:pt x="1750" y="4393"/>
                </a:lnTo>
                <a:lnTo>
                  <a:pt x="1768" y="4407"/>
                </a:lnTo>
                <a:lnTo>
                  <a:pt x="1787" y="4424"/>
                </a:lnTo>
                <a:lnTo>
                  <a:pt x="1804" y="4443"/>
                </a:lnTo>
                <a:lnTo>
                  <a:pt x="1822" y="4464"/>
                </a:lnTo>
                <a:lnTo>
                  <a:pt x="1836" y="4489"/>
                </a:lnTo>
                <a:lnTo>
                  <a:pt x="1851" y="4516"/>
                </a:lnTo>
                <a:lnTo>
                  <a:pt x="1864" y="4546"/>
                </a:lnTo>
                <a:lnTo>
                  <a:pt x="1876" y="4579"/>
                </a:lnTo>
                <a:lnTo>
                  <a:pt x="1886" y="4614"/>
                </a:lnTo>
                <a:lnTo>
                  <a:pt x="1895" y="4654"/>
                </a:lnTo>
                <a:lnTo>
                  <a:pt x="1902" y="4694"/>
                </a:lnTo>
                <a:lnTo>
                  <a:pt x="1908" y="4740"/>
                </a:lnTo>
                <a:lnTo>
                  <a:pt x="1912" y="4787"/>
                </a:lnTo>
                <a:lnTo>
                  <a:pt x="1913" y="4840"/>
                </a:lnTo>
                <a:lnTo>
                  <a:pt x="1913" y="4894"/>
                </a:lnTo>
                <a:lnTo>
                  <a:pt x="1911" y="4952"/>
                </a:lnTo>
                <a:lnTo>
                  <a:pt x="1911" y="4996"/>
                </a:lnTo>
                <a:lnTo>
                  <a:pt x="1911" y="5033"/>
                </a:lnTo>
                <a:lnTo>
                  <a:pt x="1902" y="5178"/>
                </a:lnTo>
                <a:lnTo>
                  <a:pt x="1893" y="5318"/>
                </a:lnTo>
                <a:lnTo>
                  <a:pt x="1885" y="5451"/>
                </a:lnTo>
                <a:lnTo>
                  <a:pt x="1875" y="5577"/>
                </a:lnTo>
                <a:lnTo>
                  <a:pt x="1865" y="5696"/>
                </a:lnTo>
                <a:lnTo>
                  <a:pt x="1854" y="5808"/>
                </a:lnTo>
                <a:lnTo>
                  <a:pt x="1834" y="6007"/>
                </a:lnTo>
                <a:lnTo>
                  <a:pt x="1817" y="6169"/>
                </a:lnTo>
                <a:lnTo>
                  <a:pt x="1802" y="6290"/>
                </a:lnTo>
                <a:lnTo>
                  <a:pt x="1788" y="6395"/>
                </a:lnTo>
                <a:lnTo>
                  <a:pt x="1787" y="6410"/>
                </a:lnTo>
                <a:lnTo>
                  <a:pt x="1787" y="6425"/>
                </a:lnTo>
                <a:lnTo>
                  <a:pt x="1788" y="6440"/>
                </a:lnTo>
                <a:lnTo>
                  <a:pt x="1792" y="6454"/>
                </a:lnTo>
                <a:lnTo>
                  <a:pt x="1795" y="6467"/>
                </a:lnTo>
                <a:lnTo>
                  <a:pt x="1800" y="6481"/>
                </a:lnTo>
                <a:lnTo>
                  <a:pt x="1808" y="6493"/>
                </a:lnTo>
                <a:lnTo>
                  <a:pt x="1815" y="6506"/>
                </a:lnTo>
                <a:lnTo>
                  <a:pt x="1825" y="6516"/>
                </a:lnTo>
                <a:lnTo>
                  <a:pt x="1835" y="6527"/>
                </a:lnTo>
                <a:lnTo>
                  <a:pt x="1845" y="6535"/>
                </a:lnTo>
                <a:lnTo>
                  <a:pt x="1857" y="6543"/>
                </a:lnTo>
                <a:lnTo>
                  <a:pt x="1870" y="6550"/>
                </a:lnTo>
                <a:lnTo>
                  <a:pt x="1884" y="6555"/>
                </a:lnTo>
                <a:lnTo>
                  <a:pt x="1898" y="6560"/>
                </a:lnTo>
                <a:lnTo>
                  <a:pt x="1913" y="6563"/>
                </a:lnTo>
                <a:lnTo>
                  <a:pt x="2010" y="6576"/>
                </a:lnTo>
                <a:lnTo>
                  <a:pt x="2124" y="6590"/>
                </a:lnTo>
                <a:lnTo>
                  <a:pt x="2278" y="6607"/>
                </a:lnTo>
                <a:lnTo>
                  <a:pt x="2469" y="6626"/>
                </a:lnTo>
                <a:lnTo>
                  <a:pt x="2578" y="6636"/>
                </a:lnTo>
                <a:lnTo>
                  <a:pt x="2696" y="6646"/>
                </a:lnTo>
                <a:lnTo>
                  <a:pt x="2821" y="6656"/>
                </a:lnTo>
                <a:lnTo>
                  <a:pt x="2955" y="6666"/>
                </a:lnTo>
                <a:lnTo>
                  <a:pt x="3095" y="6674"/>
                </a:lnTo>
                <a:lnTo>
                  <a:pt x="3243" y="6683"/>
                </a:lnTo>
                <a:lnTo>
                  <a:pt x="3257" y="6683"/>
                </a:lnTo>
                <a:lnTo>
                  <a:pt x="3315" y="6686"/>
                </a:lnTo>
                <a:lnTo>
                  <a:pt x="3370" y="6686"/>
                </a:lnTo>
                <a:lnTo>
                  <a:pt x="3422" y="6684"/>
                </a:lnTo>
                <a:lnTo>
                  <a:pt x="3470" y="6681"/>
                </a:lnTo>
                <a:lnTo>
                  <a:pt x="3515" y="6674"/>
                </a:lnTo>
                <a:lnTo>
                  <a:pt x="3556" y="6667"/>
                </a:lnTo>
                <a:lnTo>
                  <a:pt x="3596" y="6658"/>
                </a:lnTo>
                <a:lnTo>
                  <a:pt x="3630" y="6648"/>
                </a:lnTo>
                <a:lnTo>
                  <a:pt x="3664" y="6636"/>
                </a:lnTo>
                <a:lnTo>
                  <a:pt x="3693" y="6624"/>
                </a:lnTo>
                <a:lnTo>
                  <a:pt x="3721" y="6609"/>
                </a:lnTo>
                <a:lnTo>
                  <a:pt x="3744" y="6594"/>
                </a:lnTo>
                <a:lnTo>
                  <a:pt x="3767" y="6576"/>
                </a:lnTo>
                <a:lnTo>
                  <a:pt x="3785" y="6559"/>
                </a:lnTo>
                <a:lnTo>
                  <a:pt x="3803" y="6540"/>
                </a:lnTo>
                <a:lnTo>
                  <a:pt x="3816" y="6522"/>
                </a:lnTo>
                <a:lnTo>
                  <a:pt x="3827" y="6502"/>
                </a:lnTo>
                <a:lnTo>
                  <a:pt x="3837" y="6481"/>
                </a:lnTo>
                <a:lnTo>
                  <a:pt x="3843" y="6460"/>
                </a:lnTo>
                <a:lnTo>
                  <a:pt x="3848" y="6439"/>
                </a:lnTo>
                <a:lnTo>
                  <a:pt x="3851" y="6416"/>
                </a:lnTo>
                <a:lnTo>
                  <a:pt x="3851" y="6394"/>
                </a:lnTo>
                <a:lnTo>
                  <a:pt x="3850" y="6372"/>
                </a:lnTo>
                <a:lnTo>
                  <a:pt x="3846" y="6350"/>
                </a:lnTo>
                <a:lnTo>
                  <a:pt x="3841" y="6327"/>
                </a:lnTo>
                <a:lnTo>
                  <a:pt x="3834" y="6305"/>
                </a:lnTo>
                <a:lnTo>
                  <a:pt x="3824" y="6283"/>
                </a:lnTo>
                <a:lnTo>
                  <a:pt x="3814" y="6260"/>
                </a:lnTo>
                <a:lnTo>
                  <a:pt x="3800" y="6239"/>
                </a:lnTo>
                <a:lnTo>
                  <a:pt x="3786" y="6218"/>
                </a:lnTo>
                <a:lnTo>
                  <a:pt x="3770" y="6198"/>
                </a:lnTo>
                <a:lnTo>
                  <a:pt x="3753" y="6178"/>
                </a:lnTo>
                <a:lnTo>
                  <a:pt x="3731" y="6160"/>
                </a:lnTo>
                <a:lnTo>
                  <a:pt x="3708" y="6143"/>
                </a:lnTo>
                <a:lnTo>
                  <a:pt x="3686" y="6123"/>
                </a:lnTo>
                <a:lnTo>
                  <a:pt x="3665" y="6103"/>
                </a:lnTo>
                <a:lnTo>
                  <a:pt x="3662" y="6102"/>
                </a:lnTo>
                <a:lnTo>
                  <a:pt x="3664" y="6102"/>
                </a:lnTo>
                <a:lnTo>
                  <a:pt x="3639" y="6074"/>
                </a:lnTo>
                <a:lnTo>
                  <a:pt x="3614" y="6046"/>
                </a:lnTo>
                <a:lnTo>
                  <a:pt x="3592" y="6016"/>
                </a:lnTo>
                <a:lnTo>
                  <a:pt x="3571" y="5986"/>
                </a:lnTo>
                <a:lnTo>
                  <a:pt x="3551" y="5955"/>
                </a:lnTo>
                <a:lnTo>
                  <a:pt x="3532" y="5923"/>
                </a:lnTo>
                <a:lnTo>
                  <a:pt x="3516" y="5890"/>
                </a:lnTo>
                <a:lnTo>
                  <a:pt x="3501" y="5855"/>
                </a:lnTo>
                <a:lnTo>
                  <a:pt x="3488" y="5820"/>
                </a:lnTo>
                <a:lnTo>
                  <a:pt x="3475" y="5784"/>
                </a:lnTo>
                <a:lnTo>
                  <a:pt x="3465" y="5748"/>
                </a:lnTo>
                <a:lnTo>
                  <a:pt x="3457" y="5711"/>
                </a:lnTo>
                <a:lnTo>
                  <a:pt x="3450" y="5673"/>
                </a:lnTo>
                <a:lnTo>
                  <a:pt x="3446" y="5634"/>
                </a:lnTo>
                <a:lnTo>
                  <a:pt x="3442" y="5596"/>
                </a:lnTo>
                <a:lnTo>
                  <a:pt x="3442" y="5556"/>
                </a:lnTo>
                <a:lnTo>
                  <a:pt x="3442" y="5515"/>
                </a:lnTo>
                <a:lnTo>
                  <a:pt x="3446" y="5476"/>
                </a:lnTo>
                <a:lnTo>
                  <a:pt x="3450" y="5437"/>
                </a:lnTo>
                <a:lnTo>
                  <a:pt x="3457" y="5397"/>
                </a:lnTo>
                <a:lnTo>
                  <a:pt x="3467" y="5360"/>
                </a:lnTo>
                <a:lnTo>
                  <a:pt x="3477" y="5323"/>
                </a:lnTo>
                <a:lnTo>
                  <a:pt x="3489" y="5287"/>
                </a:lnTo>
                <a:lnTo>
                  <a:pt x="3503" y="5251"/>
                </a:lnTo>
                <a:lnTo>
                  <a:pt x="3519" y="5216"/>
                </a:lnTo>
                <a:lnTo>
                  <a:pt x="3536" y="5183"/>
                </a:lnTo>
                <a:lnTo>
                  <a:pt x="3555" y="5149"/>
                </a:lnTo>
                <a:lnTo>
                  <a:pt x="3576" y="5118"/>
                </a:lnTo>
                <a:lnTo>
                  <a:pt x="3597" y="5087"/>
                </a:lnTo>
                <a:lnTo>
                  <a:pt x="3620" y="5058"/>
                </a:lnTo>
                <a:lnTo>
                  <a:pt x="3645" y="5029"/>
                </a:lnTo>
                <a:lnTo>
                  <a:pt x="3671" y="5002"/>
                </a:lnTo>
                <a:lnTo>
                  <a:pt x="3698" y="4976"/>
                </a:lnTo>
                <a:lnTo>
                  <a:pt x="3727" y="4951"/>
                </a:lnTo>
                <a:lnTo>
                  <a:pt x="3755" y="4929"/>
                </a:lnTo>
                <a:lnTo>
                  <a:pt x="3786" y="4906"/>
                </a:lnTo>
                <a:lnTo>
                  <a:pt x="3819" y="4885"/>
                </a:lnTo>
                <a:lnTo>
                  <a:pt x="3851" y="4867"/>
                </a:lnTo>
                <a:lnTo>
                  <a:pt x="3886" y="4849"/>
                </a:lnTo>
                <a:lnTo>
                  <a:pt x="3920" y="4835"/>
                </a:lnTo>
                <a:lnTo>
                  <a:pt x="3955" y="4820"/>
                </a:lnTo>
                <a:lnTo>
                  <a:pt x="3992" y="4807"/>
                </a:lnTo>
                <a:lnTo>
                  <a:pt x="4029" y="4797"/>
                </a:lnTo>
                <a:lnTo>
                  <a:pt x="4067" y="4789"/>
                </a:lnTo>
                <a:lnTo>
                  <a:pt x="4105" y="4781"/>
                </a:lnTo>
                <a:lnTo>
                  <a:pt x="4145" y="4776"/>
                </a:lnTo>
                <a:lnTo>
                  <a:pt x="4184" y="4774"/>
                </a:lnTo>
                <a:lnTo>
                  <a:pt x="4225" y="4773"/>
                </a:lnTo>
                <a:lnTo>
                  <a:pt x="4265" y="4774"/>
                </a:lnTo>
                <a:lnTo>
                  <a:pt x="4305" y="4776"/>
                </a:lnTo>
                <a:lnTo>
                  <a:pt x="4344" y="4781"/>
                </a:lnTo>
                <a:lnTo>
                  <a:pt x="4383" y="4789"/>
                </a:lnTo>
                <a:lnTo>
                  <a:pt x="4420" y="4797"/>
                </a:lnTo>
                <a:lnTo>
                  <a:pt x="4457" y="4807"/>
                </a:lnTo>
                <a:lnTo>
                  <a:pt x="4494" y="4820"/>
                </a:lnTo>
                <a:lnTo>
                  <a:pt x="4529" y="4835"/>
                </a:lnTo>
                <a:lnTo>
                  <a:pt x="4564" y="4849"/>
                </a:lnTo>
                <a:lnTo>
                  <a:pt x="4598" y="4867"/>
                </a:lnTo>
                <a:lnTo>
                  <a:pt x="4631" y="4885"/>
                </a:lnTo>
                <a:lnTo>
                  <a:pt x="4663" y="4906"/>
                </a:lnTo>
                <a:lnTo>
                  <a:pt x="4694" y="4929"/>
                </a:lnTo>
                <a:lnTo>
                  <a:pt x="4722" y="4951"/>
                </a:lnTo>
                <a:lnTo>
                  <a:pt x="4751" y="4976"/>
                </a:lnTo>
                <a:lnTo>
                  <a:pt x="4778" y="5002"/>
                </a:lnTo>
                <a:lnTo>
                  <a:pt x="4804" y="5029"/>
                </a:lnTo>
                <a:lnTo>
                  <a:pt x="4829" y="5058"/>
                </a:lnTo>
                <a:lnTo>
                  <a:pt x="4853" y="5087"/>
                </a:lnTo>
                <a:lnTo>
                  <a:pt x="4874" y="5118"/>
                </a:lnTo>
                <a:lnTo>
                  <a:pt x="4895" y="5149"/>
                </a:lnTo>
                <a:lnTo>
                  <a:pt x="4913" y="5183"/>
                </a:lnTo>
                <a:lnTo>
                  <a:pt x="4931" y="5216"/>
                </a:lnTo>
                <a:lnTo>
                  <a:pt x="4947" y="5251"/>
                </a:lnTo>
                <a:lnTo>
                  <a:pt x="4960" y="5287"/>
                </a:lnTo>
                <a:lnTo>
                  <a:pt x="4973" y="5323"/>
                </a:lnTo>
                <a:lnTo>
                  <a:pt x="4983" y="5360"/>
                </a:lnTo>
                <a:lnTo>
                  <a:pt x="4991" y="5397"/>
                </a:lnTo>
                <a:lnTo>
                  <a:pt x="4999" y="5437"/>
                </a:lnTo>
                <a:lnTo>
                  <a:pt x="5004" y="5476"/>
                </a:lnTo>
                <a:lnTo>
                  <a:pt x="5006" y="5515"/>
                </a:lnTo>
                <a:lnTo>
                  <a:pt x="5008" y="5556"/>
                </a:lnTo>
                <a:lnTo>
                  <a:pt x="5008" y="5596"/>
                </a:lnTo>
                <a:lnTo>
                  <a:pt x="5004" y="5634"/>
                </a:lnTo>
                <a:lnTo>
                  <a:pt x="4999" y="5673"/>
                </a:lnTo>
                <a:lnTo>
                  <a:pt x="4993" y="5710"/>
                </a:lnTo>
                <a:lnTo>
                  <a:pt x="4984" y="5747"/>
                </a:lnTo>
                <a:lnTo>
                  <a:pt x="4974" y="5783"/>
                </a:lnTo>
                <a:lnTo>
                  <a:pt x="4962" y="5819"/>
                </a:lnTo>
                <a:lnTo>
                  <a:pt x="4948" y="5854"/>
                </a:lnTo>
                <a:lnTo>
                  <a:pt x="4933" y="5888"/>
                </a:lnTo>
                <a:lnTo>
                  <a:pt x="4917" y="5921"/>
                </a:lnTo>
                <a:lnTo>
                  <a:pt x="4898" y="5953"/>
                </a:lnTo>
                <a:lnTo>
                  <a:pt x="4879" y="5985"/>
                </a:lnTo>
                <a:lnTo>
                  <a:pt x="4859" y="6015"/>
                </a:lnTo>
                <a:lnTo>
                  <a:pt x="4836" y="6045"/>
                </a:lnTo>
                <a:lnTo>
                  <a:pt x="4812" y="6072"/>
                </a:lnTo>
                <a:lnTo>
                  <a:pt x="4787" y="6099"/>
                </a:lnTo>
                <a:lnTo>
                  <a:pt x="4787" y="6100"/>
                </a:lnTo>
                <a:lnTo>
                  <a:pt x="4786" y="6102"/>
                </a:lnTo>
                <a:lnTo>
                  <a:pt x="4768" y="6124"/>
                </a:lnTo>
                <a:lnTo>
                  <a:pt x="4745" y="6155"/>
                </a:lnTo>
                <a:lnTo>
                  <a:pt x="4717" y="6192"/>
                </a:lnTo>
                <a:lnTo>
                  <a:pt x="4689" y="6235"/>
                </a:lnTo>
                <a:lnTo>
                  <a:pt x="4675" y="6259"/>
                </a:lnTo>
                <a:lnTo>
                  <a:pt x="4662" y="6283"/>
                </a:lnTo>
                <a:lnTo>
                  <a:pt x="4649" y="6307"/>
                </a:lnTo>
                <a:lnTo>
                  <a:pt x="4638" y="6332"/>
                </a:lnTo>
                <a:lnTo>
                  <a:pt x="4627" y="6358"/>
                </a:lnTo>
                <a:lnTo>
                  <a:pt x="4618" y="6384"/>
                </a:lnTo>
                <a:lnTo>
                  <a:pt x="4611" y="6410"/>
                </a:lnTo>
                <a:lnTo>
                  <a:pt x="4606" y="6436"/>
                </a:lnTo>
                <a:lnTo>
                  <a:pt x="4603" y="6461"/>
                </a:lnTo>
                <a:lnTo>
                  <a:pt x="4603" y="6487"/>
                </a:lnTo>
                <a:lnTo>
                  <a:pt x="4603" y="6500"/>
                </a:lnTo>
                <a:lnTo>
                  <a:pt x="4606" y="6511"/>
                </a:lnTo>
                <a:lnTo>
                  <a:pt x="4607" y="6523"/>
                </a:lnTo>
                <a:lnTo>
                  <a:pt x="4611" y="6535"/>
                </a:lnTo>
                <a:lnTo>
                  <a:pt x="4615" y="6547"/>
                </a:lnTo>
                <a:lnTo>
                  <a:pt x="4620" y="6558"/>
                </a:lnTo>
                <a:lnTo>
                  <a:pt x="4626" y="6569"/>
                </a:lnTo>
                <a:lnTo>
                  <a:pt x="4632" y="6579"/>
                </a:lnTo>
                <a:lnTo>
                  <a:pt x="4639" y="6590"/>
                </a:lnTo>
                <a:lnTo>
                  <a:pt x="4648" y="6600"/>
                </a:lnTo>
                <a:lnTo>
                  <a:pt x="4658" y="6610"/>
                </a:lnTo>
                <a:lnTo>
                  <a:pt x="4668" y="6619"/>
                </a:lnTo>
                <a:lnTo>
                  <a:pt x="4680" y="6627"/>
                </a:lnTo>
                <a:lnTo>
                  <a:pt x="4693" y="6636"/>
                </a:lnTo>
                <a:lnTo>
                  <a:pt x="4708" y="6645"/>
                </a:lnTo>
                <a:lnTo>
                  <a:pt x="4722" y="6652"/>
                </a:lnTo>
                <a:lnTo>
                  <a:pt x="4739" y="6658"/>
                </a:lnTo>
                <a:lnTo>
                  <a:pt x="4756" y="6666"/>
                </a:lnTo>
                <a:lnTo>
                  <a:pt x="4775" y="6671"/>
                </a:lnTo>
                <a:lnTo>
                  <a:pt x="4796" y="6677"/>
                </a:lnTo>
                <a:lnTo>
                  <a:pt x="4817" y="6682"/>
                </a:lnTo>
                <a:lnTo>
                  <a:pt x="4840" y="6686"/>
                </a:lnTo>
                <a:lnTo>
                  <a:pt x="4864" y="6689"/>
                </a:lnTo>
                <a:lnTo>
                  <a:pt x="4890" y="6693"/>
                </a:lnTo>
                <a:lnTo>
                  <a:pt x="4917" y="6695"/>
                </a:lnTo>
                <a:lnTo>
                  <a:pt x="4946" y="6697"/>
                </a:lnTo>
                <a:lnTo>
                  <a:pt x="4977" y="6698"/>
                </a:lnTo>
                <a:lnTo>
                  <a:pt x="5008" y="6698"/>
                </a:lnTo>
                <a:lnTo>
                  <a:pt x="5040" y="6699"/>
                </a:lnTo>
                <a:lnTo>
                  <a:pt x="5068" y="6700"/>
                </a:lnTo>
                <a:lnTo>
                  <a:pt x="5252" y="6693"/>
                </a:lnTo>
                <a:lnTo>
                  <a:pt x="5424" y="6686"/>
                </a:lnTo>
                <a:lnTo>
                  <a:pt x="5588" y="6676"/>
                </a:lnTo>
                <a:lnTo>
                  <a:pt x="5741" y="6666"/>
                </a:lnTo>
                <a:lnTo>
                  <a:pt x="5885" y="6655"/>
                </a:lnTo>
                <a:lnTo>
                  <a:pt x="6017" y="6643"/>
                </a:lnTo>
                <a:lnTo>
                  <a:pt x="6139" y="6632"/>
                </a:lnTo>
                <a:lnTo>
                  <a:pt x="6250" y="6621"/>
                </a:lnTo>
                <a:lnTo>
                  <a:pt x="6349" y="6610"/>
                </a:lnTo>
                <a:lnTo>
                  <a:pt x="6436" y="6600"/>
                </a:lnTo>
                <a:lnTo>
                  <a:pt x="6576" y="6581"/>
                </a:lnTo>
                <a:lnTo>
                  <a:pt x="6665" y="6569"/>
                </a:lnTo>
                <a:lnTo>
                  <a:pt x="6703" y="6563"/>
                </a:lnTo>
                <a:lnTo>
                  <a:pt x="6715" y="6560"/>
                </a:lnTo>
                <a:lnTo>
                  <a:pt x="6726" y="6557"/>
                </a:lnTo>
                <a:lnTo>
                  <a:pt x="6737" y="6553"/>
                </a:lnTo>
                <a:lnTo>
                  <a:pt x="6747" y="6548"/>
                </a:lnTo>
                <a:lnTo>
                  <a:pt x="6758" y="6543"/>
                </a:lnTo>
                <a:lnTo>
                  <a:pt x="6767" y="6535"/>
                </a:lnTo>
                <a:lnTo>
                  <a:pt x="6775" y="6529"/>
                </a:lnTo>
                <a:lnTo>
                  <a:pt x="6784" y="6521"/>
                </a:lnTo>
                <a:lnTo>
                  <a:pt x="6792" y="6512"/>
                </a:lnTo>
                <a:lnTo>
                  <a:pt x="6799" y="6503"/>
                </a:lnTo>
                <a:lnTo>
                  <a:pt x="6805" y="6493"/>
                </a:lnTo>
                <a:lnTo>
                  <a:pt x="6811" y="6483"/>
                </a:lnTo>
                <a:lnTo>
                  <a:pt x="6816" y="6474"/>
                </a:lnTo>
                <a:lnTo>
                  <a:pt x="6820" y="6462"/>
                </a:lnTo>
                <a:lnTo>
                  <a:pt x="6822" y="6451"/>
                </a:lnTo>
                <a:lnTo>
                  <a:pt x="6825" y="6439"/>
                </a:lnTo>
                <a:lnTo>
                  <a:pt x="6830" y="6409"/>
                </a:lnTo>
                <a:lnTo>
                  <a:pt x="6841" y="6325"/>
                </a:lnTo>
                <a:lnTo>
                  <a:pt x="6857" y="6192"/>
                </a:lnTo>
                <a:lnTo>
                  <a:pt x="6877" y="6014"/>
                </a:lnTo>
                <a:lnTo>
                  <a:pt x="6888" y="5908"/>
                </a:lnTo>
                <a:lnTo>
                  <a:pt x="6899" y="5793"/>
                </a:lnTo>
                <a:lnTo>
                  <a:pt x="6911" y="5668"/>
                </a:lnTo>
                <a:lnTo>
                  <a:pt x="6920" y="5534"/>
                </a:lnTo>
                <a:lnTo>
                  <a:pt x="6932" y="5390"/>
                </a:lnTo>
                <a:lnTo>
                  <a:pt x="6942" y="5239"/>
                </a:lnTo>
                <a:lnTo>
                  <a:pt x="6950" y="5080"/>
                </a:lnTo>
                <a:lnTo>
                  <a:pt x="6958" y="4914"/>
                </a:lnTo>
                <a:lnTo>
                  <a:pt x="6955" y="4888"/>
                </a:lnTo>
                <a:lnTo>
                  <a:pt x="6954" y="4859"/>
                </a:lnTo>
                <a:lnTo>
                  <a:pt x="6954" y="4827"/>
                </a:lnTo>
                <a:lnTo>
                  <a:pt x="6955" y="479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hangingPunct="1">
              <a:buFont typeface="Arial" panose="020B0604020202020204" pitchFamily="34" charset="0"/>
              <a:buNone/>
              <a:defRPr/>
            </a:pPr>
            <a:endParaRPr lang="zh-CN" altLang="en-US" noProof="1">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600"/>
                                        <p:tgtEl>
                                          <p:spTgt spid="263"/>
                                        </p:tgtEl>
                                      </p:cBhvr>
                                    </p:animEffect>
                                  </p:childTnLst>
                                </p:cTn>
                              </p:par>
                              <p:par>
                                <p:cTn id="8" presetID="35" presetClass="path" presetSubtype="0" decel="100000" fill="hold" grpId="1" nodeType="withEffect">
                                  <p:stCondLst>
                                    <p:cond delay="1200"/>
                                  </p:stCondLst>
                                  <p:childTnLst>
                                    <p:animMotion origin="layout" path="M -0.05548 0.00024 L -2.22454E-6 0.00024 " pathEditMode="relative" rAng="0" ptsTypes="AA">
                                      <p:cBhvr>
                                        <p:cTn id="9" dur="800" fill="hold"/>
                                        <p:tgtEl>
                                          <p:spTgt spid="263"/>
                                        </p:tgtEl>
                                        <p:attrNameLst>
                                          <p:attrName>ppt_x,ppt_y</p:attrName>
                                        </p:attrNameLst>
                                      </p:cBhvr>
                                      <p:rCtr x="27" y="0"/>
                                    </p:animMotion>
                                  </p:childTnLst>
                                </p:cTn>
                              </p:par>
                              <p:par>
                                <p:cTn id="10" presetID="1" presetClass="entr" presetSubtype="0" fill="hold" nodeType="withEffect">
                                  <p:stCondLst>
                                    <p:cond delay="1200"/>
                                  </p:stCondLst>
                                  <p:childTnLst>
                                    <p:set>
                                      <p:cBhvr>
                                        <p:cTn id="11" dur="1" fill="hold">
                                          <p:stCondLst>
                                            <p:cond delay="799"/>
                                          </p:stCondLst>
                                        </p:cTn>
                                        <p:tgtEl>
                                          <p:spTgt spid="71"/>
                                        </p:tgtEl>
                                        <p:attrNameLst>
                                          <p:attrName>style.visibility</p:attrName>
                                        </p:attrNameLst>
                                      </p:cBhvr>
                                      <p:to>
                                        <p:strVal val="visible"/>
                                      </p:to>
                                    </p:set>
                                  </p:childTnLst>
                                </p:cTn>
                              </p:par>
                              <p:par>
                                <p:cTn id="12" presetID="6" presetClass="emph" presetSubtype="0" accel="100000" autoRev="1" fill="hold" nodeType="withEffect">
                                  <p:stCondLst>
                                    <p:cond delay="1200"/>
                                  </p:stCondLst>
                                  <p:childTnLst>
                                    <p:animScale>
                                      <p:cBhvr>
                                        <p:cTn id="13" dur="800" fill="hold"/>
                                        <p:tgtEl>
                                          <p:spTgt spid="71"/>
                                        </p:tgtEl>
                                      </p:cBhvr>
                                      <p:by x="0" y="0"/>
                                    </p:animScale>
                                  </p:childTnLst>
                                </p:cTn>
                              </p:par>
                              <p:par>
                                <p:cTn id="14" presetID="10" presetClass="entr" presetSubtype="0" fill="hold" nodeType="withEffect">
                                  <p:stCondLst>
                                    <p:cond delay="16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800"/>
                                        <p:tgtEl>
                                          <p:spTgt spid="41"/>
                                        </p:tgtEl>
                                      </p:cBhvr>
                                    </p:animEffect>
                                  </p:childTnLst>
                                </p:cTn>
                              </p:par>
                              <p:par>
                                <p:cTn id="17" presetID="1" presetClass="entr" presetSubtype="0" fill="hold" nodeType="withEffect">
                                  <p:stCondLst>
                                    <p:cond delay="2000"/>
                                  </p:stCondLst>
                                  <p:childTnLst>
                                    <p:set>
                                      <p:cBhvr>
                                        <p:cTn id="18" dur="1" fill="hold">
                                          <p:stCondLst>
                                            <p:cond delay="799"/>
                                          </p:stCondLst>
                                        </p:cTn>
                                        <p:tgtEl>
                                          <p:spTgt spid="56"/>
                                        </p:tgtEl>
                                        <p:attrNameLst>
                                          <p:attrName>style.visibility</p:attrName>
                                        </p:attrNameLst>
                                      </p:cBhvr>
                                      <p:to>
                                        <p:strVal val="visible"/>
                                      </p:to>
                                    </p:set>
                                  </p:childTnLst>
                                </p:cTn>
                              </p:par>
                              <p:par>
                                <p:cTn id="19" presetID="6" presetClass="emph" presetSubtype="0" accel="100000" autoRev="1" fill="hold" nodeType="withEffect">
                                  <p:stCondLst>
                                    <p:cond delay="2000"/>
                                  </p:stCondLst>
                                  <p:childTnLst>
                                    <p:animScale>
                                      <p:cBhvr>
                                        <p:cTn id="20" dur="800" fill="hold"/>
                                        <p:tgtEl>
                                          <p:spTgt spid="56"/>
                                        </p:tgtEl>
                                      </p:cBhvr>
                                      <p:by x="0" y="0"/>
                                    </p:animScale>
                                  </p:childTnLst>
                                </p:cTn>
                              </p:par>
                              <p:par>
                                <p:cTn id="21" presetID="10" presetClass="entr" presetSubtype="0" fill="hold" grpId="0" nodeType="withEffect">
                                  <p:stCondLst>
                                    <p:cond delay="22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600"/>
                                        <p:tgtEl>
                                          <p:spTgt spid="16"/>
                                        </p:tgtEl>
                                      </p:cBhvr>
                                    </p:animEffect>
                                  </p:childTnLst>
                                </p:cTn>
                              </p:par>
                              <p:par>
                                <p:cTn id="24" presetID="35" presetClass="path" presetSubtype="0" decel="100000" fill="hold" grpId="1" nodeType="withEffect">
                                  <p:stCondLst>
                                    <p:cond delay="2200"/>
                                  </p:stCondLst>
                                  <p:childTnLst>
                                    <p:animMotion origin="layout" path="M -0.05548 0.00024 L -2.22454E-6 0.00024 " pathEditMode="relative" rAng="0" ptsTypes="AA">
                                      <p:cBhvr>
                                        <p:cTn id="25" dur="800" fill="hold"/>
                                        <p:tgtEl>
                                          <p:spTgt spid="16"/>
                                        </p:tgtEl>
                                        <p:attrNameLst>
                                          <p:attrName>ppt_x,ppt_y</p:attrName>
                                        </p:attrNameLst>
                                      </p:cBhvr>
                                      <p:rCtr x="27" y="0"/>
                                    </p:animMotion>
                                  </p:childTnLst>
                                </p:cTn>
                              </p:par>
                              <p:par>
                                <p:cTn id="26" presetID="10" presetClass="entr" presetSubtype="0" fill="hold" nodeType="withEffect">
                                  <p:stCondLst>
                                    <p:cond delay="160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800"/>
                                        <p:tgtEl>
                                          <p:spTgt spid="106"/>
                                        </p:tgtEl>
                                      </p:cBhvr>
                                    </p:animEffect>
                                  </p:childTnLst>
                                </p:cTn>
                              </p:par>
                              <p:par>
                                <p:cTn id="29" presetID="1" presetClass="entr" presetSubtype="0" fill="hold" nodeType="withEffect">
                                  <p:stCondLst>
                                    <p:cond delay="2000"/>
                                  </p:stCondLst>
                                  <p:childTnLst>
                                    <p:set>
                                      <p:cBhvr>
                                        <p:cTn id="30" dur="1" fill="hold">
                                          <p:stCondLst>
                                            <p:cond delay="799"/>
                                          </p:stCondLst>
                                        </p:cTn>
                                        <p:tgtEl>
                                          <p:spTgt spid="63"/>
                                        </p:tgtEl>
                                        <p:attrNameLst>
                                          <p:attrName>style.visibility</p:attrName>
                                        </p:attrNameLst>
                                      </p:cBhvr>
                                      <p:to>
                                        <p:strVal val="visible"/>
                                      </p:to>
                                    </p:set>
                                  </p:childTnLst>
                                </p:cTn>
                              </p:par>
                              <p:par>
                                <p:cTn id="31" presetID="6" presetClass="emph" presetSubtype="0" accel="100000" autoRev="1" fill="hold" nodeType="withEffect">
                                  <p:stCondLst>
                                    <p:cond delay="2000"/>
                                  </p:stCondLst>
                                  <p:childTnLst>
                                    <p:animScale>
                                      <p:cBhvr>
                                        <p:cTn id="32" dur="800" fill="hold"/>
                                        <p:tgtEl>
                                          <p:spTgt spid="63"/>
                                        </p:tgtEl>
                                      </p:cBhvr>
                                      <p:by x="0" y="0"/>
                                    </p:animScale>
                                  </p:childTnLst>
                                </p:cTn>
                              </p:par>
                              <p:par>
                                <p:cTn id="33" presetID="10" presetClass="entr" presetSubtype="0" fill="hold" grpId="0" nodeType="withEffect">
                                  <p:stCondLst>
                                    <p:cond delay="2200"/>
                                  </p:stCondLst>
                                  <p:childTnLst>
                                    <p:set>
                                      <p:cBhvr>
                                        <p:cTn id="34" dur="1" fill="hold">
                                          <p:stCondLst>
                                            <p:cond delay="0"/>
                                          </p:stCondLst>
                                        </p:cTn>
                                        <p:tgtEl>
                                          <p:spTgt spid="264"/>
                                        </p:tgtEl>
                                        <p:attrNameLst>
                                          <p:attrName>style.visibility</p:attrName>
                                        </p:attrNameLst>
                                      </p:cBhvr>
                                      <p:to>
                                        <p:strVal val="visible"/>
                                      </p:to>
                                    </p:set>
                                    <p:animEffect transition="in" filter="fade">
                                      <p:cBhvr>
                                        <p:cTn id="35" dur="600"/>
                                        <p:tgtEl>
                                          <p:spTgt spid="264"/>
                                        </p:tgtEl>
                                      </p:cBhvr>
                                    </p:animEffect>
                                  </p:childTnLst>
                                </p:cTn>
                              </p:par>
                              <p:par>
                                <p:cTn id="36" presetID="35" presetClass="path" presetSubtype="0" decel="100000" fill="hold" grpId="1" nodeType="withEffect">
                                  <p:stCondLst>
                                    <p:cond delay="2200"/>
                                  </p:stCondLst>
                                  <p:childTnLst>
                                    <p:animMotion origin="layout" path="M -0.05548 0.00024 L -2.22454E-6 0.00024 " pathEditMode="relative" rAng="0" ptsTypes="AA">
                                      <p:cBhvr>
                                        <p:cTn id="37" dur="800" fill="hold"/>
                                        <p:tgtEl>
                                          <p:spTgt spid="264"/>
                                        </p:tgtEl>
                                        <p:attrNameLst>
                                          <p:attrName>ppt_x,ppt_y</p:attrName>
                                        </p:attrNameLst>
                                      </p:cBhvr>
                                      <p:rCtr x="27" y="0"/>
                                    </p:animMotion>
                                  </p:childTnLst>
                                </p:cTn>
                              </p:par>
                              <p:par>
                                <p:cTn id="38" presetID="10" presetClass="entr" presetSubtype="0" fill="hold" nodeType="withEffect">
                                  <p:stCondLst>
                                    <p:cond delay="2400"/>
                                  </p:stCondLst>
                                  <p:childTnLst>
                                    <p:set>
                                      <p:cBhvr>
                                        <p:cTn id="39" dur="1" fill="hold">
                                          <p:stCondLst>
                                            <p:cond delay="0"/>
                                          </p:stCondLst>
                                        </p:cTn>
                                        <p:tgtEl>
                                          <p:spTgt spid="154"/>
                                        </p:tgtEl>
                                        <p:attrNameLst>
                                          <p:attrName>style.visibility</p:attrName>
                                        </p:attrNameLst>
                                      </p:cBhvr>
                                      <p:to>
                                        <p:strVal val="visible"/>
                                      </p:to>
                                    </p:set>
                                    <p:animEffect transition="in" filter="fade">
                                      <p:cBhvr>
                                        <p:cTn id="40" dur="800"/>
                                        <p:tgtEl>
                                          <p:spTgt spid="154"/>
                                        </p:tgtEl>
                                      </p:cBhvr>
                                    </p:animEffect>
                                  </p:childTnLst>
                                </p:cTn>
                              </p:par>
                              <p:par>
                                <p:cTn id="41" presetID="10" presetClass="entr" presetSubtype="0" fill="hold" grpId="0" nodeType="withEffect">
                                  <p:stCondLst>
                                    <p:cond delay="2400"/>
                                  </p:stCondLst>
                                  <p:childTnLst>
                                    <p:set>
                                      <p:cBhvr>
                                        <p:cTn id="42" dur="1" fill="hold">
                                          <p:stCondLst>
                                            <p:cond delay="0"/>
                                          </p:stCondLst>
                                        </p:cTn>
                                        <p:tgtEl>
                                          <p:spTgt spid="265"/>
                                        </p:tgtEl>
                                        <p:attrNameLst>
                                          <p:attrName>style.visibility</p:attrName>
                                        </p:attrNameLst>
                                      </p:cBhvr>
                                      <p:to>
                                        <p:strVal val="visible"/>
                                      </p:to>
                                    </p:set>
                                    <p:animEffect transition="in" filter="fade">
                                      <p:cBhvr>
                                        <p:cTn id="43" dur="600"/>
                                        <p:tgtEl>
                                          <p:spTgt spid="265"/>
                                        </p:tgtEl>
                                      </p:cBhvr>
                                    </p:animEffect>
                                  </p:childTnLst>
                                </p:cTn>
                              </p:par>
                              <p:par>
                                <p:cTn id="44" presetID="35" presetClass="path" presetSubtype="0" decel="100000" fill="hold" grpId="1" nodeType="withEffect">
                                  <p:stCondLst>
                                    <p:cond delay="2200"/>
                                  </p:stCondLst>
                                  <p:childTnLst>
                                    <p:animMotion origin="layout" path="M 0.061041 0.000278 L 0.010486 0.001852 " pathEditMode="relative" rAng="0" ptsTypes="">
                                      <p:cBhvr>
                                        <p:cTn id="45" dur="800" fill="hold"/>
                                        <p:tgtEl>
                                          <p:spTgt spid="265"/>
                                        </p:tgtEl>
                                        <p:attrNameLst>
                                          <p:attrName>ppt_x,ppt_y</p:attrName>
                                        </p:attrNameLst>
                                      </p:cBhvr>
                                      <p:rCtr x="0" y="0"/>
                                    </p:animMotion>
                                  </p:childTnLst>
                                </p:cTn>
                              </p:par>
                              <p:par>
                                <p:cTn id="46" presetID="10" presetClass="entr" presetSubtype="0" fill="hold" nodeType="withEffect">
                                  <p:stCondLst>
                                    <p:cond delay="3000"/>
                                  </p:stCondLst>
                                  <p:childTnLst>
                                    <p:set>
                                      <p:cBhvr>
                                        <p:cTn id="47" dur="1" fill="hold">
                                          <p:stCondLst>
                                            <p:cond delay="0"/>
                                          </p:stCondLst>
                                        </p:cTn>
                                        <p:tgtEl>
                                          <p:spTgt spid="219"/>
                                        </p:tgtEl>
                                        <p:attrNameLst>
                                          <p:attrName>style.visibility</p:attrName>
                                        </p:attrNameLst>
                                      </p:cBhvr>
                                      <p:to>
                                        <p:strVal val="visible"/>
                                      </p:to>
                                    </p:set>
                                    <p:animEffect transition="in" filter="fade">
                                      <p:cBhvr>
                                        <p:cTn id="48" dur="800"/>
                                        <p:tgtEl>
                                          <p:spTgt spid="219"/>
                                        </p:tgtEl>
                                      </p:cBhvr>
                                    </p:animEffect>
                                  </p:childTnLst>
                                </p:cTn>
                              </p:par>
                              <p:par>
                                <p:cTn id="49" presetID="1" presetClass="entr" presetSubtype="0" fill="hold" nodeType="withEffect">
                                  <p:stCondLst>
                                    <p:cond delay="2800"/>
                                  </p:stCondLst>
                                  <p:childTnLst>
                                    <p:set>
                                      <p:cBhvr>
                                        <p:cTn id="50" dur="1" fill="hold">
                                          <p:stCondLst>
                                            <p:cond delay="799"/>
                                          </p:stCondLst>
                                        </p:cTn>
                                        <p:tgtEl>
                                          <p:spTgt spid="43"/>
                                        </p:tgtEl>
                                        <p:attrNameLst>
                                          <p:attrName>style.visibility</p:attrName>
                                        </p:attrNameLst>
                                      </p:cBhvr>
                                      <p:to>
                                        <p:strVal val="visible"/>
                                      </p:to>
                                    </p:set>
                                  </p:childTnLst>
                                </p:cTn>
                              </p:par>
                              <p:par>
                                <p:cTn id="51" presetID="6" presetClass="emph" presetSubtype="0" accel="100000" autoRev="1" fill="hold" nodeType="withEffect">
                                  <p:stCondLst>
                                    <p:cond delay="2800"/>
                                  </p:stCondLst>
                                  <p:childTnLst>
                                    <p:animScale>
                                      <p:cBhvr>
                                        <p:cTn id="52" dur="800" fill="hold"/>
                                        <p:tgtEl>
                                          <p:spTgt spid="43"/>
                                        </p:tgtEl>
                                      </p:cBhvr>
                                      <p:by x="0" y="0"/>
                                    </p:animScale>
                                  </p:childTnLst>
                                </p:cTn>
                              </p:par>
                              <p:par>
                                <p:cTn id="53" presetID="10" presetClass="entr" presetSubtype="0" fill="hold" nodeType="withEffect">
                                  <p:stCondLst>
                                    <p:cond delay="300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800"/>
                                        <p:tgtEl>
                                          <p:spTgt spid="103"/>
                                        </p:tgtEl>
                                      </p:cBhvr>
                                    </p:animEffect>
                                  </p:childTnLst>
                                </p:cTn>
                              </p:par>
                              <p:par>
                                <p:cTn id="56" presetID="1" presetClass="entr" presetSubtype="0" fill="hold" nodeType="withEffect">
                                  <p:stCondLst>
                                    <p:cond delay="2800"/>
                                  </p:stCondLst>
                                  <p:childTnLst>
                                    <p:set>
                                      <p:cBhvr>
                                        <p:cTn id="57" dur="1" fill="hold">
                                          <p:stCondLst>
                                            <p:cond delay="799"/>
                                          </p:stCondLst>
                                        </p:cTn>
                                        <p:tgtEl>
                                          <p:spTgt spid="166"/>
                                        </p:tgtEl>
                                        <p:attrNameLst>
                                          <p:attrName>style.visibility</p:attrName>
                                        </p:attrNameLst>
                                      </p:cBhvr>
                                      <p:to>
                                        <p:strVal val="visible"/>
                                      </p:to>
                                    </p:set>
                                  </p:childTnLst>
                                </p:cTn>
                              </p:par>
                              <p:par>
                                <p:cTn id="58" presetID="6" presetClass="emph" presetSubtype="0" accel="100000" autoRev="1" fill="hold" nodeType="withEffect">
                                  <p:stCondLst>
                                    <p:cond delay="2800"/>
                                  </p:stCondLst>
                                  <p:childTnLst>
                                    <p:animScale>
                                      <p:cBhvr>
                                        <p:cTn id="59" dur="800" fill="hold"/>
                                        <p:tgtEl>
                                          <p:spTgt spid="166"/>
                                        </p:tgtEl>
                                      </p:cBhvr>
                                      <p:by x="0" y="0"/>
                                    </p:animScale>
                                  </p:childTnLst>
                                </p:cTn>
                              </p:par>
                              <p:par>
                                <p:cTn id="60" presetID="10" presetClass="entr" presetSubtype="0" fill="hold" nodeType="withEffect">
                                  <p:stCondLst>
                                    <p:cond delay="300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800"/>
                                        <p:tgtEl>
                                          <p:spTgt spid="117"/>
                                        </p:tgtEl>
                                      </p:cBhvr>
                                    </p:animEffect>
                                  </p:childTnLst>
                                </p:cTn>
                              </p:par>
                              <p:par>
                                <p:cTn id="63" presetID="1" presetClass="entr" presetSubtype="0" fill="hold" nodeType="withEffect">
                                  <p:stCondLst>
                                    <p:cond delay="2800"/>
                                  </p:stCondLst>
                                  <p:childTnLst>
                                    <p:set>
                                      <p:cBhvr>
                                        <p:cTn id="64" dur="1" fill="hold">
                                          <p:stCondLst>
                                            <p:cond delay="799"/>
                                          </p:stCondLst>
                                        </p:cTn>
                                        <p:tgtEl>
                                          <p:spTgt spid="57"/>
                                        </p:tgtEl>
                                        <p:attrNameLst>
                                          <p:attrName>style.visibility</p:attrName>
                                        </p:attrNameLst>
                                      </p:cBhvr>
                                      <p:to>
                                        <p:strVal val="visible"/>
                                      </p:to>
                                    </p:set>
                                  </p:childTnLst>
                                </p:cTn>
                              </p:par>
                              <p:par>
                                <p:cTn id="65" presetID="6" presetClass="emph" presetSubtype="0" accel="100000" autoRev="1" fill="hold" nodeType="withEffect">
                                  <p:stCondLst>
                                    <p:cond delay="2800"/>
                                  </p:stCondLst>
                                  <p:childTnLst>
                                    <p:animScale>
                                      <p:cBhvr>
                                        <p:cTn id="66" dur="800" fill="hold"/>
                                        <p:tgtEl>
                                          <p:spTgt spid="57"/>
                                        </p:tgtEl>
                                      </p:cBhvr>
                                      <p:by x="0" y="0"/>
                                    </p:animScale>
                                  </p:childTnLst>
                                </p:cTn>
                              </p:par>
                              <p:par>
                                <p:cTn id="67" presetID="10" presetClass="entr" presetSubtype="0" fill="hold" grpId="0" nodeType="withEffect">
                                  <p:stCondLst>
                                    <p:cond delay="4200"/>
                                  </p:stCondLst>
                                  <p:childTnLst>
                                    <p:set>
                                      <p:cBhvr>
                                        <p:cTn id="68" dur="1" fill="hold">
                                          <p:stCondLst>
                                            <p:cond delay="0"/>
                                          </p:stCondLst>
                                        </p:cTn>
                                        <p:tgtEl>
                                          <p:spTgt spid="275"/>
                                        </p:tgtEl>
                                        <p:attrNameLst>
                                          <p:attrName>style.visibility</p:attrName>
                                        </p:attrNameLst>
                                      </p:cBhvr>
                                      <p:to>
                                        <p:strVal val="visible"/>
                                      </p:to>
                                    </p:set>
                                    <p:animEffect transition="in" filter="fade">
                                      <p:cBhvr>
                                        <p:cTn id="69" dur="600"/>
                                        <p:tgtEl>
                                          <p:spTgt spid="275"/>
                                        </p:tgtEl>
                                      </p:cBhvr>
                                    </p:animEffect>
                                  </p:childTnLst>
                                </p:cTn>
                              </p:par>
                              <p:par>
                                <p:cTn id="70" presetID="35" presetClass="path" presetSubtype="0" decel="100000" fill="hold" grpId="1" nodeType="withEffect">
                                  <p:stCondLst>
                                    <p:cond delay="4000"/>
                                  </p:stCondLst>
                                  <p:childTnLst>
                                    <p:animMotion origin="layout" path="M -0.05552 0.00022 L -4.55706E-6 0.00022 " pathEditMode="relative" rAng="0" ptsTypes="AA">
                                      <p:cBhvr>
                                        <p:cTn id="71" dur="800" fill="hold"/>
                                        <p:tgtEl>
                                          <p:spTgt spid="275"/>
                                        </p:tgtEl>
                                        <p:attrNameLst>
                                          <p:attrName>ppt_x,ppt_y</p:attrName>
                                        </p:attrNameLst>
                                      </p:cBhvr>
                                      <p:rCtr x="27" y="0"/>
                                    </p:animMotion>
                                  </p:childTnLst>
                                </p:cTn>
                              </p:par>
                              <p:par>
                                <p:cTn id="72" presetID="10" presetClass="entr" presetSubtype="0" fill="hold" grpId="0" nodeType="withEffect">
                                  <p:stCondLst>
                                    <p:cond delay="420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600"/>
                                        <p:tgtEl>
                                          <p:spTgt spid="18"/>
                                        </p:tgtEl>
                                      </p:cBhvr>
                                    </p:animEffect>
                                  </p:childTnLst>
                                </p:cTn>
                              </p:par>
                              <p:par>
                                <p:cTn id="75" presetID="35" presetClass="path" presetSubtype="0" decel="100000" fill="hold" grpId="1" nodeType="withEffect">
                                  <p:stCondLst>
                                    <p:cond delay="4000"/>
                                  </p:stCondLst>
                                  <p:childTnLst>
                                    <p:animMotion origin="layout" path="M -0.05552 0.00022 L -4.55706E-6 0.00022 " pathEditMode="relative" rAng="0" ptsTypes="AA">
                                      <p:cBhvr>
                                        <p:cTn id="76" dur="800" fill="hold"/>
                                        <p:tgtEl>
                                          <p:spTgt spid="18"/>
                                        </p:tgtEl>
                                        <p:attrNameLst>
                                          <p:attrName>ppt_x,ppt_y</p:attrName>
                                        </p:attrNameLst>
                                      </p:cBhvr>
                                      <p:rCtr x="27" y="0"/>
                                    </p:animMotion>
                                  </p:childTnLst>
                                </p:cTn>
                              </p:par>
                              <p:par>
                                <p:cTn id="77" presetID="10" presetClass="entr" presetSubtype="0" fill="hold" grpId="0" nodeType="withEffect">
                                  <p:stCondLst>
                                    <p:cond delay="420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600"/>
                                        <p:tgtEl>
                                          <p:spTgt spid="26"/>
                                        </p:tgtEl>
                                      </p:cBhvr>
                                    </p:animEffect>
                                  </p:childTnLst>
                                </p:cTn>
                              </p:par>
                              <p:par>
                                <p:cTn id="80" presetID="35" presetClass="path" presetSubtype="0" decel="100000" fill="hold" grpId="1" nodeType="withEffect">
                                  <p:stCondLst>
                                    <p:cond delay="4000"/>
                                  </p:stCondLst>
                                  <p:childTnLst>
                                    <p:animMotion origin="layout" path="M -0.05552 0.00022 L -4.55706E-6 0.00022 " pathEditMode="relative" rAng="0" ptsTypes="AA">
                                      <p:cBhvr>
                                        <p:cTn id="81" dur="800" fill="hold"/>
                                        <p:tgtEl>
                                          <p:spTgt spid="26"/>
                                        </p:tgtEl>
                                        <p:attrNameLst>
                                          <p:attrName>ppt_x,ppt_y</p:attrName>
                                        </p:attrNameLst>
                                      </p:cBhvr>
                                      <p:rCtr x="27" y="0"/>
                                    </p:animMotion>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600"/>
                                        <p:tgtEl>
                                          <p:spTgt spid="27"/>
                                        </p:tgtEl>
                                      </p:cBhvr>
                                    </p:animEffect>
                                  </p:childTnLst>
                                </p:cTn>
                              </p:par>
                              <p:par>
                                <p:cTn id="87" presetID="35" presetClass="path" presetSubtype="0" decel="100000" fill="hold" grpId="1" nodeType="withEffect">
                                  <p:stCondLst>
                                    <p:cond delay="0"/>
                                  </p:stCondLst>
                                  <p:childTnLst>
                                    <p:animMotion origin="layout" path="M -0.05548 0.00024 L -2.22454E-6 0.00024 " pathEditMode="relative" rAng="0" ptsTypes="AA">
                                      <p:cBhvr>
                                        <p:cTn id="88" dur="800" fill="hold"/>
                                        <p:tgtEl>
                                          <p:spTgt spid="27"/>
                                        </p:tgtEl>
                                        <p:attrNameLst>
                                          <p:attrName>ppt_x,ppt_y</p:attrName>
                                        </p:attrNameLst>
                                      </p:cBhvr>
                                      <p:rCtr x="27" y="0"/>
                                    </p:animMotion>
                                  </p:childTnLst>
                                </p:cTn>
                              </p:par>
                              <p:par>
                                <p:cTn id="89" presetID="1" presetClass="entr" presetSubtype="0" fill="hold" nodeType="withEffect">
                                  <p:stCondLst>
                                    <p:cond delay="800"/>
                                  </p:stCondLst>
                                  <p:childTnLst>
                                    <p:set>
                                      <p:cBhvr>
                                        <p:cTn id="90" dur="1" fill="hold">
                                          <p:stCondLst>
                                            <p:cond delay="799"/>
                                          </p:stCondLst>
                                        </p:cTn>
                                        <p:tgtEl>
                                          <p:spTgt spid="46"/>
                                        </p:tgtEl>
                                        <p:attrNameLst>
                                          <p:attrName>style.visibility</p:attrName>
                                        </p:attrNameLst>
                                      </p:cBhvr>
                                      <p:to>
                                        <p:strVal val="visible"/>
                                      </p:to>
                                    </p:set>
                                  </p:childTnLst>
                                </p:cTn>
                              </p:par>
                              <p:par>
                                <p:cTn id="91" presetID="6" presetClass="emph" presetSubtype="0" accel="100000" autoRev="1" fill="hold" nodeType="withEffect">
                                  <p:stCondLst>
                                    <p:cond delay="800"/>
                                  </p:stCondLst>
                                  <p:childTnLst>
                                    <p:animScale>
                                      <p:cBhvr>
                                        <p:cTn id="92" dur="800" fill="hold"/>
                                        <p:tgtEl>
                                          <p:spTgt spid="46"/>
                                        </p:tgtEl>
                                      </p:cBhvr>
                                      <p:by x="0" y="0"/>
                                    </p:animScale>
                                  </p:childTnLst>
                                </p:cTn>
                              </p:par>
                              <p:par>
                                <p:cTn id="93" presetID="10" presetClass="entr" presetSubtype="0" fill="hold" nodeType="withEffect">
                                  <p:stCondLst>
                                    <p:cond delay="2100"/>
                                  </p:stCondLst>
                                  <p:childTnLst>
                                    <p:set>
                                      <p:cBhvr>
                                        <p:cTn id="94" dur="1" fill="hold">
                                          <p:stCondLst>
                                            <p:cond delay="0"/>
                                          </p:stCondLst>
                                        </p:cTn>
                                        <p:tgtEl>
                                          <p:spTgt spid="133"/>
                                        </p:tgtEl>
                                        <p:attrNameLst>
                                          <p:attrName>style.visibility</p:attrName>
                                        </p:attrNameLst>
                                      </p:cBhvr>
                                      <p:to>
                                        <p:strVal val="visible"/>
                                      </p:to>
                                    </p:set>
                                    <p:animEffect transition="in" filter="fade">
                                      <p:cBhvr>
                                        <p:cTn id="95" dur="800"/>
                                        <p:tgtEl>
                                          <p:spTgt spid="133"/>
                                        </p:tgtEl>
                                      </p:cBhvr>
                                    </p:animEffect>
                                  </p:childTnLst>
                                </p:cTn>
                              </p:par>
                              <p:par>
                                <p:cTn id="96" presetID="10" presetClass="entr" presetSubtype="0" fill="hold" nodeType="withEffect">
                                  <p:stCondLst>
                                    <p:cond delay="2300"/>
                                  </p:stCondLst>
                                  <p:childTnLst>
                                    <p:set>
                                      <p:cBhvr>
                                        <p:cTn id="97" dur="1" fill="hold">
                                          <p:stCondLst>
                                            <p:cond delay="0"/>
                                          </p:stCondLst>
                                        </p:cTn>
                                        <p:tgtEl>
                                          <p:spTgt spid="132"/>
                                        </p:tgtEl>
                                        <p:attrNameLst>
                                          <p:attrName>style.visibility</p:attrName>
                                        </p:attrNameLst>
                                      </p:cBhvr>
                                      <p:to>
                                        <p:strVal val="visible"/>
                                      </p:to>
                                    </p:set>
                                    <p:animEffect transition="in" filter="fade">
                                      <p:cBhvr>
                                        <p:cTn id="98" dur="800"/>
                                        <p:tgtEl>
                                          <p:spTgt spid="132"/>
                                        </p:tgtEl>
                                      </p:cBhvr>
                                    </p:animEffect>
                                  </p:childTnLst>
                                </p:cTn>
                              </p:par>
                              <p:par>
                                <p:cTn id="99" presetID="10" presetClass="entr" presetSubtype="0" fill="hold" nodeType="withEffect">
                                  <p:stCondLst>
                                    <p:cond delay="250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800"/>
                                        <p:tgtEl>
                                          <p:spTgt spid="64"/>
                                        </p:tgtEl>
                                      </p:cBhvr>
                                    </p:animEffect>
                                  </p:childTnLst>
                                </p:cTn>
                              </p:par>
                              <p:par>
                                <p:cTn id="102" presetID="10" presetClass="entr" presetSubtype="0" fill="hold" nodeType="withEffect">
                                  <p:stCondLst>
                                    <p:cond delay="2700"/>
                                  </p:stCondLst>
                                  <p:childTnLst>
                                    <p:set>
                                      <p:cBhvr>
                                        <p:cTn id="103" dur="1" fill="hold">
                                          <p:stCondLst>
                                            <p:cond delay="0"/>
                                          </p:stCondLst>
                                        </p:cTn>
                                        <p:tgtEl>
                                          <p:spTgt spid="85"/>
                                        </p:tgtEl>
                                        <p:attrNameLst>
                                          <p:attrName>style.visibility</p:attrName>
                                        </p:attrNameLst>
                                      </p:cBhvr>
                                      <p:to>
                                        <p:strVal val="visible"/>
                                      </p:to>
                                    </p:set>
                                    <p:animEffect transition="in" filter="fade">
                                      <p:cBhvr>
                                        <p:cTn id="104" dur="800"/>
                                        <p:tgtEl>
                                          <p:spTgt spid="85"/>
                                        </p:tgtEl>
                                      </p:cBhvr>
                                    </p:animEffect>
                                  </p:childTnLst>
                                </p:cTn>
                              </p:par>
                              <p:par>
                                <p:cTn id="105" presetID="10" presetClass="entr" presetSubtype="0" fill="hold" nodeType="withEffect">
                                  <p:stCondLst>
                                    <p:cond delay="3600"/>
                                  </p:stCondLst>
                                  <p:childTnLst>
                                    <p:set>
                                      <p:cBhvr>
                                        <p:cTn id="106" dur="1" fill="hold">
                                          <p:stCondLst>
                                            <p:cond delay="0"/>
                                          </p:stCondLst>
                                        </p:cTn>
                                        <p:tgtEl>
                                          <p:spTgt spid="135"/>
                                        </p:tgtEl>
                                        <p:attrNameLst>
                                          <p:attrName>style.visibility</p:attrName>
                                        </p:attrNameLst>
                                      </p:cBhvr>
                                      <p:to>
                                        <p:strVal val="visible"/>
                                      </p:to>
                                    </p:set>
                                    <p:animEffect transition="in" filter="fade">
                                      <p:cBhvr>
                                        <p:cTn id="107" dur="800"/>
                                        <p:tgtEl>
                                          <p:spTgt spid="135"/>
                                        </p:tgtEl>
                                      </p:cBhvr>
                                    </p:animEffect>
                                  </p:childTnLst>
                                </p:cTn>
                              </p:par>
                              <p:par>
                                <p:cTn id="108" presetID="10" presetClass="entr" presetSubtype="0" fill="hold" nodeType="withEffect">
                                  <p:stCondLst>
                                    <p:cond delay="3800"/>
                                  </p:stCondLst>
                                  <p:childTnLst>
                                    <p:set>
                                      <p:cBhvr>
                                        <p:cTn id="109" dur="1" fill="hold">
                                          <p:stCondLst>
                                            <p:cond delay="0"/>
                                          </p:stCondLst>
                                        </p:cTn>
                                        <p:tgtEl>
                                          <p:spTgt spid="136"/>
                                        </p:tgtEl>
                                        <p:attrNameLst>
                                          <p:attrName>style.visibility</p:attrName>
                                        </p:attrNameLst>
                                      </p:cBhvr>
                                      <p:to>
                                        <p:strVal val="visible"/>
                                      </p:to>
                                    </p:set>
                                    <p:animEffect transition="in" filter="fade">
                                      <p:cBhvr>
                                        <p:cTn id="110" dur="800"/>
                                        <p:tgtEl>
                                          <p:spTgt spid="136"/>
                                        </p:tgtEl>
                                      </p:cBhvr>
                                    </p:animEffect>
                                  </p:childTnLst>
                                </p:cTn>
                              </p:par>
                              <p:par>
                                <p:cTn id="111" presetID="10" presetClass="entr" presetSubtype="0" fill="hold" nodeType="withEffect">
                                  <p:stCondLst>
                                    <p:cond delay="4000"/>
                                  </p:stCondLst>
                                  <p:childTnLst>
                                    <p:set>
                                      <p:cBhvr>
                                        <p:cTn id="112" dur="1" fill="hold">
                                          <p:stCondLst>
                                            <p:cond delay="0"/>
                                          </p:stCondLst>
                                        </p:cTn>
                                        <p:tgtEl>
                                          <p:spTgt spid="137"/>
                                        </p:tgtEl>
                                        <p:attrNameLst>
                                          <p:attrName>style.visibility</p:attrName>
                                        </p:attrNameLst>
                                      </p:cBhvr>
                                      <p:to>
                                        <p:strVal val="visible"/>
                                      </p:to>
                                    </p:set>
                                    <p:animEffect transition="in" filter="fade">
                                      <p:cBhvr>
                                        <p:cTn id="113" dur="800"/>
                                        <p:tgtEl>
                                          <p:spTgt spid="137"/>
                                        </p:tgtEl>
                                      </p:cBhvr>
                                    </p:animEffect>
                                  </p:childTnLst>
                                </p:cTn>
                              </p:par>
                              <p:par>
                                <p:cTn id="114" presetID="10" presetClass="entr" presetSubtype="0" fill="hold" nodeType="withEffect">
                                  <p:stCondLst>
                                    <p:cond delay="4200"/>
                                  </p:stCondLst>
                                  <p:childTnLst>
                                    <p:set>
                                      <p:cBhvr>
                                        <p:cTn id="115" dur="1" fill="hold">
                                          <p:stCondLst>
                                            <p:cond delay="0"/>
                                          </p:stCondLst>
                                        </p:cTn>
                                        <p:tgtEl>
                                          <p:spTgt spid="138"/>
                                        </p:tgtEl>
                                        <p:attrNameLst>
                                          <p:attrName>style.visibility</p:attrName>
                                        </p:attrNameLst>
                                      </p:cBhvr>
                                      <p:to>
                                        <p:strVal val="visible"/>
                                      </p:to>
                                    </p:set>
                                    <p:animEffect transition="in" filter="fade">
                                      <p:cBhvr>
                                        <p:cTn id="116" dur="800"/>
                                        <p:tgtEl>
                                          <p:spTgt spid="138"/>
                                        </p:tgtEl>
                                      </p:cBhvr>
                                    </p:animEffect>
                                  </p:childTnLst>
                                </p:cTn>
                              </p:par>
                              <p:par>
                                <p:cTn id="117" presetID="10" presetClass="entr" presetSubtype="0" fill="hold" grpId="0" nodeType="withEffect">
                                  <p:stCondLst>
                                    <p:cond delay="3000"/>
                                  </p:stCondLst>
                                  <p:childTnLst>
                                    <p:set>
                                      <p:cBhvr>
                                        <p:cTn id="118" dur="1" fill="hold">
                                          <p:stCondLst>
                                            <p:cond delay="0"/>
                                          </p:stCondLst>
                                        </p:cTn>
                                        <p:tgtEl>
                                          <p:spTgt spid="156"/>
                                        </p:tgtEl>
                                        <p:attrNameLst>
                                          <p:attrName>style.visibility</p:attrName>
                                        </p:attrNameLst>
                                      </p:cBhvr>
                                      <p:to>
                                        <p:strVal val="visible"/>
                                      </p:to>
                                    </p:set>
                                    <p:animEffect transition="in" filter="fade">
                                      <p:cBhvr>
                                        <p:cTn id="119" dur="600"/>
                                        <p:tgtEl>
                                          <p:spTgt spid="156"/>
                                        </p:tgtEl>
                                      </p:cBhvr>
                                    </p:animEffect>
                                  </p:childTnLst>
                                </p:cTn>
                              </p:par>
                              <p:par>
                                <p:cTn id="120" presetID="35" presetClass="path" presetSubtype="0" decel="100000" fill="hold" grpId="1" nodeType="withEffect">
                                  <p:stCondLst>
                                    <p:cond delay="3000"/>
                                  </p:stCondLst>
                                  <p:childTnLst>
                                    <p:animMotion origin="layout" path="M -0.05548 0.00024 L -2.22454E-6 0.00024 " pathEditMode="relative" rAng="0" ptsTypes="AA">
                                      <p:cBhvr>
                                        <p:cTn id="121" dur="800" fill="hold"/>
                                        <p:tgtEl>
                                          <p:spTgt spid="156"/>
                                        </p:tgtEl>
                                        <p:attrNameLst>
                                          <p:attrName>ppt_x,ppt_y</p:attrName>
                                        </p:attrNameLst>
                                      </p:cBhvr>
                                      <p:rCtr x="27" y="0"/>
                                    </p:animMotion>
                                  </p:childTnLst>
                                </p:cTn>
                              </p:par>
                              <p:par>
                                <p:cTn id="122" presetID="10" presetClass="entr" presetSubtype="0" fill="hold" grpId="0" nodeType="withEffect">
                                  <p:stCondLst>
                                    <p:cond delay="3000"/>
                                  </p:stCondLst>
                                  <p:childTnLst>
                                    <p:set>
                                      <p:cBhvr>
                                        <p:cTn id="123" dur="1" fill="hold">
                                          <p:stCondLst>
                                            <p:cond delay="0"/>
                                          </p:stCondLst>
                                        </p:cTn>
                                        <p:tgtEl>
                                          <p:spTgt spid="157"/>
                                        </p:tgtEl>
                                        <p:attrNameLst>
                                          <p:attrName>style.visibility</p:attrName>
                                        </p:attrNameLst>
                                      </p:cBhvr>
                                      <p:to>
                                        <p:strVal val="visible"/>
                                      </p:to>
                                    </p:set>
                                    <p:animEffect transition="in" filter="fade">
                                      <p:cBhvr>
                                        <p:cTn id="124" dur="600"/>
                                        <p:tgtEl>
                                          <p:spTgt spid="157"/>
                                        </p:tgtEl>
                                      </p:cBhvr>
                                    </p:animEffect>
                                  </p:childTnLst>
                                </p:cTn>
                              </p:par>
                              <p:par>
                                <p:cTn id="125" presetID="35" presetClass="path" presetSubtype="0" decel="100000" fill="hold" grpId="1" nodeType="withEffect">
                                  <p:stCondLst>
                                    <p:cond delay="3000"/>
                                  </p:stCondLst>
                                  <p:childTnLst>
                                    <p:animMotion origin="layout" path="M -0.05548 0.00024 L -2.22454E-6 0.00024 " pathEditMode="relative" rAng="0" ptsTypes="AA">
                                      <p:cBhvr>
                                        <p:cTn id="126" dur="800" fill="hold"/>
                                        <p:tgtEl>
                                          <p:spTgt spid="157"/>
                                        </p:tgtEl>
                                        <p:attrNameLst>
                                          <p:attrName>ppt_x,ppt_y</p:attrName>
                                        </p:attrNameLst>
                                      </p:cBhvr>
                                      <p:rCtr x="27" y="0"/>
                                    </p:animMotion>
                                  </p:childTnLst>
                                </p:cTn>
                              </p:par>
                              <p:par>
                                <p:cTn id="127" presetID="10" presetClass="entr" presetSubtype="0" fill="hold" grpId="0" nodeType="withEffect">
                                  <p:stCondLst>
                                    <p:cond delay="3000"/>
                                  </p:stCondLst>
                                  <p:childTnLst>
                                    <p:set>
                                      <p:cBhvr>
                                        <p:cTn id="128" dur="1" fill="hold">
                                          <p:stCondLst>
                                            <p:cond delay="0"/>
                                          </p:stCondLst>
                                        </p:cTn>
                                        <p:tgtEl>
                                          <p:spTgt spid="158"/>
                                        </p:tgtEl>
                                        <p:attrNameLst>
                                          <p:attrName>style.visibility</p:attrName>
                                        </p:attrNameLst>
                                      </p:cBhvr>
                                      <p:to>
                                        <p:strVal val="visible"/>
                                      </p:to>
                                    </p:set>
                                    <p:animEffect transition="in" filter="fade">
                                      <p:cBhvr>
                                        <p:cTn id="129" dur="600"/>
                                        <p:tgtEl>
                                          <p:spTgt spid="158"/>
                                        </p:tgtEl>
                                      </p:cBhvr>
                                    </p:animEffect>
                                  </p:childTnLst>
                                </p:cTn>
                              </p:par>
                              <p:par>
                                <p:cTn id="130" presetID="35" presetClass="path" presetSubtype="0" decel="100000" fill="hold" grpId="1" nodeType="withEffect">
                                  <p:stCondLst>
                                    <p:cond delay="3000"/>
                                  </p:stCondLst>
                                  <p:childTnLst>
                                    <p:animMotion origin="layout" path="M -0.05548 0.00024 L -2.22454E-6 0.00024 " pathEditMode="relative" rAng="0" ptsTypes="AA">
                                      <p:cBhvr>
                                        <p:cTn id="131" dur="800" fill="hold"/>
                                        <p:tgtEl>
                                          <p:spTgt spid="158"/>
                                        </p:tgtEl>
                                        <p:attrNameLst>
                                          <p:attrName>ppt_x,ppt_y</p:attrName>
                                        </p:attrNameLst>
                                      </p:cBhvr>
                                      <p:rCtr x="27" y="0"/>
                                    </p:animMotion>
                                  </p:childTnLst>
                                </p:cTn>
                              </p:par>
                              <p:par>
                                <p:cTn id="132" presetID="10" presetClass="entr" presetSubtype="0" fill="hold" grpId="0" nodeType="withEffect">
                                  <p:stCondLst>
                                    <p:cond delay="5300"/>
                                  </p:stCondLst>
                                  <p:childTnLst>
                                    <p:set>
                                      <p:cBhvr>
                                        <p:cTn id="133" dur="1" fill="hold">
                                          <p:stCondLst>
                                            <p:cond delay="0"/>
                                          </p:stCondLst>
                                        </p:cTn>
                                        <p:tgtEl>
                                          <p:spTgt spid="159"/>
                                        </p:tgtEl>
                                        <p:attrNameLst>
                                          <p:attrName>style.visibility</p:attrName>
                                        </p:attrNameLst>
                                      </p:cBhvr>
                                      <p:to>
                                        <p:strVal val="visible"/>
                                      </p:to>
                                    </p:set>
                                    <p:animEffect transition="in" filter="fade">
                                      <p:cBhvr>
                                        <p:cTn id="134" dur="600"/>
                                        <p:tgtEl>
                                          <p:spTgt spid="159"/>
                                        </p:tgtEl>
                                      </p:cBhvr>
                                    </p:animEffect>
                                  </p:childTnLst>
                                </p:cTn>
                              </p:par>
                              <p:par>
                                <p:cTn id="135" presetID="35" presetClass="path" presetSubtype="0" decel="100000" fill="hold" grpId="1" nodeType="withEffect">
                                  <p:stCondLst>
                                    <p:cond delay="5300"/>
                                  </p:stCondLst>
                                  <p:childTnLst>
                                    <p:animMotion origin="layout" path="M -0.05552 0.00022 L -4.55706E-6 0.00022 " pathEditMode="relative" rAng="0" ptsTypes="AA">
                                      <p:cBhvr>
                                        <p:cTn id="136" dur="800" fill="hold"/>
                                        <p:tgtEl>
                                          <p:spTgt spid="159"/>
                                        </p:tgtEl>
                                        <p:attrNameLst>
                                          <p:attrName>ppt_x,ppt_y</p:attrName>
                                        </p:attrNameLst>
                                      </p:cBhvr>
                                      <p:rCtr x="27" y="0"/>
                                    </p:animMotion>
                                  </p:childTnLst>
                                </p:cTn>
                              </p:par>
                              <p:par>
                                <p:cTn id="137" presetID="10" presetClass="entr" presetSubtype="0" fill="hold" grpId="0" nodeType="withEffect">
                                  <p:stCondLst>
                                    <p:cond delay="5300"/>
                                  </p:stCondLst>
                                  <p:childTnLst>
                                    <p:set>
                                      <p:cBhvr>
                                        <p:cTn id="138" dur="1" fill="hold">
                                          <p:stCondLst>
                                            <p:cond delay="0"/>
                                          </p:stCondLst>
                                        </p:cTn>
                                        <p:tgtEl>
                                          <p:spTgt spid="160"/>
                                        </p:tgtEl>
                                        <p:attrNameLst>
                                          <p:attrName>style.visibility</p:attrName>
                                        </p:attrNameLst>
                                      </p:cBhvr>
                                      <p:to>
                                        <p:strVal val="visible"/>
                                      </p:to>
                                    </p:set>
                                    <p:animEffect transition="in" filter="fade">
                                      <p:cBhvr>
                                        <p:cTn id="139" dur="600"/>
                                        <p:tgtEl>
                                          <p:spTgt spid="160"/>
                                        </p:tgtEl>
                                      </p:cBhvr>
                                    </p:animEffect>
                                  </p:childTnLst>
                                </p:cTn>
                              </p:par>
                              <p:par>
                                <p:cTn id="140" presetID="35" presetClass="path" presetSubtype="0" decel="100000" fill="hold" grpId="1" nodeType="withEffect">
                                  <p:stCondLst>
                                    <p:cond delay="5300"/>
                                  </p:stCondLst>
                                  <p:childTnLst>
                                    <p:animMotion origin="layout" path="M -0.05552 0.00022 L -4.55706E-6 0.00022 " pathEditMode="relative" rAng="0" ptsTypes="AA">
                                      <p:cBhvr>
                                        <p:cTn id="141" dur="800" fill="hold"/>
                                        <p:tgtEl>
                                          <p:spTgt spid="160"/>
                                        </p:tgtEl>
                                        <p:attrNameLst>
                                          <p:attrName>ppt_x,ppt_y</p:attrName>
                                        </p:attrNameLst>
                                      </p:cBhvr>
                                      <p:rCtr x="27" y="0"/>
                                    </p:animMotion>
                                  </p:childTnLst>
                                </p:cTn>
                              </p:par>
                              <p:par>
                                <p:cTn id="142" presetID="10" presetClass="entr" presetSubtype="0" fill="hold" grpId="0" nodeType="withEffect">
                                  <p:stCondLst>
                                    <p:cond delay="5300"/>
                                  </p:stCondLst>
                                  <p:childTnLst>
                                    <p:set>
                                      <p:cBhvr>
                                        <p:cTn id="143" dur="1" fill="hold">
                                          <p:stCondLst>
                                            <p:cond delay="0"/>
                                          </p:stCondLst>
                                        </p:cTn>
                                        <p:tgtEl>
                                          <p:spTgt spid="161"/>
                                        </p:tgtEl>
                                        <p:attrNameLst>
                                          <p:attrName>style.visibility</p:attrName>
                                        </p:attrNameLst>
                                      </p:cBhvr>
                                      <p:to>
                                        <p:strVal val="visible"/>
                                      </p:to>
                                    </p:set>
                                    <p:animEffect transition="in" filter="fade">
                                      <p:cBhvr>
                                        <p:cTn id="144" dur="600"/>
                                        <p:tgtEl>
                                          <p:spTgt spid="161"/>
                                        </p:tgtEl>
                                      </p:cBhvr>
                                    </p:animEffect>
                                  </p:childTnLst>
                                </p:cTn>
                              </p:par>
                              <p:par>
                                <p:cTn id="145" presetID="35" presetClass="path" presetSubtype="0" decel="100000" fill="hold" grpId="1" nodeType="withEffect">
                                  <p:stCondLst>
                                    <p:cond delay="5300"/>
                                  </p:stCondLst>
                                  <p:childTnLst>
                                    <p:animMotion origin="layout" path="M -0.05552 0.00022 L -4.55706E-6 0.00022 " pathEditMode="relative" rAng="0" ptsTypes="AA">
                                      <p:cBhvr>
                                        <p:cTn id="146" dur="800" fill="hold"/>
                                        <p:tgtEl>
                                          <p:spTgt spid="161"/>
                                        </p:tgtEl>
                                        <p:attrNameLst>
                                          <p:attrName>ppt_x,ppt_y</p:attrName>
                                        </p:attrNameLst>
                                      </p:cBhvr>
                                      <p:rCtr x="27" y="0"/>
                                    </p:animMotion>
                                  </p:childTnLst>
                                </p:cTn>
                              </p:par>
                              <p:par>
                                <p:cTn id="147" presetID="10" presetClass="entr" presetSubtype="0" fill="hold" grpId="0" nodeType="withEffect">
                                  <p:stCondLst>
                                    <p:cond delay="5300"/>
                                  </p:stCondLst>
                                  <p:childTnLst>
                                    <p:set>
                                      <p:cBhvr>
                                        <p:cTn id="148" dur="1" fill="hold">
                                          <p:stCondLst>
                                            <p:cond delay="0"/>
                                          </p:stCondLst>
                                        </p:cTn>
                                        <p:tgtEl>
                                          <p:spTgt spid="162"/>
                                        </p:tgtEl>
                                        <p:attrNameLst>
                                          <p:attrName>style.visibility</p:attrName>
                                        </p:attrNameLst>
                                      </p:cBhvr>
                                      <p:to>
                                        <p:strVal val="visible"/>
                                      </p:to>
                                    </p:set>
                                    <p:animEffect transition="in" filter="fade">
                                      <p:cBhvr>
                                        <p:cTn id="149" dur="600"/>
                                        <p:tgtEl>
                                          <p:spTgt spid="162"/>
                                        </p:tgtEl>
                                      </p:cBhvr>
                                    </p:animEffect>
                                  </p:childTnLst>
                                </p:cTn>
                              </p:par>
                              <p:par>
                                <p:cTn id="150" presetID="35" presetClass="path" presetSubtype="0" decel="100000" fill="hold" grpId="1" nodeType="withEffect">
                                  <p:stCondLst>
                                    <p:cond delay="5300"/>
                                  </p:stCondLst>
                                  <p:childTnLst>
                                    <p:animMotion origin="layout" path="M -0.05552 0.00022 L -4.55706E-6 0.00022 " pathEditMode="relative" rAng="0" ptsTypes="AA">
                                      <p:cBhvr>
                                        <p:cTn id="151" dur="800" fill="hold"/>
                                        <p:tgtEl>
                                          <p:spTgt spid="162"/>
                                        </p:tgtEl>
                                        <p:attrNameLst>
                                          <p:attrName>ppt_x,ppt_y</p:attrName>
                                        </p:attrNameLst>
                                      </p:cBhvr>
                                      <p:rCtr x="27" y="0"/>
                                    </p:animMotion>
                                  </p:childTnLst>
                                </p:cTn>
                              </p:par>
                              <p:par>
                                <p:cTn id="152" presetID="10" presetClass="entr" presetSubtype="0" fill="hold" grpId="0" nodeType="withEffect">
                                  <p:stCondLst>
                                    <p:cond delay="3000"/>
                                  </p:stCondLst>
                                  <p:childTnLst>
                                    <p:set>
                                      <p:cBhvr>
                                        <p:cTn id="153" dur="1" fill="hold">
                                          <p:stCondLst>
                                            <p:cond delay="0"/>
                                          </p:stCondLst>
                                        </p:cTn>
                                        <p:tgtEl>
                                          <p:spTgt spid="163"/>
                                        </p:tgtEl>
                                        <p:attrNameLst>
                                          <p:attrName>style.visibility</p:attrName>
                                        </p:attrNameLst>
                                      </p:cBhvr>
                                      <p:to>
                                        <p:strVal val="visible"/>
                                      </p:to>
                                    </p:set>
                                    <p:animEffect transition="in" filter="fade">
                                      <p:cBhvr>
                                        <p:cTn id="154" dur="600"/>
                                        <p:tgtEl>
                                          <p:spTgt spid="163"/>
                                        </p:tgtEl>
                                      </p:cBhvr>
                                    </p:animEffect>
                                  </p:childTnLst>
                                </p:cTn>
                              </p:par>
                              <p:par>
                                <p:cTn id="155" presetID="35" presetClass="path" presetSubtype="0" decel="100000" fill="hold" grpId="1" nodeType="withEffect">
                                  <p:stCondLst>
                                    <p:cond delay="3000"/>
                                  </p:stCondLst>
                                  <p:childTnLst>
                                    <p:animMotion origin="layout" path="M -0.05548 0.00024 L -2.22454E-6 0.00024 " pathEditMode="relative" rAng="0" ptsTypes="AA">
                                      <p:cBhvr>
                                        <p:cTn id="156" dur="800" fill="hold"/>
                                        <p:tgtEl>
                                          <p:spTgt spid="163"/>
                                        </p:tgtEl>
                                        <p:attrNameLst>
                                          <p:attrName>ppt_x,ppt_y</p:attrName>
                                        </p:attrNameLst>
                                      </p:cBhvr>
                                      <p:rCtr x="27" y="0"/>
                                    </p:animMotion>
                                  </p:childTnLst>
                                </p:cTn>
                              </p:par>
                              <p:par>
                                <p:cTn id="157" presetID="10" presetClass="entr" presetSubtype="0" fill="hold" grpId="0" nodeType="withEffect">
                                  <p:stCondLst>
                                    <p:cond delay="3000"/>
                                  </p:stCondLst>
                                  <p:childTnLst>
                                    <p:set>
                                      <p:cBhvr>
                                        <p:cTn id="158" dur="1" fill="hold">
                                          <p:stCondLst>
                                            <p:cond delay="0"/>
                                          </p:stCondLst>
                                        </p:cTn>
                                        <p:tgtEl>
                                          <p:spTgt spid="164"/>
                                        </p:tgtEl>
                                        <p:attrNameLst>
                                          <p:attrName>style.visibility</p:attrName>
                                        </p:attrNameLst>
                                      </p:cBhvr>
                                      <p:to>
                                        <p:strVal val="visible"/>
                                      </p:to>
                                    </p:set>
                                    <p:animEffect transition="in" filter="fade">
                                      <p:cBhvr>
                                        <p:cTn id="159" dur="600"/>
                                        <p:tgtEl>
                                          <p:spTgt spid="164"/>
                                        </p:tgtEl>
                                      </p:cBhvr>
                                    </p:animEffect>
                                  </p:childTnLst>
                                </p:cTn>
                              </p:par>
                              <p:par>
                                <p:cTn id="160" presetID="35" presetClass="path" presetSubtype="0" decel="100000" fill="hold" grpId="1" nodeType="withEffect">
                                  <p:stCondLst>
                                    <p:cond delay="3000"/>
                                  </p:stCondLst>
                                  <p:childTnLst>
                                    <p:animMotion origin="layout" path="M -0.05548 0.00024 L -2.22454E-6 0.00024 " pathEditMode="relative" rAng="0" ptsTypes="AA">
                                      <p:cBhvr>
                                        <p:cTn id="161" dur="800" fill="hold"/>
                                        <p:tgtEl>
                                          <p:spTgt spid="164"/>
                                        </p:tgtEl>
                                        <p:attrNameLst>
                                          <p:attrName>ppt_x,ppt_y</p:attrName>
                                        </p:attrNameLst>
                                      </p:cBhvr>
                                      <p:rCtr x="27" y="0"/>
                                    </p:animMotion>
                                  </p:childTnLst>
                                </p:cTn>
                              </p:par>
                              <p:par>
                                <p:cTn id="162" presetID="10" presetClass="entr" presetSubtype="0" fill="hold" grpId="0" nodeType="withEffect">
                                  <p:stCondLst>
                                    <p:cond delay="3000"/>
                                  </p:stCondLst>
                                  <p:childTnLst>
                                    <p:set>
                                      <p:cBhvr>
                                        <p:cTn id="163" dur="1" fill="hold">
                                          <p:stCondLst>
                                            <p:cond delay="0"/>
                                          </p:stCondLst>
                                        </p:cTn>
                                        <p:tgtEl>
                                          <p:spTgt spid="165"/>
                                        </p:tgtEl>
                                        <p:attrNameLst>
                                          <p:attrName>style.visibility</p:attrName>
                                        </p:attrNameLst>
                                      </p:cBhvr>
                                      <p:to>
                                        <p:strVal val="visible"/>
                                      </p:to>
                                    </p:set>
                                    <p:animEffect transition="in" filter="fade">
                                      <p:cBhvr>
                                        <p:cTn id="164" dur="600"/>
                                        <p:tgtEl>
                                          <p:spTgt spid="165"/>
                                        </p:tgtEl>
                                      </p:cBhvr>
                                    </p:animEffect>
                                  </p:childTnLst>
                                </p:cTn>
                              </p:par>
                              <p:par>
                                <p:cTn id="165" presetID="35" presetClass="path" presetSubtype="0" decel="100000" fill="hold" grpId="1" nodeType="withEffect">
                                  <p:stCondLst>
                                    <p:cond delay="3000"/>
                                  </p:stCondLst>
                                  <p:childTnLst>
                                    <p:animMotion origin="layout" path="M -0.05548 0.00024 L -2.22454E-6 0.00024 " pathEditMode="relative" rAng="0" ptsTypes="AA">
                                      <p:cBhvr>
                                        <p:cTn id="166" dur="800" fill="hold"/>
                                        <p:tgtEl>
                                          <p:spTgt spid="165"/>
                                        </p:tgtEl>
                                        <p:attrNameLst>
                                          <p:attrName>ppt_x,ppt_y</p:attrName>
                                        </p:attrNameLst>
                                      </p:cBhvr>
                                      <p:rCtr x="27" y="0"/>
                                    </p:animMotion>
                                  </p:childTnLst>
                                </p:cTn>
                              </p:par>
                              <p:par>
                                <p:cTn id="167" presetID="1" presetClass="entr" presetSubtype="0" fill="hold" nodeType="withEffect">
                                  <p:stCondLst>
                                    <p:cond delay="4200"/>
                                  </p:stCondLst>
                                  <p:childTnLst>
                                    <p:set>
                                      <p:cBhvr>
                                        <p:cTn id="168" dur="1" fill="hold">
                                          <p:stCondLst>
                                            <p:cond delay="799"/>
                                          </p:stCondLst>
                                        </p:cTn>
                                        <p:tgtEl>
                                          <p:spTgt spid="75"/>
                                        </p:tgtEl>
                                        <p:attrNameLst>
                                          <p:attrName>style.visibility</p:attrName>
                                        </p:attrNameLst>
                                      </p:cBhvr>
                                      <p:to>
                                        <p:strVal val="visible"/>
                                      </p:to>
                                    </p:set>
                                  </p:childTnLst>
                                </p:cTn>
                              </p:par>
                              <p:par>
                                <p:cTn id="169" presetID="6" presetClass="emph" presetSubtype="0" accel="100000" autoRev="1" fill="hold" nodeType="withEffect">
                                  <p:stCondLst>
                                    <p:cond delay="4200"/>
                                  </p:stCondLst>
                                  <p:childTnLst>
                                    <p:animScale>
                                      <p:cBhvr>
                                        <p:cTn id="170" dur="800" fill="hold"/>
                                        <p:tgtEl>
                                          <p:spTgt spid="75"/>
                                        </p:tgtEl>
                                      </p:cBhvr>
                                      <p:by x="0" y="0"/>
                                    </p:animScale>
                                  </p:childTnLst>
                                </p:cTn>
                              </p:par>
                              <p:par>
                                <p:cTn id="171" presetID="1" presetClass="entr" presetSubtype="0" fill="hold" nodeType="withEffect">
                                  <p:stCondLst>
                                    <p:cond delay="4200"/>
                                  </p:stCondLst>
                                  <p:childTnLst>
                                    <p:set>
                                      <p:cBhvr>
                                        <p:cTn id="172" dur="1" fill="hold">
                                          <p:stCondLst>
                                            <p:cond delay="799"/>
                                          </p:stCondLst>
                                        </p:cTn>
                                        <p:tgtEl>
                                          <p:spTgt spid="95"/>
                                        </p:tgtEl>
                                        <p:attrNameLst>
                                          <p:attrName>style.visibility</p:attrName>
                                        </p:attrNameLst>
                                      </p:cBhvr>
                                      <p:to>
                                        <p:strVal val="visible"/>
                                      </p:to>
                                    </p:set>
                                  </p:childTnLst>
                                </p:cTn>
                              </p:par>
                              <p:par>
                                <p:cTn id="173" presetID="6" presetClass="emph" presetSubtype="0" accel="100000" autoRev="1" fill="hold" nodeType="withEffect">
                                  <p:stCondLst>
                                    <p:cond delay="4200"/>
                                  </p:stCondLst>
                                  <p:childTnLst>
                                    <p:animScale>
                                      <p:cBhvr>
                                        <p:cTn id="174" dur="800" fill="hold"/>
                                        <p:tgtEl>
                                          <p:spTgt spid="95"/>
                                        </p:tgtEl>
                                      </p:cBhvr>
                                      <p:by x="0" y="0"/>
                                    </p:animScale>
                                  </p:childTnLst>
                                </p:cTn>
                              </p:par>
                              <p:par>
                                <p:cTn id="175" presetID="1" presetClass="entr" presetSubtype="0" fill="hold" nodeType="withEffect">
                                  <p:stCondLst>
                                    <p:cond delay="4200"/>
                                  </p:stCondLst>
                                  <p:childTnLst>
                                    <p:set>
                                      <p:cBhvr>
                                        <p:cTn id="176" dur="1" fill="hold">
                                          <p:stCondLst>
                                            <p:cond delay="799"/>
                                          </p:stCondLst>
                                        </p:cTn>
                                        <p:tgtEl>
                                          <p:spTgt spid="109"/>
                                        </p:tgtEl>
                                        <p:attrNameLst>
                                          <p:attrName>style.visibility</p:attrName>
                                        </p:attrNameLst>
                                      </p:cBhvr>
                                      <p:to>
                                        <p:strVal val="visible"/>
                                      </p:to>
                                    </p:set>
                                  </p:childTnLst>
                                </p:cTn>
                              </p:par>
                              <p:par>
                                <p:cTn id="177" presetID="6" presetClass="emph" presetSubtype="0" accel="100000" autoRev="1" fill="hold" nodeType="withEffect">
                                  <p:stCondLst>
                                    <p:cond delay="4200"/>
                                  </p:stCondLst>
                                  <p:childTnLst>
                                    <p:animScale>
                                      <p:cBhvr>
                                        <p:cTn id="178" dur="800" fill="hold"/>
                                        <p:tgtEl>
                                          <p:spTgt spid="109"/>
                                        </p:tgtEl>
                                      </p:cBhvr>
                                      <p:by x="0" y="0"/>
                                    </p:animScale>
                                  </p:childTnLst>
                                </p:cTn>
                              </p:par>
                              <p:par>
                                <p:cTn id="179" presetID="1" presetClass="entr" presetSubtype="0" fill="hold" nodeType="withEffect">
                                  <p:stCondLst>
                                    <p:cond delay="4200"/>
                                  </p:stCondLst>
                                  <p:childTnLst>
                                    <p:set>
                                      <p:cBhvr>
                                        <p:cTn id="180" dur="1" fill="hold">
                                          <p:stCondLst>
                                            <p:cond delay="799"/>
                                          </p:stCondLst>
                                        </p:cTn>
                                        <p:tgtEl>
                                          <p:spTgt spid="145"/>
                                        </p:tgtEl>
                                        <p:attrNameLst>
                                          <p:attrName>style.visibility</p:attrName>
                                        </p:attrNameLst>
                                      </p:cBhvr>
                                      <p:to>
                                        <p:strVal val="visible"/>
                                      </p:to>
                                    </p:set>
                                  </p:childTnLst>
                                </p:cTn>
                              </p:par>
                              <p:par>
                                <p:cTn id="181" presetID="6" presetClass="emph" presetSubtype="0" accel="100000" autoRev="1" fill="hold" nodeType="withEffect">
                                  <p:stCondLst>
                                    <p:cond delay="4200"/>
                                  </p:stCondLst>
                                  <p:childTnLst>
                                    <p:animScale>
                                      <p:cBhvr>
                                        <p:cTn id="182" dur="800" fill="hold"/>
                                        <p:tgtEl>
                                          <p:spTgt spid="145"/>
                                        </p:tgtEl>
                                      </p:cBhvr>
                                      <p:by x="0" y="0"/>
                                    </p:animScale>
                                  </p:childTnLst>
                                </p:cTn>
                              </p:par>
                              <p:par>
                                <p:cTn id="183" presetID="1" presetClass="entr" presetSubtype="0" fill="hold" nodeType="withEffect">
                                  <p:stCondLst>
                                    <p:cond delay="2800"/>
                                  </p:stCondLst>
                                  <p:childTnLst>
                                    <p:set>
                                      <p:cBhvr>
                                        <p:cTn id="184" dur="1" fill="hold">
                                          <p:stCondLst>
                                            <p:cond delay="799"/>
                                          </p:stCondLst>
                                        </p:cTn>
                                        <p:tgtEl>
                                          <p:spTgt spid="4"/>
                                        </p:tgtEl>
                                        <p:attrNameLst>
                                          <p:attrName>style.visibility</p:attrName>
                                        </p:attrNameLst>
                                      </p:cBhvr>
                                      <p:to>
                                        <p:strVal val="visible"/>
                                      </p:to>
                                    </p:set>
                                  </p:childTnLst>
                                </p:cTn>
                              </p:par>
                              <p:par>
                                <p:cTn id="185" presetID="6" presetClass="emph" presetSubtype="0" accel="100000" autoRev="1" fill="hold" nodeType="withEffect">
                                  <p:stCondLst>
                                    <p:cond delay="2800"/>
                                  </p:stCondLst>
                                  <p:childTnLst>
                                    <p:animScale>
                                      <p:cBhvr>
                                        <p:cTn id="186" dur="800" fill="hold"/>
                                        <p:tgtEl>
                                          <p:spTgt spid="4"/>
                                        </p:tgtEl>
                                      </p:cBhvr>
                                      <p:by x="0" y="0"/>
                                    </p:animScale>
                                  </p:childTnLst>
                                </p:cTn>
                              </p:par>
                              <p:par>
                                <p:cTn id="187" presetID="1" presetClass="entr" presetSubtype="0" fill="hold" nodeType="withEffect">
                                  <p:stCondLst>
                                    <p:cond delay="2800"/>
                                  </p:stCondLst>
                                  <p:childTnLst>
                                    <p:set>
                                      <p:cBhvr>
                                        <p:cTn id="188" dur="1" fill="hold">
                                          <p:stCondLst>
                                            <p:cond delay="799"/>
                                          </p:stCondLst>
                                        </p:cTn>
                                        <p:tgtEl>
                                          <p:spTgt spid="13"/>
                                        </p:tgtEl>
                                        <p:attrNameLst>
                                          <p:attrName>style.visibility</p:attrName>
                                        </p:attrNameLst>
                                      </p:cBhvr>
                                      <p:to>
                                        <p:strVal val="visible"/>
                                      </p:to>
                                    </p:set>
                                  </p:childTnLst>
                                </p:cTn>
                              </p:par>
                              <p:par>
                                <p:cTn id="189" presetID="6" presetClass="emph" presetSubtype="0" accel="100000" autoRev="1" fill="hold" nodeType="withEffect">
                                  <p:stCondLst>
                                    <p:cond delay="2800"/>
                                  </p:stCondLst>
                                  <p:childTnLst>
                                    <p:animScale>
                                      <p:cBhvr>
                                        <p:cTn id="190" dur="800" fill="hold"/>
                                        <p:tgtEl>
                                          <p:spTgt spid="13"/>
                                        </p:tgtEl>
                                      </p:cBhvr>
                                      <p:by x="0" y="0"/>
                                    </p:animScale>
                                  </p:childTnLst>
                                </p:cTn>
                              </p:par>
                              <p:par>
                                <p:cTn id="191" presetID="1" presetClass="entr" presetSubtype="0" fill="hold" nodeType="withEffect">
                                  <p:stCondLst>
                                    <p:cond delay="2800"/>
                                  </p:stCondLst>
                                  <p:childTnLst>
                                    <p:set>
                                      <p:cBhvr>
                                        <p:cTn id="192" dur="1" fill="hold">
                                          <p:stCondLst>
                                            <p:cond delay="799"/>
                                          </p:stCondLst>
                                        </p:cTn>
                                        <p:tgtEl>
                                          <p:spTgt spid="21"/>
                                        </p:tgtEl>
                                        <p:attrNameLst>
                                          <p:attrName>style.visibility</p:attrName>
                                        </p:attrNameLst>
                                      </p:cBhvr>
                                      <p:to>
                                        <p:strVal val="visible"/>
                                      </p:to>
                                    </p:set>
                                  </p:childTnLst>
                                </p:cTn>
                              </p:par>
                              <p:par>
                                <p:cTn id="193" presetID="6" presetClass="emph" presetSubtype="0" accel="100000" autoRev="1" fill="hold" nodeType="withEffect">
                                  <p:stCondLst>
                                    <p:cond delay="2800"/>
                                  </p:stCondLst>
                                  <p:childTnLst>
                                    <p:animScale>
                                      <p:cBhvr>
                                        <p:cTn id="194" dur="800" fill="hold"/>
                                        <p:tgtEl>
                                          <p:spTgt spid="21"/>
                                        </p:tgtEl>
                                      </p:cBhvr>
                                      <p:by x="0" y="0"/>
                                    </p:animScale>
                                  </p:childTnLst>
                                </p:cTn>
                              </p:par>
                              <p:par>
                                <p:cTn id="195" presetID="1" presetClass="entr" presetSubtype="0" fill="hold" nodeType="withEffect">
                                  <p:stCondLst>
                                    <p:cond delay="2800"/>
                                  </p:stCondLst>
                                  <p:childTnLst>
                                    <p:set>
                                      <p:cBhvr>
                                        <p:cTn id="196" dur="1" fill="hold">
                                          <p:stCondLst>
                                            <p:cond delay="799"/>
                                          </p:stCondLst>
                                        </p:cTn>
                                        <p:tgtEl>
                                          <p:spTgt spid="29"/>
                                        </p:tgtEl>
                                        <p:attrNameLst>
                                          <p:attrName>style.visibility</p:attrName>
                                        </p:attrNameLst>
                                      </p:cBhvr>
                                      <p:to>
                                        <p:strVal val="visible"/>
                                      </p:to>
                                    </p:set>
                                  </p:childTnLst>
                                </p:cTn>
                              </p:par>
                              <p:par>
                                <p:cTn id="197" presetID="6" presetClass="emph" presetSubtype="0" accel="100000" autoRev="1" fill="hold" nodeType="withEffect">
                                  <p:stCondLst>
                                    <p:cond delay="2800"/>
                                  </p:stCondLst>
                                  <p:childTnLst>
                                    <p:animScale>
                                      <p:cBhvr>
                                        <p:cTn id="198" dur="800" fill="hold"/>
                                        <p:tgtEl>
                                          <p:spTgt spid="29"/>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3" grpId="1"/>
      <p:bldP spid="264" grpId="0"/>
      <p:bldP spid="264" grpId="1"/>
      <p:bldP spid="265" grpId="0"/>
      <p:bldP spid="265" grpId="1"/>
      <p:bldP spid="275" grpId="0"/>
      <p:bldP spid="275" grpId="1"/>
      <p:bldP spid="16" grpId="0"/>
      <p:bldP spid="16" grpId="1"/>
      <p:bldP spid="18" grpId="0"/>
      <p:bldP spid="18" grpId="1"/>
      <p:bldP spid="26" grpId="0"/>
      <p:bldP spid="26" grpId="1"/>
      <p:bldP spid="27" grpId="0"/>
      <p:bldP spid="27" grpId="1"/>
      <p:bldP spid="156" grpId="0"/>
      <p:bldP spid="156" grpId="1"/>
      <p:bldP spid="157" grpId="0"/>
      <p:bldP spid="157" grpId="1"/>
      <p:bldP spid="158" grpId="0"/>
      <p:bldP spid="158" grpId="1"/>
      <p:bldP spid="159" grpId="0"/>
      <p:bldP spid="159" grpId="1"/>
      <p:bldP spid="160" grpId="0"/>
      <p:bldP spid="160" grpId="1"/>
      <p:bldP spid="161" grpId="0"/>
      <p:bldP spid="161" grpId="1"/>
      <p:bldP spid="162" grpId="0"/>
      <p:bldP spid="162" grpId="1"/>
      <p:bldP spid="163" grpId="0"/>
      <p:bldP spid="163" grpId="1"/>
      <p:bldP spid="164" grpId="0"/>
      <p:bldP spid="164" grpId="1"/>
      <p:bldP spid="165" grpId="0"/>
      <p:bldP spid="16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260350" y="550863"/>
            <a:ext cx="1798638" cy="484187"/>
            <a:chOff x="472" y="1581"/>
            <a:chExt cx="2832" cy="763"/>
          </a:xfrm>
        </p:grpSpPr>
        <p:sp>
          <p:nvSpPr>
            <p:cNvPr id="3" name="文本框 5"/>
            <p:cNvSpPr txBox="1">
              <a:spLocks noChangeArrowheads="1"/>
            </p:cNvSpPr>
            <p:nvPr/>
          </p:nvSpPr>
          <p:spPr bwMode="auto">
            <a:xfrm>
              <a:off x="1388" y="1586"/>
              <a:ext cx="1916"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组织架构</a:t>
              </a:r>
            </a:p>
          </p:txBody>
        </p:sp>
        <p:grpSp>
          <p:nvGrpSpPr>
            <p:cNvPr id="4" name="组合 5"/>
            <p:cNvGrpSpPr>
              <a:grpSpLocks/>
            </p:cNvGrpSpPr>
            <p:nvPr/>
          </p:nvGrpSpPr>
          <p:grpSpPr bwMode="auto">
            <a:xfrm>
              <a:off x="472" y="1581"/>
              <a:ext cx="832" cy="763"/>
              <a:chOff x="1417110" y="1933669"/>
              <a:chExt cx="1827515" cy="1676757"/>
            </a:xfrm>
          </p:grpSpPr>
          <p:sp>
            <p:nvSpPr>
              <p:cNvPr id="5" name="椭圆 4">
                <a:extLst>
                  <a:ext uri="{FF2B5EF4-FFF2-40B4-BE49-F238E27FC236}">
                    <a16:creationId xmlns:a16="http://schemas.microsoft.com/office/drawing/2014/main" xmlns="" id="{F713CAEA-7D3F-411C-A64B-143FA2461009}"/>
                  </a:ext>
                </a:extLst>
              </p:cNvPr>
              <p:cNvSpPr/>
              <p:nvPr/>
            </p:nvSpPr>
            <p:spPr>
              <a:xfrm>
                <a:off x="1493975" y="1933669"/>
                <a:ext cx="1674563"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椭圆 5">
                <a:extLst>
                  <a:ext uri="{FF2B5EF4-FFF2-40B4-BE49-F238E27FC236}">
                    <a16:creationId xmlns:a16="http://schemas.microsoft.com/office/drawing/2014/main" xmlns="" id="{2FDC8C41-A1E4-40DF-90A0-80F00716A9D8}"/>
                  </a:ext>
                </a:extLst>
              </p:cNvPr>
              <p:cNvSpPr/>
              <p:nvPr/>
            </p:nvSpPr>
            <p:spPr>
              <a:xfrm>
                <a:off x="1686140" y="2120586"/>
                <a:ext cx="130670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7" name="椭圆 6">
                <a:extLst>
                  <a:ext uri="{FF2B5EF4-FFF2-40B4-BE49-F238E27FC236}">
                    <a16:creationId xmlns:a16="http://schemas.microsoft.com/office/drawing/2014/main" xmlns="" id="{ABF1BFA4-FBB4-4582-BEF7-A74AAB8B42B6}"/>
                  </a:ext>
                </a:extLst>
              </p:cNvPr>
              <p:cNvSpPr/>
              <p:nvPr/>
            </p:nvSpPr>
            <p:spPr>
              <a:xfrm>
                <a:off x="2773232" y="1944664"/>
                <a:ext cx="389814"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椭圆 3">
                <a:extLst>
                  <a:ext uri="{FF2B5EF4-FFF2-40B4-BE49-F238E27FC236}">
                    <a16:creationId xmlns:a16="http://schemas.microsoft.com/office/drawing/2014/main" xmlns="" id="{842C35C8-B02C-45D2-9E2D-0A824E712411}"/>
                  </a:ext>
                </a:extLst>
              </p:cNvPr>
              <p:cNvSpPr/>
              <p:nvPr/>
            </p:nvSpPr>
            <p:spPr>
              <a:xfrm>
                <a:off x="1417110" y="2263523"/>
                <a:ext cx="285499"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9" name="椭圆 8">
                <a:extLst>
                  <a:ext uri="{FF2B5EF4-FFF2-40B4-BE49-F238E27FC236}">
                    <a16:creationId xmlns:a16="http://schemas.microsoft.com/office/drawing/2014/main" xmlns="" id="{F551D8D9-880D-4BCF-A69D-69A766548FCA}"/>
                  </a:ext>
                </a:extLst>
              </p:cNvPr>
              <p:cNvSpPr/>
              <p:nvPr/>
            </p:nvSpPr>
            <p:spPr>
              <a:xfrm>
                <a:off x="1686140" y="3308061"/>
                <a:ext cx="219615"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椭圆 9">
                <a:extLst>
                  <a:ext uri="{FF2B5EF4-FFF2-40B4-BE49-F238E27FC236}">
                    <a16:creationId xmlns:a16="http://schemas.microsoft.com/office/drawing/2014/main" xmlns="" id="{0A79A6F9-3709-45C4-8793-DC2BA4BDC5C5}"/>
                  </a:ext>
                </a:extLst>
              </p:cNvPr>
              <p:cNvSpPr/>
              <p:nvPr/>
            </p:nvSpPr>
            <p:spPr>
              <a:xfrm>
                <a:off x="3014808"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11" name="手势">
            <a:extLst>
              <a:ext uri="{FF2B5EF4-FFF2-40B4-BE49-F238E27FC236}">
                <a16:creationId xmlns:a16="http://schemas.microsoft.com/office/drawing/2014/main" xmlns="" id="{AA533139-0828-42E5-B1F2-A44104827839}"/>
              </a:ext>
            </a:extLst>
          </p:cNvPr>
          <p:cNvSpPr/>
          <p:nvPr/>
        </p:nvSpPr>
        <p:spPr bwMode="auto">
          <a:xfrm>
            <a:off x="385763" y="593725"/>
            <a:ext cx="298450" cy="311150"/>
          </a:xfrm>
          <a:custGeom>
            <a:avLst/>
            <a:gdLst>
              <a:gd name="T0" fmla="*/ 1613865 w 3162301"/>
              <a:gd name="T1" fmla="*/ 3301682 h 3309937"/>
              <a:gd name="T2" fmla="*/ 853686 w 3162301"/>
              <a:gd name="T3" fmla="*/ 2989897 h 3309937"/>
              <a:gd name="T4" fmla="*/ 755609 w 3162301"/>
              <a:gd name="T5" fmla="*/ 2991167 h 3309937"/>
              <a:gd name="T6" fmla="*/ 628648 w 3162301"/>
              <a:gd name="T7" fmla="*/ 2941320 h 3309937"/>
              <a:gd name="T8" fmla="*/ 660706 w 3162301"/>
              <a:gd name="T9" fmla="*/ 2794000 h 3309937"/>
              <a:gd name="T10" fmla="*/ 801315 w 3162301"/>
              <a:gd name="T11" fmla="*/ 2823527 h 3309937"/>
              <a:gd name="T12" fmla="*/ 862891 w 3162301"/>
              <a:gd name="T13" fmla="*/ 2756217 h 3309937"/>
              <a:gd name="T14" fmla="*/ 1096499 w 3162301"/>
              <a:gd name="T15" fmla="*/ 2524760 h 3309937"/>
              <a:gd name="T16" fmla="*/ 1098404 w 3162301"/>
              <a:gd name="T17" fmla="*/ 2684145 h 3309937"/>
              <a:gd name="T18" fmla="*/ 1293289 w 3162301"/>
              <a:gd name="T19" fmla="*/ 2731135 h 3309937"/>
              <a:gd name="T20" fmla="*/ 1393905 w 3162301"/>
              <a:gd name="T21" fmla="*/ 2606040 h 3309937"/>
              <a:gd name="T22" fmla="*/ 447040 w 3162301"/>
              <a:gd name="T23" fmla="*/ 2280920 h 3309937"/>
              <a:gd name="T24" fmla="*/ 525463 w 3162301"/>
              <a:gd name="T25" fmla="*/ 2367597 h 3309937"/>
              <a:gd name="T26" fmla="*/ 489903 w 3162301"/>
              <a:gd name="T27" fmla="*/ 2499042 h 3309937"/>
              <a:gd name="T28" fmla="*/ 782321 w 3162301"/>
              <a:gd name="T29" fmla="*/ 2513330 h 3309937"/>
              <a:gd name="T30" fmla="*/ 740728 w 3162301"/>
              <a:gd name="T31" fmla="*/ 2738120 h 3309937"/>
              <a:gd name="T32" fmla="*/ 598805 w 3162301"/>
              <a:gd name="T33" fmla="*/ 2784475 h 3309937"/>
              <a:gd name="T34" fmla="*/ 595948 w 3162301"/>
              <a:gd name="T35" fmla="*/ 2990850 h 3309937"/>
              <a:gd name="T36" fmla="*/ 735648 w 3162301"/>
              <a:gd name="T37" fmla="*/ 3050540 h 3309937"/>
              <a:gd name="T38" fmla="*/ 797561 w 3162301"/>
              <a:gd name="T39" fmla="*/ 3231832 h 3309937"/>
              <a:gd name="T40" fmla="*/ 91758 w 3162301"/>
              <a:gd name="T41" fmla="*/ 2508885 h 3309937"/>
              <a:gd name="T42" fmla="*/ 341630 w 3162301"/>
              <a:gd name="T43" fmla="*/ 2479992 h 3309937"/>
              <a:gd name="T44" fmla="*/ 309563 w 3162301"/>
              <a:gd name="T45" fmla="*/ 2350135 h 3309937"/>
              <a:gd name="T46" fmla="*/ 814705 w 3162301"/>
              <a:gd name="T47" fmla="*/ 1655762 h 3309937"/>
              <a:gd name="T48" fmla="*/ 814388 w 3162301"/>
              <a:gd name="T49" fmla="*/ 1992629 h 3309937"/>
              <a:gd name="T50" fmla="*/ 935038 w 3162301"/>
              <a:gd name="T51" fmla="*/ 1963419 h 3309937"/>
              <a:gd name="T52" fmla="*/ 1028383 w 3162301"/>
              <a:gd name="T53" fmla="*/ 2044382 h 3309937"/>
              <a:gd name="T54" fmla="*/ 976313 w 3162301"/>
              <a:gd name="T55" fmla="*/ 2178684 h 3309937"/>
              <a:gd name="T56" fmla="*/ 834073 w 3162301"/>
              <a:gd name="T57" fmla="*/ 2139632 h 3309937"/>
              <a:gd name="T58" fmla="*/ 789305 w 3162301"/>
              <a:gd name="T59" fmla="*/ 2332672 h 3309937"/>
              <a:gd name="T60" fmla="*/ 569278 w 3162301"/>
              <a:gd name="T61" fmla="*/ 2405380 h 3309937"/>
              <a:gd name="T62" fmla="*/ 516573 w 3162301"/>
              <a:gd name="T63" fmla="*/ 2250439 h 3309937"/>
              <a:gd name="T64" fmla="*/ 313373 w 3162301"/>
              <a:gd name="T65" fmla="*/ 2257424 h 3309937"/>
              <a:gd name="T66" fmla="*/ 265748 w 3162301"/>
              <a:gd name="T67" fmla="*/ 2417762 h 3309937"/>
              <a:gd name="T68" fmla="*/ 7938 w 3162301"/>
              <a:gd name="T69" fmla="*/ 2442845 h 3309937"/>
              <a:gd name="T70" fmla="*/ 1391446 w 3162301"/>
              <a:gd name="T71" fmla="*/ 1450631 h 3309937"/>
              <a:gd name="T72" fmla="*/ 1336570 w 3162301"/>
              <a:gd name="T73" fmla="*/ 1700670 h 3309937"/>
              <a:gd name="T74" fmla="*/ 1477725 w 3162301"/>
              <a:gd name="T75" fmla="*/ 1830132 h 3309937"/>
              <a:gd name="T76" fmla="*/ 1810472 w 3162301"/>
              <a:gd name="T77" fmla="*/ 2121104 h 3309937"/>
              <a:gd name="T78" fmla="*/ 1585574 w 3162301"/>
              <a:gd name="T79" fmla="*/ 2228989 h 3309937"/>
              <a:gd name="T80" fmla="*/ 1660434 w 3162301"/>
              <a:gd name="T81" fmla="*/ 2340682 h 3309937"/>
              <a:gd name="T82" fmla="*/ 1579548 w 3162301"/>
              <a:gd name="T83" fmla="*/ 2451741 h 3309937"/>
              <a:gd name="T84" fmla="*/ 1455521 w 3162301"/>
              <a:gd name="T85" fmla="*/ 2413981 h 3309937"/>
              <a:gd name="T86" fmla="*/ 1445371 w 3162301"/>
              <a:gd name="T87" fmla="*/ 2272461 h 3309937"/>
              <a:gd name="T88" fmla="*/ 1161791 w 3162301"/>
              <a:gd name="T89" fmla="*/ 2355596 h 3309937"/>
              <a:gd name="T90" fmla="*/ 1140221 w 3162301"/>
              <a:gd name="T91" fmla="*/ 2127133 h 3309937"/>
              <a:gd name="T92" fmla="*/ 1243312 w 3162301"/>
              <a:gd name="T93" fmla="*/ 2016710 h 3309937"/>
              <a:gd name="T94" fmla="*/ 1159253 w 3162301"/>
              <a:gd name="T95" fmla="*/ 1835526 h 3309937"/>
              <a:gd name="T96" fmla="*/ 1004458 w 3162301"/>
              <a:gd name="T97" fmla="*/ 1845363 h 3309937"/>
              <a:gd name="T98" fmla="*/ 891217 w 3162301"/>
              <a:gd name="T99" fmla="*/ 1648632 h 3309937"/>
              <a:gd name="T100" fmla="*/ 2300014 w 3162301"/>
              <a:gd name="T101" fmla="*/ 1106336 h 3309937"/>
              <a:gd name="T102" fmla="*/ 2025116 w 3162301"/>
              <a:gd name="T103" fmla="*/ 1370306 h 3309937"/>
              <a:gd name="T104" fmla="*/ 1518490 w 3162301"/>
              <a:gd name="T105" fmla="*/ 1775461 h 3309937"/>
              <a:gd name="T106" fmla="*/ 1392152 w 3162301"/>
              <a:gd name="T107" fmla="*/ 1704392 h 3309937"/>
              <a:gd name="T108" fmla="*/ 1434370 w 3162301"/>
              <a:gd name="T109" fmla="*/ 1476909 h 3309937"/>
              <a:gd name="T110" fmla="*/ 1653717 w 3162301"/>
              <a:gd name="T111" fmla="*/ 1123469 h 3309937"/>
              <a:gd name="T112" fmla="*/ 1607690 w 3162301"/>
              <a:gd name="T113" fmla="*/ 1110461 h 3309937"/>
              <a:gd name="T114" fmla="*/ 1064560 w 3162301"/>
              <a:gd name="T115" fmla="*/ 1502291 h 3309937"/>
              <a:gd name="T116" fmla="*/ 986153 w 3162301"/>
              <a:gd name="T117" fmla="*/ 1181213 h 3309937"/>
              <a:gd name="T118" fmla="*/ 1447068 w 3162301"/>
              <a:gd name="T119" fmla="*/ 716410 h 3309937"/>
              <a:gd name="T120" fmla="*/ 3150550 w 3162301"/>
              <a:gd name="T121" fmla="*/ 456696 h 3309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62301" h="3309937">
                <a:moveTo>
                  <a:pt x="1393905" y="2493962"/>
                </a:moveTo>
                <a:lnTo>
                  <a:pt x="1403427" y="2493962"/>
                </a:lnTo>
                <a:lnTo>
                  <a:pt x="1421519" y="2494280"/>
                </a:lnTo>
                <a:lnTo>
                  <a:pt x="1441833" y="2495232"/>
                </a:lnTo>
                <a:lnTo>
                  <a:pt x="1463416" y="2497137"/>
                </a:lnTo>
                <a:lnTo>
                  <a:pt x="1485000" y="2499360"/>
                </a:lnTo>
                <a:lnTo>
                  <a:pt x="1507853" y="2501582"/>
                </a:lnTo>
                <a:lnTo>
                  <a:pt x="1529753" y="2504757"/>
                </a:lnTo>
                <a:lnTo>
                  <a:pt x="1573238" y="2510790"/>
                </a:lnTo>
                <a:lnTo>
                  <a:pt x="1611961" y="2517457"/>
                </a:lnTo>
                <a:lnTo>
                  <a:pt x="1643066" y="2522855"/>
                </a:lnTo>
                <a:lnTo>
                  <a:pt x="1651001" y="2524125"/>
                </a:lnTo>
                <a:lnTo>
                  <a:pt x="1651001" y="3238817"/>
                </a:lnTo>
                <a:lnTo>
                  <a:pt x="1650684" y="3246120"/>
                </a:lnTo>
                <a:lnTo>
                  <a:pt x="1649731" y="3253105"/>
                </a:lnTo>
                <a:lnTo>
                  <a:pt x="1648144" y="3259772"/>
                </a:lnTo>
                <a:lnTo>
                  <a:pt x="1645923" y="3266440"/>
                </a:lnTo>
                <a:lnTo>
                  <a:pt x="1642749" y="3272472"/>
                </a:lnTo>
                <a:lnTo>
                  <a:pt x="1638940" y="3278505"/>
                </a:lnTo>
                <a:lnTo>
                  <a:pt x="1635131" y="3283902"/>
                </a:lnTo>
                <a:lnTo>
                  <a:pt x="1630370" y="3288982"/>
                </a:lnTo>
                <a:lnTo>
                  <a:pt x="1624974" y="3293427"/>
                </a:lnTo>
                <a:lnTo>
                  <a:pt x="1619896" y="3297555"/>
                </a:lnTo>
                <a:lnTo>
                  <a:pt x="1613865" y="3301682"/>
                </a:lnTo>
                <a:lnTo>
                  <a:pt x="1607517" y="3304222"/>
                </a:lnTo>
                <a:lnTo>
                  <a:pt x="1601169" y="3306762"/>
                </a:lnTo>
                <a:lnTo>
                  <a:pt x="1594186" y="3308350"/>
                </a:lnTo>
                <a:lnTo>
                  <a:pt x="1587203" y="3309620"/>
                </a:lnTo>
                <a:lnTo>
                  <a:pt x="1579903" y="3309937"/>
                </a:lnTo>
                <a:lnTo>
                  <a:pt x="836547" y="3309937"/>
                </a:lnTo>
                <a:lnTo>
                  <a:pt x="842260" y="3278505"/>
                </a:lnTo>
                <a:lnTo>
                  <a:pt x="848291" y="3239452"/>
                </a:lnTo>
                <a:lnTo>
                  <a:pt x="854956" y="3195637"/>
                </a:lnTo>
                <a:lnTo>
                  <a:pt x="857813" y="3172142"/>
                </a:lnTo>
                <a:lnTo>
                  <a:pt x="860669" y="3149282"/>
                </a:lnTo>
                <a:lnTo>
                  <a:pt x="862891" y="3126422"/>
                </a:lnTo>
                <a:lnTo>
                  <a:pt x="864478" y="3103880"/>
                </a:lnTo>
                <a:lnTo>
                  <a:pt x="865748" y="3082290"/>
                </a:lnTo>
                <a:lnTo>
                  <a:pt x="866065" y="3061970"/>
                </a:lnTo>
                <a:lnTo>
                  <a:pt x="866065" y="3048317"/>
                </a:lnTo>
                <a:lnTo>
                  <a:pt x="865113" y="3034982"/>
                </a:lnTo>
                <a:lnTo>
                  <a:pt x="863843" y="3022600"/>
                </a:lnTo>
                <a:lnTo>
                  <a:pt x="862891" y="3016885"/>
                </a:lnTo>
                <a:lnTo>
                  <a:pt x="861939" y="3011170"/>
                </a:lnTo>
                <a:lnTo>
                  <a:pt x="860352" y="3005772"/>
                </a:lnTo>
                <a:lnTo>
                  <a:pt x="858447" y="3000057"/>
                </a:lnTo>
                <a:lnTo>
                  <a:pt x="856543" y="2995295"/>
                </a:lnTo>
                <a:lnTo>
                  <a:pt x="853686" y="2989897"/>
                </a:lnTo>
                <a:lnTo>
                  <a:pt x="850195" y="2984817"/>
                </a:lnTo>
                <a:lnTo>
                  <a:pt x="847973" y="2982277"/>
                </a:lnTo>
                <a:lnTo>
                  <a:pt x="845751" y="2979737"/>
                </a:lnTo>
                <a:lnTo>
                  <a:pt x="843212" y="2977197"/>
                </a:lnTo>
                <a:lnTo>
                  <a:pt x="840356" y="2975292"/>
                </a:lnTo>
                <a:lnTo>
                  <a:pt x="836864" y="2973387"/>
                </a:lnTo>
                <a:lnTo>
                  <a:pt x="833373" y="2971800"/>
                </a:lnTo>
                <a:lnTo>
                  <a:pt x="828294" y="2969577"/>
                </a:lnTo>
                <a:lnTo>
                  <a:pt x="822898" y="2968307"/>
                </a:lnTo>
                <a:lnTo>
                  <a:pt x="817185" y="2967355"/>
                </a:lnTo>
                <a:lnTo>
                  <a:pt x="811472" y="2966720"/>
                </a:lnTo>
                <a:lnTo>
                  <a:pt x="810837" y="2967355"/>
                </a:lnTo>
                <a:lnTo>
                  <a:pt x="809885" y="2966720"/>
                </a:lnTo>
                <a:lnTo>
                  <a:pt x="806393" y="2967355"/>
                </a:lnTo>
                <a:lnTo>
                  <a:pt x="802902" y="2967672"/>
                </a:lnTo>
                <a:lnTo>
                  <a:pt x="799411" y="2967990"/>
                </a:lnTo>
                <a:lnTo>
                  <a:pt x="796554" y="2969260"/>
                </a:lnTo>
                <a:lnTo>
                  <a:pt x="790206" y="2971165"/>
                </a:lnTo>
                <a:lnTo>
                  <a:pt x="784810" y="2973387"/>
                </a:lnTo>
                <a:lnTo>
                  <a:pt x="778462" y="2977197"/>
                </a:lnTo>
                <a:lnTo>
                  <a:pt x="772431" y="2981007"/>
                </a:lnTo>
                <a:lnTo>
                  <a:pt x="767036" y="2984817"/>
                </a:lnTo>
                <a:lnTo>
                  <a:pt x="761640" y="2988310"/>
                </a:lnTo>
                <a:lnTo>
                  <a:pt x="755609" y="2991167"/>
                </a:lnTo>
                <a:lnTo>
                  <a:pt x="748626" y="2994342"/>
                </a:lnTo>
                <a:lnTo>
                  <a:pt x="740691" y="2997517"/>
                </a:lnTo>
                <a:lnTo>
                  <a:pt x="730852" y="3000057"/>
                </a:lnTo>
                <a:lnTo>
                  <a:pt x="725773" y="3001327"/>
                </a:lnTo>
                <a:lnTo>
                  <a:pt x="720695" y="3001962"/>
                </a:lnTo>
                <a:lnTo>
                  <a:pt x="715616" y="3002280"/>
                </a:lnTo>
                <a:lnTo>
                  <a:pt x="710855" y="3002280"/>
                </a:lnTo>
                <a:lnTo>
                  <a:pt x="705777" y="3002280"/>
                </a:lnTo>
                <a:lnTo>
                  <a:pt x="701651" y="3001962"/>
                </a:lnTo>
                <a:lnTo>
                  <a:pt x="696890" y="3001327"/>
                </a:lnTo>
                <a:lnTo>
                  <a:pt x="692763" y="3000375"/>
                </a:lnTo>
                <a:lnTo>
                  <a:pt x="688637" y="2999422"/>
                </a:lnTo>
                <a:lnTo>
                  <a:pt x="684194" y="2998152"/>
                </a:lnTo>
                <a:lnTo>
                  <a:pt x="680067" y="2996565"/>
                </a:lnTo>
                <a:lnTo>
                  <a:pt x="675941" y="2994660"/>
                </a:lnTo>
                <a:lnTo>
                  <a:pt x="668324" y="2990850"/>
                </a:lnTo>
                <a:lnTo>
                  <a:pt x="661023" y="2986087"/>
                </a:lnTo>
                <a:lnTo>
                  <a:pt x="654675" y="2980372"/>
                </a:lnTo>
                <a:lnTo>
                  <a:pt x="648010" y="2974022"/>
                </a:lnTo>
                <a:lnTo>
                  <a:pt x="642297" y="2966720"/>
                </a:lnTo>
                <a:lnTo>
                  <a:pt x="636901" y="2958782"/>
                </a:lnTo>
                <a:lnTo>
                  <a:pt x="632457" y="2950527"/>
                </a:lnTo>
                <a:lnTo>
                  <a:pt x="630553" y="2945765"/>
                </a:lnTo>
                <a:lnTo>
                  <a:pt x="628648" y="2941320"/>
                </a:lnTo>
                <a:lnTo>
                  <a:pt x="626744" y="2936557"/>
                </a:lnTo>
                <a:lnTo>
                  <a:pt x="625157" y="2931795"/>
                </a:lnTo>
                <a:lnTo>
                  <a:pt x="623887" y="2926715"/>
                </a:lnTo>
                <a:lnTo>
                  <a:pt x="622935" y="2921317"/>
                </a:lnTo>
                <a:lnTo>
                  <a:pt x="621983" y="2915920"/>
                </a:lnTo>
                <a:lnTo>
                  <a:pt x="621665" y="2910522"/>
                </a:lnTo>
                <a:lnTo>
                  <a:pt x="621348" y="2904807"/>
                </a:lnTo>
                <a:lnTo>
                  <a:pt x="620713" y="2899092"/>
                </a:lnTo>
                <a:lnTo>
                  <a:pt x="621348" y="2886392"/>
                </a:lnTo>
                <a:lnTo>
                  <a:pt x="622300" y="2874327"/>
                </a:lnTo>
                <a:lnTo>
                  <a:pt x="623887" y="2862897"/>
                </a:lnTo>
                <a:lnTo>
                  <a:pt x="625792" y="2851785"/>
                </a:lnTo>
                <a:lnTo>
                  <a:pt x="628966" y="2840990"/>
                </a:lnTo>
                <a:lnTo>
                  <a:pt x="632457" y="2831465"/>
                </a:lnTo>
                <a:lnTo>
                  <a:pt x="636266" y="2822575"/>
                </a:lnTo>
                <a:lnTo>
                  <a:pt x="638488" y="2818447"/>
                </a:lnTo>
                <a:lnTo>
                  <a:pt x="640709" y="2814637"/>
                </a:lnTo>
                <a:lnTo>
                  <a:pt x="642931" y="2810827"/>
                </a:lnTo>
                <a:lnTo>
                  <a:pt x="645788" y="2807652"/>
                </a:lnTo>
                <a:lnTo>
                  <a:pt x="648327" y="2804160"/>
                </a:lnTo>
                <a:lnTo>
                  <a:pt x="651184" y="2801620"/>
                </a:lnTo>
                <a:lnTo>
                  <a:pt x="654040" y="2798762"/>
                </a:lnTo>
                <a:lnTo>
                  <a:pt x="657214" y="2796222"/>
                </a:lnTo>
                <a:lnTo>
                  <a:pt x="660706" y="2794000"/>
                </a:lnTo>
                <a:lnTo>
                  <a:pt x="664197" y="2792095"/>
                </a:lnTo>
                <a:lnTo>
                  <a:pt x="667371" y="2790190"/>
                </a:lnTo>
                <a:lnTo>
                  <a:pt x="670863" y="2788602"/>
                </a:lnTo>
                <a:lnTo>
                  <a:pt x="675306" y="2787015"/>
                </a:lnTo>
                <a:lnTo>
                  <a:pt x="679433" y="2786062"/>
                </a:lnTo>
                <a:lnTo>
                  <a:pt x="683559" y="2785110"/>
                </a:lnTo>
                <a:lnTo>
                  <a:pt x="688637" y="2784475"/>
                </a:lnTo>
                <a:lnTo>
                  <a:pt x="693398" y="2783840"/>
                </a:lnTo>
                <a:lnTo>
                  <a:pt x="698794" y="2783522"/>
                </a:lnTo>
                <a:lnTo>
                  <a:pt x="703873" y="2783522"/>
                </a:lnTo>
                <a:lnTo>
                  <a:pt x="709268" y="2783840"/>
                </a:lnTo>
                <a:lnTo>
                  <a:pt x="714982" y="2784792"/>
                </a:lnTo>
                <a:lnTo>
                  <a:pt x="720695" y="2786062"/>
                </a:lnTo>
                <a:lnTo>
                  <a:pt x="728947" y="2787332"/>
                </a:lnTo>
                <a:lnTo>
                  <a:pt x="736882" y="2789237"/>
                </a:lnTo>
                <a:lnTo>
                  <a:pt x="743548" y="2791777"/>
                </a:lnTo>
                <a:lnTo>
                  <a:pt x="749896" y="2794317"/>
                </a:lnTo>
                <a:lnTo>
                  <a:pt x="754974" y="2796857"/>
                </a:lnTo>
                <a:lnTo>
                  <a:pt x="760370" y="2799715"/>
                </a:lnTo>
                <a:lnTo>
                  <a:pt x="769892" y="2805747"/>
                </a:lnTo>
                <a:lnTo>
                  <a:pt x="779097" y="2811780"/>
                </a:lnTo>
                <a:lnTo>
                  <a:pt x="789254" y="2818130"/>
                </a:lnTo>
                <a:lnTo>
                  <a:pt x="794967" y="2820987"/>
                </a:lnTo>
                <a:lnTo>
                  <a:pt x="801315" y="2823527"/>
                </a:lnTo>
                <a:lnTo>
                  <a:pt x="804807" y="2824480"/>
                </a:lnTo>
                <a:lnTo>
                  <a:pt x="808615" y="2825432"/>
                </a:lnTo>
                <a:lnTo>
                  <a:pt x="812424" y="2825750"/>
                </a:lnTo>
                <a:lnTo>
                  <a:pt x="816550" y="2826067"/>
                </a:lnTo>
                <a:lnTo>
                  <a:pt x="817503" y="2826067"/>
                </a:lnTo>
                <a:lnTo>
                  <a:pt x="818137" y="2826067"/>
                </a:lnTo>
                <a:lnTo>
                  <a:pt x="822898" y="2825750"/>
                </a:lnTo>
                <a:lnTo>
                  <a:pt x="827342" y="2825432"/>
                </a:lnTo>
                <a:lnTo>
                  <a:pt x="831468" y="2824162"/>
                </a:lnTo>
                <a:lnTo>
                  <a:pt x="835912" y="2822575"/>
                </a:lnTo>
                <a:lnTo>
                  <a:pt x="838768" y="2821622"/>
                </a:lnTo>
                <a:lnTo>
                  <a:pt x="840990" y="2820035"/>
                </a:lnTo>
                <a:lnTo>
                  <a:pt x="843530" y="2818447"/>
                </a:lnTo>
                <a:lnTo>
                  <a:pt x="845434" y="2816860"/>
                </a:lnTo>
                <a:lnTo>
                  <a:pt x="848925" y="2813367"/>
                </a:lnTo>
                <a:lnTo>
                  <a:pt x="851147" y="2810510"/>
                </a:lnTo>
                <a:lnTo>
                  <a:pt x="854004" y="2805112"/>
                </a:lnTo>
                <a:lnTo>
                  <a:pt x="855908" y="2800032"/>
                </a:lnTo>
                <a:lnTo>
                  <a:pt x="857495" y="2795587"/>
                </a:lnTo>
                <a:lnTo>
                  <a:pt x="858765" y="2790507"/>
                </a:lnTo>
                <a:lnTo>
                  <a:pt x="860352" y="2782570"/>
                </a:lnTo>
                <a:lnTo>
                  <a:pt x="861304" y="2774315"/>
                </a:lnTo>
                <a:lnTo>
                  <a:pt x="862574" y="2765742"/>
                </a:lnTo>
                <a:lnTo>
                  <a:pt x="862891" y="2756217"/>
                </a:lnTo>
                <a:lnTo>
                  <a:pt x="864161" y="2734945"/>
                </a:lnTo>
                <a:lnTo>
                  <a:pt x="864161" y="2712085"/>
                </a:lnTo>
                <a:lnTo>
                  <a:pt x="864161" y="2687955"/>
                </a:lnTo>
                <a:lnTo>
                  <a:pt x="863209" y="2662872"/>
                </a:lnTo>
                <a:lnTo>
                  <a:pt x="862256" y="2637155"/>
                </a:lnTo>
                <a:lnTo>
                  <a:pt x="860987" y="2611120"/>
                </a:lnTo>
                <a:lnTo>
                  <a:pt x="859400" y="2582862"/>
                </a:lnTo>
                <a:lnTo>
                  <a:pt x="857495" y="2555240"/>
                </a:lnTo>
                <a:lnTo>
                  <a:pt x="855591" y="2529205"/>
                </a:lnTo>
                <a:lnTo>
                  <a:pt x="853369" y="2505392"/>
                </a:lnTo>
                <a:lnTo>
                  <a:pt x="882888" y="2503170"/>
                </a:lnTo>
                <a:lnTo>
                  <a:pt x="918119" y="2500630"/>
                </a:lnTo>
                <a:lnTo>
                  <a:pt x="950812" y="2498725"/>
                </a:lnTo>
                <a:lnTo>
                  <a:pt x="984456" y="2497137"/>
                </a:lnTo>
                <a:lnTo>
                  <a:pt x="1018101" y="2495867"/>
                </a:lnTo>
                <a:lnTo>
                  <a:pt x="1050476" y="2495550"/>
                </a:lnTo>
                <a:lnTo>
                  <a:pt x="1066029" y="2495550"/>
                </a:lnTo>
                <a:lnTo>
                  <a:pt x="1088882" y="2496820"/>
                </a:lnTo>
                <a:lnTo>
                  <a:pt x="1099038" y="2497137"/>
                </a:lnTo>
                <a:lnTo>
                  <a:pt x="1107608" y="2498407"/>
                </a:lnTo>
                <a:lnTo>
                  <a:pt x="1112687" y="2499042"/>
                </a:lnTo>
                <a:lnTo>
                  <a:pt x="1106973" y="2507297"/>
                </a:lnTo>
                <a:lnTo>
                  <a:pt x="1099673" y="2519362"/>
                </a:lnTo>
                <a:lnTo>
                  <a:pt x="1096499" y="2524760"/>
                </a:lnTo>
                <a:lnTo>
                  <a:pt x="1093008" y="2530792"/>
                </a:lnTo>
                <a:lnTo>
                  <a:pt x="1090151" y="2537142"/>
                </a:lnTo>
                <a:lnTo>
                  <a:pt x="1086977" y="2544445"/>
                </a:lnTo>
                <a:lnTo>
                  <a:pt x="1084438" y="2552065"/>
                </a:lnTo>
                <a:lnTo>
                  <a:pt x="1081581" y="2560320"/>
                </a:lnTo>
                <a:lnTo>
                  <a:pt x="1079359" y="2568892"/>
                </a:lnTo>
                <a:lnTo>
                  <a:pt x="1077772" y="2578735"/>
                </a:lnTo>
                <a:lnTo>
                  <a:pt x="1076185" y="2586672"/>
                </a:lnTo>
                <a:lnTo>
                  <a:pt x="1075551" y="2594610"/>
                </a:lnTo>
                <a:lnTo>
                  <a:pt x="1074916" y="2602230"/>
                </a:lnTo>
                <a:lnTo>
                  <a:pt x="1074916" y="2609850"/>
                </a:lnTo>
                <a:lnTo>
                  <a:pt x="1074916" y="2616200"/>
                </a:lnTo>
                <a:lnTo>
                  <a:pt x="1075551" y="2622232"/>
                </a:lnTo>
                <a:lnTo>
                  <a:pt x="1076185" y="2628582"/>
                </a:lnTo>
                <a:lnTo>
                  <a:pt x="1077138" y="2635250"/>
                </a:lnTo>
                <a:lnTo>
                  <a:pt x="1078725" y="2641600"/>
                </a:lnTo>
                <a:lnTo>
                  <a:pt x="1080312" y="2647950"/>
                </a:lnTo>
                <a:lnTo>
                  <a:pt x="1082216" y="2653665"/>
                </a:lnTo>
                <a:lnTo>
                  <a:pt x="1084120" y="2659380"/>
                </a:lnTo>
                <a:lnTo>
                  <a:pt x="1086660" y="2665095"/>
                </a:lnTo>
                <a:lnTo>
                  <a:pt x="1089199" y="2670492"/>
                </a:lnTo>
                <a:lnTo>
                  <a:pt x="1092373" y="2675255"/>
                </a:lnTo>
                <a:lnTo>
                  <a:pt x="1095547" y="2680017"/>
                </a:lnTo>
                <a:lnTo>
                  <a:pt x="1098404" y="2684145"/>
                </a:lnTo>
                <a:lnTo>
                  <a:pt x="1101895" y="2688272"/>
                </a:lnTo>
                <a:lnTo>
                  <a:pt x="1105386" y="2692082"/>
                </a:lnTo>
                <a:lnTo>
                  <a:pt x="1109195" y="2695892"/>
                </a:lnTo>
                <a:lnTo>
                  <a:pt x="1113004" y="2699702"/>
                </a:lnTo>
                <a:lnTo>
                  <a:pt x="1117130" y="2703195"/>
                </a:lnTo>
                <a:lnTo>
                  <a:pt x="1126018" y="2709862"/>
                </a:lnTo>
                <a:lnTo>
                  <a:pt x="1134905" y="2715260"/>
                </a:lnTo>
                <a:lnTo>
                  <a:pt x="1144427" y="2720022"/>
                </a:lnTo>
                <a:lnTo>
                  <a:pt x="1153949" y="2724467"/>
                </a:lnTo>
                <a:lnTo>
                  <a:pt x="1164423" y="2728277"/>
                </a:lnTo>
                <a:lnTo>
                  <a:pt x="1174580" y="2731135"/>
                </a:lnTo>
                <a:lnTo>
                  <a:pt x="1185372" y="2733357"/>
                </a:lnTo>
                <a:lnTo>
                  <a:pt x="1196164" y="2735897"/>
                </a:lnTo>
                <a:lnTo>
                  <a:pt x="1206638" y="2737485"/>
                </a:lnTo>
                <a:lnTo>
                  <a:pt x="1218064" y="2738120"/>
                </a:lnTo>
                <a:lnTo>
                  <a:pt x="1229173" y="2738755"/>
                </a:lnTo>
                <a:lnTo>
                  <a:pt x="1240917" y="2739390"/>
                </a:lnTo>
                <a:lnTo>
                  <a:pt x="1248535" y="2738755"/>
                </a:lnTo>
                <a:lnTo>
                  <a:pt x="1256153" y="2738437"/>
                </a:lnTo>
                <a:lnTo>
                  <a:pt x="1263770" y="2737802"/>
                </a:lnTo>
                <a:lnTo>
                  <a:pt x="1271388" y="2736532"/>
                </a:lnTo>
                <a:lnTo>
                  <a:pt x="1279006" y="2734945"/>
                </a:lnTo>
                <a:lnTo>
                  <a:pt x="1285988" y="2733040"/>
                </a:lnTo>
                <a:lnTo>
                  <a:pt x="1293289" y="2731135"/>
                </a:lnTo>
                <a:lnTo>
                  <a:pt x="1299954" y="2728595"/>
                </a:lnTo>
                <a:lnTo>
                  <a:pt x="1306937" y="2725737"/>
                </a:lnTo>
                <a:lnTo>
                  <a:pt x="1313285" y="2722880"/>
                </a:lnTo>
                <a:lnTo>
                  <a:pt x="1319950" y="2719705"/>
                </a:lnTo>
                <a:lnTo>
                  <a:pt x="1325981" y="2715895"/>
                </a:lnTo>
                <a:lnTo>
                  <a:pt x="1332329" y="2712085"/>
                </a:lnTo>
                <a:lnTo>
                  <a:pt x="1338042" y="2708275"/>
                </a:lnTo>
                <a:lnTo>
                  <a:pt x="1343756" y="2703512"/>
                </a:lnTo>
                <a:lnTo>
                  <a:pt x="1349151" y="2699067"/>
                </a:lnTo>
                <a:lnTo>
                  <a:pt x="1353913" y="2694622"/>
                </a:lnTo>
                <a:lnTo>
                  <a:pt x="1358991" y="2689225"/>
                </a:lnTo>
                <a:lnTo>
                  <a:pt x="1363435" y="2684145"/>
                </a:lnTo>
                <a:lnTo>
                  <a:pt x="1367878" y="2678430"/>
                </a:lnTo>
                <a:lnTo>
                  <a:pt x="1372004" y="2672715"/>
                </a:lnTo>
                <a:lnTo>
                  <a:pt x="1375496" y="2667000"/>
                </a:lnTo>
                <a:lnTo>
                  <a:pt x="1378987" y="2660967"/>
                </a:lnTo>
                <a:lnTo>
                  <a:pt x="1381844" y="2654300"/>
                </a:lnTo>
                <a:lnTo>
                  <a:pt x="1385018" y="2647950"/>
                </a:lnTo>
                <a:lnTo>
                  <a:pt x="1387240" y="2641282"/>
                </a:lnTo>
                <a:lnTo>
                  <a:pt x="1389144" y="2634297"/>
                </a:lnTo>
                <a:lnTo>
                  <a:pt x="1391049" y="2627630"/>
                </a:lnTo>
                <a:lnTo>
                  <a:pt x="1392318" y="2620645"/>
                </a:lnTo>
                <a:lnTo>
                  <a:pt x="1393270" y="2613342"/>
                </a:lnTo>
                <a:lnTo>
                  <a:pt x="1393905" y="2606040"/>
                </a:lnTo>
                <a:lnTo>
                  <a:pt x="1394223" y="2598420"/>
                </a:lnTo>
                <a:lnTo>
                  <a:pt x="1393905" y="2590482"/>
                </a:lnTo>
                <a:lnTo>
                  <a:pt x="1392953" y="2581910"/>
                </a:lnTo>
                <a:lnTo>
                  <a:pt x="1391683" y="2573972"/>
                </a:lnTo>
                <a:lnTo>
                  <a:pt x="1390414" y="2565717"/>
                </a:lnTo>
                <a:lnTo>
                  <a:pt x="1387875" y="2556510"/>
                </a:lnTo>
                <a:lnTo>
                  <a:pt x="1385335" y="2547937"/>
                </a:lnTo>
                <a:lnTo>
                  <a:pt x="1382161" y="2540317"/>
                </a:lnTo>
                <a:lnTo>
                  <a:pt x="1379305" y="2533332"/>
                </a:lnTo>
                <a:lnTo>
                  <a:pt x="1376131" y="2526982"/>
                </a:lnTo>
                <a:lnTo>
                  <a:pt x="1372639" y="2521267"/>
                </a:lnTo>
                <a:lnTo>
                  <a:pt x="1366926" y="2511742"/>
                </a:lnTo>
                <a:lnTo>
                  <a:pt x="1361848" y="2504757"/>
                </a:lnTo>
                <a:lnTo>
                  <a:pt x="1359308" y="2500312"/>
                </a:lnTo>
                <a:lnTo>
                  <a:pt x="1358991" y="2498725"/>
                </a:lnTo>
                <a:lnTo>
                  <a:pt x="1363435" y="2497137"/>
                </a:lnTo>
                <a:lnTo>
                  <a:pt x="1370417" y="2495867"/>
                </a:lnTo>
                <a:lnTo>
                  <a:pt x="1377400" y="2495232"/>
                </a:lnTo>
                <a:lnTo>
                  <a:pt x="1385335" y="2494280"/>
                </a:lnTo>
                <a:lnTo>
                  <a:pt x="1393905" y="2493962"/>
                </a:lnTo>
                <a:close/>
                <a:moveTo>
                  <a:pt x="410528" y="2278062"/>
                </a:moveTo>
                <a:lnTo>
                  <a:pt x="423228" y="2278380"/>
                </a:lnTo>
                <a:lnTo>
                  <a:pt x="435293" y="2279015"/>
                </a:lnTo>
                <a:lnTo>
                  <a:pt x="447040" y="2280920"/>
                </a:lnTo>
                <a:lnTo>
                  <a:pt x="458153" y="2282825"/>
                </a:lnTo>
                <a:lnTo>
                  <a:pt x="468948" y="2286000"/>
                </a:lnTo>
                <a:lnTo>
                  <a:pt x="478473" y="2289175"/>
                </a:lnTo>
                <a:lnTo>
                  <a:pt x="487363" y="2293302"/>
                </a:lnTo>
                <a:lnTo>
                  <a:pt x="491491" y="2295525"/>
                </a:lnTo>
                <a:lnTo>
                  <a:pt x="495301" y="2297747"/>
                </a:lnTo>
                <a:lnTo>
                  <a:pt x="498793" y="2299970"/>
                </a:lnTo>
                <a:lnTo>
                  <a:pt x="502285" y="2302827"/>
                </a:lnTo>
                <a:lnTo>
                  <a:pt x="505460" y="2305367"/>
                </a:lnTo>
                <a:lnTo>
                  <a:pt x="508318" y="2308225"/>
                </a:lnTo>
                <a:lnTo>
                  <a:pt x="511176" y="2311082"/>
                </a:lnTo>
                <a:lnTo>
                  <a:pt x="513716" y="2314257"/>
                </a:lnTo>
                <a:lnTo>
                  <a:pt x="515621" y="2317432"/>
                </a:lnTo>
                <a:lnTo>
                  <a:pt x="517843" y="2320925"/>
                </a:lnTo>
                <a:lnTo>
                  <a:pt x="519748" y="2324735"/>
                </a:lnTo>
                <a:lnTo>
                  <a:pt x="521336" y="2328545"/>
                </a:lnTo>
                <a:lnTo>
                  <a:pt x="522923" y="2332355"/>
                </a:lnTo>
                <a:lnTo>
                  <a:pt x="524193" y="2336482"/>
                </a:lnTo>
                <a:lnTo>
                  <a:pt x="524828" y="2340927"/>
                </a:lnTo>
                <a:lnTo>
                  <a:pt x="525463" y="2346007"/>
                </a:lnTo>
                <a:lnTo>
                  <a:pt x="526098" y="2351087"/>
                </a:lnTo>
                <a:lnTo>
                  <a:pt x="526415" y="2356802"/>
                </a:lnTo>
                <a:lnTo>
                  <a:pt x="526098" y="2361565"/>
                </a:lnTo>
                <a:lnTo>
                  <a:pt x="525463" y="2367597"/>
                </a:lnTo>
                <a:lnTo>
                  <a:pt x="525146" y="2373312"/>
                </a:lnTo>
                <a:lnTo>
                  <a:pt x="524193" y="2379345"/>
                </a:lnTo>
                <a:lnTo>
                  <a:pt x="522288" y="2387600"/>
                </a:lnTo>
                <a:lnTo>
                  <a:pt x="520383" y="2394902"/>
                </a:lnTo>
                <a:lnTo>
                  <a:pt x="517843" y="2401887"/>
                </a:lnTo>
                <a:lnTo>
                  <a:pt x="515621" y="2407920"/>
                </a:lnTo>
                <a:lnTo>
                  <a:pt x="513080" y="2413635"/>
                </a:lnTo>
                <a:lnTo>
                  <a:pt x="509906" y="2418715"/>
                </a:lnTo>
                <a:lnTo>
                  <a:pt x="504190" y="2428240"/>
                </a:lnTo>
                <a:lnTo>
                  <a:pt x="498158" y="2437447"/>
                </a:lnTo>
                <a:lnTo>
                  <a:pt x="494983" y="2441892"/>
                </a:lnTo>
                <a:lnTo>
                  <a:pt x="491808" y="2447290"/>
                </a:lnTo>
                <a:lnTo>
                  <a:pt x="488950" y="2453005"/>
                </a:lnTo>
                <a:lnTo>
                  <a:pt x="486728" y="2459672"/>
                </a:lnTo>
                <a:lnTo>
                  <a:pt x="485458" y="2463165"/>
                </a:lnTo>
                <a:lnTo>
                  <a:pt x="484823" y="2466975"/>
                </a:lnTo>
                <a:lnTo>
                  <a:pt x="483870" y="2471102"/>
                </a:lnTo>
                <a:lnTo>
                  <a:pt x="483870" y="2475230"/>
                </a:lnTo>
                <a:lnTo>
                  <a:pt x="483870" y="2479992"/>
                </a:lnTo>
                <a:lnTo>
                  <a:pt x="484823" y="2484437"/>
                </a:lnTo>
                <a:lnTo>
                  <a:pt x="485775" y="2488565"/>
                </a:lnTo>
                <a:lnTo>
                  <a:pt x="487045" y="2493010"/>
                </a:lnTo>
                <a:lnTo>
                  <a:pt x="488633" y="2495867"/>
                </a:lnTo>
                <a:lnTo>
                  <a:pt x="489903" y="2499042"/>
                </a:lnTo>
                <a:lnTo>
                  <a:pt x="491808" y="2501265"/>
                </a:lnTo>
                <a:lnTo>
                  <a:pt x="493396" y="2503170"/>
                </a:lnTo>
                <a:lnTo>
                  <a:pt x="497206" y="2506345"/>
                </a:lnTo>
                <a:lnTo>
                  <a:pt x="500698" y="2508567"/>
                </a:lnTo>
                <a:lnTo>
                  <a:pt x="503555" y="2510155"/>
                </a:lnTo>
                <a:lnTo>
                  <a:pt x="506095" y="2511107"/>
                </a:lnTo>
                <a:lnTo>
                  <a:pt x="508318" y="2512377"/>
                </a:lnTo>
                <a:lnTo>
                  <a:pt x="511176" y="2513330"/>
                </a:lnTo>
                <a:lnTo>
                  <a:pt x="512128" y="2513647"/>
                </a:lnTo>
                <a:lnTo>
                  <a:pt x="520383" y="2515870"/>
                </a:lnTo>
                <a:lnTo>
                  <a:pt x="528003" y="2517457"/>
                </a:lnTo>
                <a:lnTo>
                  <a:pt x="536576" y="2518410"/>
                </a:lnTo>
                <a:lnTo>
                  <a:pt x="545783" y="2519362"/>
                </a:lnTo>
                <a:lnTo>
                  <a:pt x="555943" y="2519997"/>
                </a:lnTo>
                <a:lnTo>
                  <a:pt x="567691" y="2520950"/>
                </a:lnTo>
                <a:lnTo>
                  <a:pt x="580708" y="2521267"/>
                </a:lnTo>
                <a:lnTo>
                  <a:pt x="608013" y="2521585"/>
                </a:lnTo>
                <a:lnTo>
                  <a:pt x="631826" y="2521267"/>
                </a:lnTo>
                <a:lnTo>
                  <a:pt x="657543" y="2520315"/>
                </a:lnTo>
                <a:lnTo>
                  <a:pt x="683261" y="2519680"/>
                </a:lnTo>
                <a:lnTo>
                  <a:pt x="709296" y="2518410"/>
                </a:lnTo>
                <a:lnTo>
                  <a:pt x="734378" y="2517140"/>
                </a:lnTo>
                <a:lnTo>
                  <a:pt x="758826" y="2515235"/>
                </a:lnTo>
                <a:lnTo>
                  <a:pt x="782321" y="2513330"/>
                </a:lnTo>
                <a:lnTo>
                  <a:pt x="803276" y="2511107"/>
                </a:lnTo>
                <a:lnTo>
                  <a:pt x="806133" y="2540952"/>
                </a:lnTo>
                <a:lnTo>
                  <a:pt x="808673" y="2577782"/>
                </a:lnTo>
                <a:lnTo>
                  <a:pt x="810896" y="2611120"/>
                </a:lnTo>
                <a:lnTo>
                  <a:pt x="810896" y="2611755"/>
                </a:lnTo>
                <a:lnTo>
                  <a:pt x="810896" y="2612390"/>
                </a:lnTo>
                <a:lnTo>
                  <a:pt x="811848" y="2633980"/>
                </a:lnTo>
                <a:lnTo>
                  <a:pt x="812483" y="2655887"/>
                </a:lnTo>
                <a:lnTo>
                  <a:pt x="812801" y="2677160"/>
                </a:lnTo>
                <a:lnTo>
                  <a:pt x="812801" y="2697480"/>
                </a:lnTo>
                <a:lnTo>
                  <a:pt x="812801" y="2717165"/>
                </a:lnTo>
                <a:lnTo>
                  <a:pt x="812483" y="2734945"/>
                </a:lnTo>
                <a:lnTo>
                  <a:pt x="811531" y="2751137"/>
                </a:lnTo>
                <a:lnTo>
                  <a:pt x="810261" y="2764790"/>
                </a:lnTo>
                <a:lnTo>
                  <a:pt x="809308" y="2770505"/>
                </a:lnTo>
                <a:lnTo>
                  <a:pt x="801053" y="2765107"/>
                </a:lnTo>
                <a:lnTo>
                  <a:pt x="790258" y="2758440"/>
                </a:lnTo>
                <a:lnTo>
                  <a:pt x="784861" y="2755265"/>
                </a:lnTo>
                <a:lnTo>
                  <a:pt x="778828" y="2751772"/>
                </a:lnTo>
                <a:lnTo>
                  <a:pt x="772478" y="2748915"/>
                </a:lnTo>
                <a:lnTo>
                  <a:pt x="765176" y="2745740"/>
                </a:lnTo>
                <a:lnTo>
                  <a:pt x="757556" y="2743200"/>
                </a:lnTo>
                <a:lnTo>
                  <a:pt x="749301" y="2740342"/>
                </a:lnTo>
                <a:lnTo>
                  <a:pt x="740728" y="2738120"/>
                </a:lnTo>
                <a:lnTo>
                  <a:pt x="730886" y="2736215"/>
                </a:lnTo>
                <a:lnTo>
                  <a:pt x="722948" y="2734945"/>
                </a:lnTo>
                <a:lnTo>
                  <a:pt x="715011" y="2734310"/>
                </a:lnTo>
                <a:lnTo>
                  <a:pt x="707391" y="2733357"/>
                </a:lnTo>
                <a:lnTo>
                  <a:pt x="700088" y="2733357"/>
                </a:lnTo>
                <a:lnTo>
                  <a:pt x="699136" y="2733357"/>
                </a:lnTo>
                <a:lnTo>
                  <a:pt x="698501" y="2733357"/>
                </a:lnTo>
                <a:lnTo>
                  <a:pt x="690246" y="2733357"/>
                </a:lnTo>
                <a:lnTo>
                  <a:pt x="681673" y="2734310"/>
                </a:lnTo>
                <a:lnTo>
                  <a:pt x="674053" y="2735262"/>
                </a:lnTo>
                <a:lnTo>
                  <a:pt x="666433" y="2736850"/>
                </a:lnTo>
                <a:lnTo>
                  <a:pt x="658813" y="2739390"/>
                </a:lnTo>
                <a:lnTo>
                  <a:pt x="651511" y="2741612"/>
                </a:lnTo>
                <a:lnTo>
                  <a:pt x="644526" y="2744470"/>
                </a:lnTo>
                <a:lnTo>
                  <a:pt x="638176" y="2747962"/>
                </a:lnTo>
                <a:lnTo>
                  <a:pt x="633096" y="2750820"/>
                </a:lnTo>
                <a:lnTo>
                  <a:pt x="628651" y="2753677"/>
                </a:lnTo>
                <a:lnTo>
                  <a:pt x="624206" y="2757170"/>
                </a:lnTo>
                <a:lnTo>
                  <a:pt x="620078" y="2760662"/>
                </a:lnTo>
                <a:lnTo>
                  <a:pt x="615951" y="2764155"/>
                </a:lnTo>
                <a:lnTo>
                  <a:pt x="612141" y="2767965"/>
                </a:lnTo>
                <a:lnTo>
                  <a:pt x="608648" y="2771775"/>
                </a:lnTo>
                <a:lnTo>
                  <a:pt x="605156" y="2775902"/>
                </a:lnTo>
                <a:lnTo>
                  <a:pt x="598805" y="2784475"/>
                </a:lnTo>
                <a:lnTo>
                  <a:pt x="593408" y="2793682"/>
                </a:lnTo>
                <a:lnTo>
                  <a:pt x="588328" y="2803207"/>
                </a:lnTo>
                <a:lnTo>
                  <a:pt x="584201" y="2812732"/>
                </a:lnTo>
                <a:lnTo>
                  <a:pt x="580391" y="2822892"/>
                </a:lnTo>
                <a:lnTo>
                  <a:pt x="577216" y="2833370"/>
                </a:lnTo>
                <a:lnTo>
                  <a:pt x="574675" y="2843530"/>
                </a:lnTo>
                <a:lnTo>
                  <a:pt x="572771" y="2854642"/>
                </a:lnTo>
                <a:lnTo>
                  <a:pt x="571183" y="2865437"/>
                </a:lnTo>
                <a:lnTo>
                  <a:pt x="569913" y="2876550"/>
                </a:lnTo>
                <a:lnTo>
                  <a:pt x="569596" y="2887980"/>
                </a:lnTo>
                <a:lnTo>
                  <a:pt x="569278" y="2899092"/>
                </a:lnTo>
                <a:lnTo>
                  <a:pt x="569596" y="2907030"/>
                </a:lnTo>
                <a:lnTo>
                  <a:pt x="569913" y="2914967"/>
                </a:lnTo>
                <a:lnTo>
                  <a:pt x="570866" y="2922587"/>
                </a:lnTo>
                <a:lnTo>
                  <a:pt x="571818" y="2930207"/>
                </a:lnTo>
                <a:lnTo>
                  <a:pt x="573406" y="2937510"/>
                </a:lnTo>
                <a:lnTo>
                  <a:pt x="575311" y="2944495"/>
                </a:lnTo>
                <a:lnTo>
                  <a:pt x="577216" y="2951797"/>
                </a:lnTo>
                <a:lnTo>
                  <a:pt x="580073" y="2958782"/>
                </a:lnTo>
                <a:lnTo>
                  <a:pt x="582613" y="2965767"/>
                </a:lnTo>
                <a:lnTo>
                  <a:pt x="585788" y="2972117"/>
                </a:lnTo>
                <a:lnTo>
                  <a:pt x="588646" y="2978785"/>
                </a:lnTo>
                <a:lnTo>
                  <a:pt x="592138" y="2984817"/>
                </a:lnTo>
                <a:lnTo>
                  <a:pt x="595948" y="2990850"/>
                </a:lnTo>
                <a:lnTo>
                  <a:pt x="600076" y="2996565"/>
                </a:lnTo>
                <a:lnTo>
                  <a:pt x="604521" y="3002280"/>
                </a:lnTo>
                <a:lnTo>
                  <a:pt x="608966" y="3007677"/>
                </a:lnTo>
                <a:lnTo>
                  <a:pt x="614046" y="3012757"/>
                </a:lnTo>
                <a:lnTo>
                  <a:pt x="618808" y="3017837"/>
                </a:lnTo>
                <a:lnTo>
                  <a:pt x="624206" y="3022282"/>
                </a:lnTo>
                <a:lnTo>
                  <a:pt x="629921" y="3026410"/>
                </a:lnTo>
                <a:lnTo>
                  <a:pt x="635636" y="3030220"/>
                </a:lnTo>
                <a:lnTo>
                  <a:pt x="641668" y="3034030"/>
                </a:lnTo>
                <a:lnTo>
                  <a:pt x="647701" y="3037522"/>
                </a:lnTo>
                <a:lnTo>
                  <a:pt x="654051" y="3040697"/>
                </a:lnTo>
                <a:lnTo>
                  <a:pt x="660718" y="3043237"/>
                </a:lnTo>
                <a:lnTo>
                  <a:pt x="667068" y="3046095"/>
                </a:lnTo>
                <a:lnTo>
                  <a:pt x="674053" y="3048000"/>
                </a:lnTo>
                <a:lnTo>
                  <a:pt x="681038" y="3049905"/>
                </a:lnTo>
                <a:lnTo>
                  <a:pt x="687706" y="3050857"/>
                </a:lnTo>
                <a:lnTo>
                  <a:pt x="695008" y="3052127"/>
                </a:lnTo>
                <a:lnTo>
                  <a:pt x="702311" y="3052445"/>
                </a:lnTo>
                <a:lnTo>
                  <a:pt x="709931" y="3052762"/>
                </a:lnTo>
                <a:lnTo>
                  <a:pt x="710883" y="3052445"/>
                </a:lnTo>
                <a:lnTo>
                  <a:pt x="711201" y="3052762"/>
                </a:lnTo>
                <a:lnTo>
                  <a:pt x="719456" y="3052445"/>
                </a:lnTo>
                <a:lnTo>
                  <a:pt x="727711" y="3051810"/>
                </a:lnTo>
                <a:lnTo>
                  <a:pt x="735648" y="3050540"/>
                </a:lnTo>
                <a:lnTo>
                  <a:pt x="743903" y="3048952"/>
                </a:lnTo>
                <a:lnTo>
                  <a:pt x="753111" y="3046730"/>
                </a:lnTo>
                <a:lnTo>
                  <a:pt x="761683" y="3044190"/>
                </a:lnTo>
                <a:lnTo>
                  <a:pt x="769303" y="3041015"/>
                </a:lnTo>
                <a:lnTo>
                  <a:pt x="776288" y="3037840"/>
                </a:lnTo>
                <a:lnTo>
                  <a:pt x="782638" y="3034665"/>
                </a:lnTo>
                <a:lnTo>
                  <a:pt x="788353" y="3031490"/>
                </a:lnTo>
                <a:lnTo>
                  <a:pt x="797878" y="3025457"/>
                </a:lnTo>
                <a:lnTo>
                  <a:pt x="809308" y="3018155"/>
                </a:lnTo>
                <a:lnTo>
                  <a:pt x="809943" y="3017837"/>
                </a:lnTo>
                <a:lnTo>
                  <a:pt x="811531" y="3022600"/>
                </a:lnTo>
                <a:lnTo>
                  <a:pt x="812483" y="3029267"/>
                </a:lnTo>
                <a:lnTo>
                  <a:pt x="813436" y="3035935"/>
                </a:lnTo>
                <a:lnTo>
                  <a:pt x="814071" y="3043872"/>
                </a:lnTo>
                <a:lnTo>
                  <a:pt x="814388" y="3052445"/>
                </a:lnTo>
                <a:lnTo>
                  <a:pt x="814388" y="3061970"/>
                </a:lnTo>
                <a:lnTo>
                  <a:pt x="814071" y="3080385"/>
                </a:lnTo>
                <a:lnTo>
                  <a:pt x="812801" y="3100705"/>
                </a:lnTo>
                <a:lnTo>
                  <a:pt x="811531" y="3121660"/>
                </a:lnTo>
                <a:lnTo>
                  <a:pt x="808991" y="3143885"/>
                </a:lnTo>
                <a:lnTo>
                  <a:pt x="806451" y="3166427"/>
                </a:lnTo>
                <a:lnTo>
                  <a:pt x="803593" y="3188652"/>
                </a:lnTo>
                <a:lnTo>
                  <a:pt x="800736" y="3210877"/>
                </a:lnTo>
                <a:lnTo>
                  <a:pt x="797561" y="3231832"/>
                </a:lnTo>
                <a:lnTo>
                  <a:pt x="791211" y="3270885"/>
                </a:lnTo>
                <a:lnTo>
                  <a:pt x="785813" y="3302000"/>
                </a:lnTo>
                <a:lnTo>
                  <a:pt x="784226" y="3309937"/>
                </a:lnTo>
                <a:lnTo>
                  <a:pt x="71120" y="3309937"/>
                </a:lnTo>
                <a:lnTo>
                  <a:pt x="63818" y="3309620"/>
                </a:lnTo>
                <a:lnTo>
                  <a:pt x="56515" y="3308350"/>
                </a:lnTo>
                <a:lnTo>
                  <a:pt x="50165" y="3306762"/>
                </a:lnTo>
                <a:lnTo>
                  <a:pt x="43498" y="3304222"/>
                </a:lnTo>
                <a:lnTo>
                  <a:pt x="37148" y="3301682"/>
                </a:lnTo>
                <a:lnTo>
                  <a:pt x="31433" y="3297555"/>
                </a:lnTo>
                <a:lnTo>
                  <a:pt x="26035" y="3293427"/>
                </a:lnTo>
                <a:lnTo>
                  <a:pt x="20638" y="3288982"/>
                </a:lnTo>
                <a:lnTo>
                  <a:pt x="16193" y="3283902"/>
                </a:lnTo>
                <a:lnTo>
                  <a:pt x="12383" y="3278505"/>
                </a:lnTo>
                <a:lnTo>
                  <a:pt x="8573" y="3272472"/>
                </a:lnTo>
                <a:lnTo>
                  <a:pt x="5398" y="3266440"/>
                </a:lnTo>
                <a:lnTo>
                  <a:pt x="3175" y="3259772"/>
                </a:lnTo>
                <a:lnTo>
                  <a:pt x="1588" y="3253105"/>
                </a:lnTo>
                <a:lnTo>
                  <a:pt x="318" y="3246120"/>
                </a:lnTo>
                <a:lnTo>
                  <a:pt x="0" y="3238817"/>
                </a:lnTo>
                <a:lnTo>
                  <a:pt x="0" y="2493645"/>
                </a:lnTo>
                <a:lnTo>
                  <a:pt x="31433" y="2499360"/>
                </a:lnTo>
                <a:lnTo>
                  <a:pt x="70485" y="2505392"/>
                </a:lnTo>
                <a:lnTo>
                  <a:pt x="91758" y="2508885"/>
                </a:lnTo>
                <a:lnTo>
                  <a:pt x="114300" y="2512060"/>
                </a:lnTo>
                <a:lnTo>
                  <a:pt x="137478" y="2515235"/>
                </a:lnTo>
                <a:lnTo>
                  <a:pt x="160655" y="2517775"/>
                </a:lnTo>
                <a:lnTo>
                  <a:pt x="183515" y="2519680"/>
                </a:lnTo>
                <a:lnTo>
                  <a:pt x="205740" y="2521585"/>
                </a:lnTo>
                <a:lnTo>
                  <a:pt x="227648" y="2522855"/>
                </a:lnTo>
                <a:lnTo>
                  <a:pt x="247968" y="2523172"/>
                </a:lnTo>
                <a:lnTo>
                  <a:pt x="261620" y="2522855"/>
                </a:lnTo>
                <a:lnTo>
                  <a:pt x="274955" y="2522220"/>
                </a:lnTo>
                <a:lnTo>
                  <a:pt x="287338" y="2520950"/>
                </a:lnTo>
                <a:lnTo>
                  <a:pt x="298768" y="2519045"/>
                </a:lnTo>
                <a:lnTo>
                  <a:pt x="304165" y="2517457"/>
                </a:lnTo>
                <a:lnTo>
                  <a:pt x="309563" y="2515552"/>
                </a:lnTo>
                <a:lnTo>
                  <a:pt x="314960" y="2513647"/>
                </a:lnTo>
                <a:lnTo>
                  <a:pt x="320040" y="2510790"/>
                </a:lnTo>
                <a:lnTo>
                  <a:pt x="325120" y="2507297"/>
                </a:lnTo>
                <a:lnTo>
                  <a:pt x="327978" y="2505075"/>
                </a:lnTo>
                <a:lnTo>
                  <a:pt x="330200" y="2502852"/>
                </a:lnTo>
                <a:lnTo>
                  <a:pt x="332423" y="2500312"/>
                </a:lnTo>
                <a:lnTo>
                  <a:pt x="334645" y="2497455"/>
                </a:lnTo>
                <a:lnTo>
                  <a:pt x="336550" y="2493962"/>
                </a:lnTo>
                <a:lnTo>
                  <a:pt x="338138" y="2490470"/>
                </a:lnTo>
                <a:lnTo>
                  <a:pt x="340043" y="2485390"/>
                </a:lnTo>
                <a:lnTo>
                  <a:pt x="341630" y="2479992"/>
                </a:lnTo>
                <a:lnTo>
                  <a:pt x="342265" y="2474277"/>
                </a:lnTo>
                <a:lnTo>
                  <a:pt x="342900" y="2468562"/>
                </a:lnTo>
                <a:lnTo>
                  <a:pt x="342900" y="2464752"/>
                </a:lnTo>
                <a:lnTo>
                  <a:pt x="342265" y="2461260"/>
                </a:lnTo>
                <a:lnTo>
                  <a:pt x="341630" y="2457767"/>
                </a:lnTo>
                <a:lnTo>
                  <a:pt x="340995" y="2454592"/>
                </a:lnTo>
                <a:lnTo>
                  <a:pt x="339090" y="2448560"/>
                </a:lnTo>
                <a:lnTo>
                  <a:pt x="336233" y="2443162"/>
                </a:lnTo>
                <a:lnTo>
                  <a:pt x="332423" y="2436812"/>
                </a:lnTo>
                <a:lnTo>
                  <a:pt x="328613" y="2430780"/>
                </a:lnTo>
                <a:lnTo>
                  <a:pt x="325120" y="2425065"/>
                </a:lnTo>
                <a:lnTo>
                  <a:pt x="321628" y="2419985"/>
                </a:lnTo>
                <a:lnTo>
                  <a:pt x="318770" y="2413635"/>
                </a:lnTo>
                <a:lnTo>
                  <a:pt x="315278" y="2406967"/>
                </a:lnTo>
                <a:lnTo>
                  <a:pt x="312420" y="2398712"/>
                </a:lnTo>
                <a:lnTo>
                  <a:pt x="309880" y="2389187"/>
                </a:lnTo>
                <a:lnTo>
                  <a:pt x="308610" y="2383790"/>
                </a:lnTo>
                <a:lnTo>
                  <a:pt x="307975" y="2378392"/>
                </a:lnTo>
                <a:lnTo>
                  <a:pt x="307658" y="2373630"/>
                </a:lnTo>
                <a:lnTo>
                  <a:pt x="307340" y="2368232"/>
                </a:lnTo>
                <a:lnTo>
                  <a:pt x="307658" y="2363470"/>
                </a:lnTo>
                <a:lnTo>
                  <a:pt x="307975" y="2359025"/>
                </a:lnTo>
                <a:lnTo>
                  <a:pt x="308293" y="2354580"/>
                </a:lnTo>
                <a:lnTo>
                  <a:pt x="309563" y="2350135"/>
                </a:lnTo>
                <a:lnTo>
                  <a:pt x="310198" y="2346007"/>
                </a:lnTo>
                <a:lnTo>
                  <a:pt x="311785" y="2341562"/>
                </a:lnTo>
                <a:lnTo>
                  <a:pt x="313373" y="2337752"/>
                </a:lnTo>
                <a:lnTo>
                  <a:pt x="314960" y="2333307"/>
                </a:lnTo>
                <a:lnTo>
                  <a:pt x="316865" y="2329497"/>
                </a:lnTo>
                <a:lnTo>
                  <a:pt x="319088" y="2325687"/>
                </a:lnTo>
                <a:lnTo>
                  <a:pt x="324168" y="2318385"/>
                </a:lnTo>
                <a:lnTo>
                  <a:pt x="329248" y="2311717"/>
                </a:lnTo>
                <a:lnTo>
                  <a:pt x="335915" y="2305050"/>
                </a:lnTo>
                <a:lnTo>
                  <a:pt x="343218" y="2299335"/>
                </a:lnTo>
                <a:lnTo>
                  <a:pt x="350838" y="2293937"/>
                </a:lnTo>
                <a:lnTo>
                  <a:pt x="359728" y="2289492"/>
                </a:lnTo>
                <a:lnTo>
                  <a:pt x="363855" y="2287270"/>
                </a:lnTo>
                <a:lnTo>
                  <a:pt x="368618" y="2285682"/>
                </a:lnTo>
                <a:lnTo>
                  <a:pt x="373380" y="2283777"/>
                </a:lnTo>
                <a:lnTo>
                  <a:pt x="378460" y="2282190"/>
                </a:lnTo>
                <a:lnTo>
                  <a:pt x="383223" y="2280920"/>
                </a:lnTo>
                <a:lnTo>
                  <a:pt x="388620" y="2279967"/>
                </a:lnTo>
                <a:lnTo>
                  <a:pt x="394018" y="2279015"/>
                </a:lnTo>
                <a:lnTo>
                  <a:pt x="399415" y="2278697"/>
                </a:lnTo>
                <a:lnTo>
                  <a:pt x="405130" y="2278380"/>
                </a:lnTo>
                <a:lnTo>
                  <a:pt x="410528" y="2278062"/>
                </a:lnTo>
                <a:close/>
                <a:moveTo>
                  <a:pt x="71120" y="1655762"/>
                </a:moveTo>
                <a:lnTo>
                  <a:pt x="814705" y="1655762"/>
                </a:lnTo>
                <a:lnTo>
                  <a:pt x="808990" y="1687194"/>
                </a:lnTo>
                <a:lnTo>
                  <a:pt x="802958" y="1726247"/>
                </a:lnTo>
                <a:lnTo>
                  <a:pt x="796608" y="1770062"/>
                </a:lnTo>
                <a:lnTo>
                  <a:pt x="793433" y="1793557"/>
                </a:lnTo>
                <a:lnTo>
                  <a:pt x="790575" y="1816417"/>
                </a:lnTo>
                <a:lnTo>
                  <a:pt x="788353" y="1839277"/>
                </a:lnTo>
                <a:lnTo>
                  <a:pt x="786765" y="1861819"/>
                </a:lnTo>
                <a:lnTo>
                  <a:pt x="785813" y="1883409"/>
                </a:lnTo>
                <a:lnTo>
                  <a:pt x="785495" y="1903729"/>
                </a:lnTo>
                <a:lnTo>
                  <a:pt x="785495" y="1917699"/>
                </a:lnTo>
                <a:lnTo>
                  <a:pt x="786130" y="1930717"/>
                </a:lnTo>
                <a:lnTo>
                  <a:pt x="787718" y="1943099"/>
                </a:lnTo>
                <a:lnTo>
                  <a:pt x="788353" y="1948814"/>
                </a:lnTo>
                <a:lnTo>
                  <a:pt x="789623" y="1954529"/>
                </a:lnTo>
                <a:lnTo>
                  <a:pt x="791210" y="1960244"/>
                </a:lnTo>
                <a:lnTo>
                  <a:pt x="793115" y="1965642"/>
                </a:lnTo>
                <a:lnTo>
                  <a:pt x="795020" y="1970722"/>
                </a:lnTo>
                <a:lnTo>
                  <a:pt x="797560" y="1975802"/>
                </a:lnTo>
                <a:lnTo>
                  <a:pt x="801053" y="1981199"/>
                </a:lnTo>
                <a:lnTo>
                  <a:pt x="802958" y="1983739"/>
                </a:lnTo>
                <a:lnTo>
                  <a:pt x="805498" y="1986279"/>
                </a:lnTo>
                <a:lnTo>
                  <a:pt x="808038" y="1988502"/>
                </a:lnTo>
                <a:lnTo>
                  <a:pt x="810895" y="1990724"/>
                </a:lnTo>
                <a:lnTo>
                  <a:pt x="814388" y="1992629"/>
                </a:lnTo>
                <a:lnTo>
                  <a:pt x="817880" y="1994217"/>
                </a:lnTo>
                <a:lnTo>
                  <a:pt x="823278" y="1996122"/>
                </a:lnTo>
                <a:lnTo>
                  <a:pt x="828675" y="1997709"/>
                </a:lnTo>
                <a:lnTo>
                  <a:pt x="834390" y="1998662"/>
                </a:lnTo>
                <a:lnTo>
                  <a:pt x="840106" y="1998979"/>
                </a:lnTo>
                <a:lnTo>
                  <a:pt x="840423" y="1998662"/>
                </a:lnTo>
                <a:lnTo>
                  <a:pt x="841693" y="1998979"/>
                </a:lnTo>
                <a:lnTo>
                  <a:pt x="845185" y="1998662"/>
                </a:lnTo>
                <a:lnTo>
                  <a:pt x="848361" y="1998027"/>
                </a:lnTo>
                <a:lnTo>
                  <a:pt x="851853" y="1997709"/>
                </a:lnTo>
                <a:lnTo>
                  <a:pt x="855346" y="1997074"/>
                </a:lnTo>
                <a:lnTo>
                  <a:pt x="861061" y="1994534"/>
                </a:lnTo>
                <a:lnTo>
                  <a:pt x="866458" y="1992312"/>
                </a:lnTo>
                <a:lnTo>
                  <a:pt x="872808" y="1988502"/>
                </a:lnTo>
                <a:lnTo>
                  <a:pt x="879158" y="1984692"/>
                </a:lnTo>
                <a:lnTo>
                  <a:pt x="884556" y="1980882"/>
                </a:lnTo>
                <a:lnTo>
                  <a:pt x="889635" y="1977389"/>
                </a:lnTo>
                <a:lnTo>
                  <a:pt x="895986" y="1974532"/>
                </a:lnTo>
                <a:lnTo>
                  <a:pt x="902653" y="1971357"/>
                </a:lnTo>
                <a:lnTo>
                  <a:pt x="910908" y="1968182"/>
                </a:lnTo>
                <a:lnTo>
                  <a:pt x="920433" y="1965642"/>
                </a:lnTo>
                <a:lnTo>
                  <a:pt x="923608" y="1965324"/>
                </a:lnTo>
                <a:lnTo>
                  <a:pt x="931228" y="1964054"/>
                </a:lnTo>
                <a:lnTo>
                  <a:pt x="935038" y="1963419"/>
                </a:lnTo>
                <a:lnTo>
                  <a:pt x="938848" y="1963419"/>
                </a:lnTo>
                <a:lnTo>
                  <a:pt x="940753" y="1963419"/>
                </a:lnTo>
                <a:lnTo>
                  <a:pt x="945198" y="1963419"/>
                </a:lnTo>
                <a:lnTo>
                  <a:pt x="949961" y="1963737"/>
                </a:lnTo>
                <a:lnTo>
                  <a:pt x="954088" y="1964372"/>
                </a:lnTo>
                <a:lnTo>
                  <a:pt x="958533" y="1965324"/>
                </a:lnTo>
                <a:lnTo>
                  <a:pt x="962978" y="1966277"/>
                </a:lnTo>
                <a:lnTo>
                  <a:pt x="967106" y="1967547"/>
                </a:lnTo>
                <a:lnTo>
                  <a:pt x="971233" y="1969134"/>
                </a:lnTo>
                <a:lnTo>
                  <a:pt x="975043" y="1971039"/>
                </a:lnTo>
                <a:lnTo>
                  <a:pt x="978853" y="1972944"/>
                </a:lnTo>
                <a:lnTo>
                  <a:pt x="982663" y="1974849"/>
                </a:lnTo>
                <a:lnTo>
                  <a:pt x="989966" y="1979929"/>
                </a:lnTo>
                <a:lnTo>
                  <a:pt x="996951" y="1985644"/>
                </a:lnTo>
                <a:lnTo>
                  <a:pt x="1003301" y="1991994"/>
                </a:lnTo>
                <a:lnTo>
                  <a:pt x="1009016" y="1998979"/>
                </a:lnTo>
                <a:lnTo>
                  <a:pt x="1014413" y="2006917"/>
                </a:lnTo>
                <a:lnTo>
                  <a:pt x="1019176" y="2015489"/>
                </a:lnTo>
                <a:lnTo>
                  <a:pt x="1021081" y="2019934"/>
                </a:lnTo>
                <a:lnTo>
                  <a:pt x="1022986" y="2024379"/>
                </a:lnTo>
                <a:lnTo>
                  <a:pt x="1024891" y="2029142"/>
                </a:lnTo>
                <a:lnTo>
                  <a:pt x="1025843" y="2034222"/>
                </a:lnTo>
                <a:lnTo>
                  <a:pt x="1027431" y="2038984"/>
                </a:lnTo>
                <a:lnTo>
                  <a:pt x="1028383" y="2044382"/>
                </a:lnTo>
                <a:lnTo>
                  <a:pt x="1029336" y="2049779"/>
                </a:lnTo>
                <a:lnTo>
                  <a:pt x="1029653" y="2055177"/>
                </a:lnTo>
                <a:lnTo>
                  <a:pt x="1030288" y="2060892"/>
                </a:lnTo>
                <a:lnTo>
                  <a:pt x="1030288" y="2066289"/>
                </a:lnTo>
                <a:lnTo>
                  <a:pt x="1030288" y="2079307"/>
                </a:lnTo>
                <a:lnTo>
                  <a:pt x="1029018" y="2091372"/>
                </a:lnTo>
                <a:lnTo>
                  <a:pt x="1027431" y="2102802"/>
                </a:lnTo>
                <a:lnTo>
                  <a:pt x="1025208" y="2114549"/>
                </a:lnTo>
                <a:lnTo>
                  <a:pt x="1022668" y="2124709"/>
                </a:lnTo>
                <a:lnTo>
                  <a:pt x="1019176" y="2134234"/>
                </a:lnTo>
                <a:lnTo>
                  <a:pt x="1015366" y="2143442"/>
                </a:lnTo>
                <a:lnTo>
                  <a:pt x="1012826" y="2147252"/>
                </a:lnTo>
                <a:lnTo>
                  <a:pt x="1010603" y="2151062"/>
                </a:lnTo>
                <a:lnTo>
                  <a:pt x="1008381" y="2154872"/>
                </a:lnTo>
                <a:lnTo>
                  <a:pt x="1005841" y="2158364"/>
                </a:lnTo>
                <a:lnTo>
                  <a:pt x="1002983" y="2161539"/>
                </a:lnTo>
                <a:lnTo>
                  <a:pt x="1000443" y="2164079"/>
                </a:lnTo>
                <a:lnTo>
                  <a:pt x="997268" y="2166937"/>
                </a:lnTo>
                <a:lnTo>
                  <a:pt x="994093" y="2169477"/>
                </a:lnTo>
                <a:lnTo>
                  <a:pt x="990918" y="2171699"/>
                </a:lnTo>
                <a:lnTo>
                  <a:pt x="987426" y="2173604"/>
                </a:lnTo>
                <a:lnTo>
                  <a:pt x="983933" y="2175509"/>
                </a:lnTo>
                <a:lnTo>
                  <a:pt x="980441" y="2177097"/>
                </a:lnTo>
                <a:lnTo>
                  <a:pt x="976313" y="2178684"/>
                </a:lnTo>
                <a:lnTo>
                  <a:pt x="972186" y="2179954"/>
                </a:lnTo>
                <a:lnTo>
                  <a:pt x="967741" y="2180589"/>
                </a:lnTo>
                <a:lnTo>
                  <a:pt x="962978" y="2181224"/>
                </a:lnTo>
                <a:lnTo>
                  <a:pt x="957898" y="2181859"/>
                </a:lnTo>
                <a:lnTo>
                  <a:pt x="952500" y="2182177"/>
                </a:lnTo>
                <a:lnTo>
                  <a:pt x="947421" y="2182177"/>
                </a:lnTo>
                <a:lnTo>
                  <a:pt x="942341" y="2181859"/>
                </a:lnTo>
                <a:lnTo>
                  <a:pt x="930593" y="2179954"/>
                </a:lnTo>
                <a:lnTo>
                  <a:pt x="922338" y="2178367"/>
                </a:lnTo>
                <a:lnTo>
                  <a:pt x="914718" y="2176144"/>
                </a:lnTo>
                <a:lnTo>
                  <a:pt x="907733" y="2173604"/>
                </a:lnTo>
                <a:lnTo>
                  <a:pt x="901701" y="2171382"/>
                </a:lnTo>
                <a:lnTo>
                  <a:pt x="896303" y="2168842"/>
                </a:lnTo>
                <a:lnTo>
                  <a:pt x="890906" y="2165984"/>
                </a:lnTo>
                <a:lnTo>
                  <a:pt x="881381" y="2159952"/>
                </a:lnTo>
                <a:lnTo>
                  <a:pt x="872173" y="2153919"/>
                </a:lnTo>
                <a:lnTo>
                  <a:pt x="862331" y="2147569"/>
                </a:lnTo>
                <a:lnTo>
                  <a:pt x="856616" y="2145029"/>
                </a:lnTo>
                <a:lnTo>
                  <a:pt x="849948" y="2142489"/>
                </a:lnTo>
                <a:lnTo>
                  <a:pt x="846456" y="2141219"/>
                </a:lnTo>
                <a:lnTo>
                  <a:pt x="842646" y="2140584"/>
                </a:lnTo>
                <a:lnTo>
                  <a:pt x="838518" y="2139949"/>
                </a:lnTo>
                <a:lnTo>
                  <a:pt x="834708" y="2139632"/>
                </a:lnTo>
                <a:lnTo>
                  <a:pt x="834073" y="2139632"/>
                </a:lnTo>
                <a:lnTo>
                  <a:pt x="833120" y="2139632"/>
                </a:lnTo>
                <a:lnTo>
                  <a:pt x="828675" y="2139949"/>
                </a:lnTo>
                <a:lnTo>
                  <a:pt x="823913" y="2140584"/>
                </a:lnTo>
                <a:lnTo>
                  <a:pt x="819785" y="2141537"/>
                </a:lnTo>
                <a:lnTo>
                  <a:pt x="815340" y="2143124"/>
                </a:lnTo>
                <a:lnTo>
                  <a:pt x="812483" y="2144394"/>
                </a:lnTo>
                <a:lnTo>
                  <a:pt x="809943" y="2145664"/>
                </a:lnTo>
                <a:lnTo>
                  <a:pt x="808038" y="2147252"/>
                </a:lnTo>
                <a:lnTo>
                  <a:pt x="805498" y="2148839"/>
                </a:lnTo>
                <a:lnTo>
                  <a:pt x="802640" y="2152332"/>
                </a:lnTo>
                <a:lnTo>
                  <a:pt x="800418" y="2155189"/>
                </a:lnTo>
                <a:lnTo>
                  <a:pt x="797243" y="2160587"/>
                </a:lnTo>
                <a:lnTo>
                  <a:pt x="795338" y="2165667"/>
                </a:lnTo>
                <a:lnTo>
                  <a:pt x="793750" y="2170112"/>
                </a:lnTo>
                <a:lnTo>
                  <a:pt x="792480" y="2175192"/>
                </a:lnTo>
                <a:lnTo>
                  <a:pt x="791210" y="2183129"/>
                </a:lnTo>
                <a:lnTo>
                  <a:pt x="789940" y="2191384"/>
                </a:lnTo>
                <a:lnTo>
                  <a:pt x="788670" y="2200592"/>
                </a:lnTo>
                <a:lnTo>
                  <a:pt x="788353" y="2210117"/>
                </a:lnTo>
                <a:lnTo>
                  <a:pt x="787400" y="2230754"/>
                </a:lnTo>
                <a:lnTo>
                  <a:pt x="787400" y="2253614"/>
                </a:lnTo>
                <a:lnTo>
                  <a:pt x="787400" y="2279332"/>
                </a:lnTo>
                <a:lnTo>
                  <a:pt x="788035" y="2305685"/>
                </a:lnTo>
                <a:lnTo>
                  <a:pt x="789305" y="2332672"/>
                </a:lnTo>
                <a:lnTo>
                  <a:pt x="790575" y="2359660"/>
                </a:lnTo>
                <a:lnTo>
                  <a:pt x="791845" y="2386647"/>
                </a:lnTo>
                <a:lnTo>
                  <a:pt x="793750" y="2412682"/>
                </a:lnTo>
                <a:lnTo>
                  <a:pt x="795655" y="2437765"/>
                </a:lnTo>
                <a:lnTo>
                  <a:pt x="797878" y="2460307"/>
                </a:lnTo>
                <a:lnTo>
                  <a:pt x="768668" y="2462530"/>
                </a:lnTo>
                <a:lnTo>
                  <a:pt x="733108" y="2465070"/>
                </a:lnTo>
                <a:lnTo>
                  <a:pt x="700405" y="2466975"/>
                </a:lnTo>
                <a:lnTo>
                  <a:pt x="666750" y="2468562"/>
                </a:lnTo>
                <a:lnTo>
                  <a:pt x="633095" y="2469832"/>
                </a:lnTo>
                <a:lnTo>
                  <a:pt x="601028" y="2470150"/>
                </a:lnTo>
                <a:lnTo>
                  <a:pt x="586105" y="2470150"/>
                </a:lnTo>
                <a:lnTo>
                  <a:pt x="562610" y="2468880"/>
                </a:lnTo>
                <a:lnTo>
                  <a:pt x="552450" y="2468562"/>
                </a:lnTo>
                <a:lnTo>
                  <a:pt x="543560" y="2467927"/>
                </a:lnTo>
                <a:lnTo>
                  <a:pt x="538163" y="2466975"/>
                </a:lnTo>
                <a:lnTo>
                  <a:pt x="544513" y="2458402"/>
                </a:lnTo>
                <a:lnTo>
                  <a:pt x="551498" y="2446337"/>
                </a:lnTo>
                <a:lnTo>
                  <a:pt x="554673" y="2440940"/>
                </a:lnTo>
                <a:lnTo>
                  <a:pt x="558165" y="2434907"/>
                </a:lnTo>
                <a:lnTo>
                  <a:pt x="561340" y="2428557"/>
                </a:lnTo>
                <a:lnTo>
                  <a:pt x="563880" y="2421255"/>
                </a:lnTo>
                <a:lnTo>
                  <a:pt x="567055" y="2413635"/>
                </a:lnTo>
                <a:lnTo>
                  <a:pt x="569278" y="2405380"/>
                </a:lnTo>
                <a:lnTo>
                  <a:pt x="571500" y="2396807"/>
                </a:lnTo>
                <a:lnTo>
                  <a:pt x="573405" y="2387282"/>
                </a:lnTo>
                <a:lnTo>
                  <a:pt x="574993" y="2379027"/>
                </a:lnTo>
                <a:lnTo>
                  <a:pt x="575628" y="2371090"/>
                </a:lnTo>
                <a:lnTo>
                  <a:pt x="576580" y="2363470"/>
                </a:lnTo>
                <a:lnTo>
                  <a:pt x="576580" y="2355850"/>
                </a:lnTo>
                <a:lnTo>
                  <a:pt x="576263" y="2347277"/>
                </a:lnTo>
                <a:lnTo>
                  <a:pt x="575628" y="2339340"/>
                </a:lnTo>
                <a:lnTo>
                  <a:pt x="574040" y="2331402"/>
                </a:lnTo>
                <a:lnTo>
                  <a:pt x="572770" y="2323782"/>
                </a:lnTo>
                <a:lnTo>
                  <a:pt x="570865" y="2315845"/>
                </a:lnTo>
                <a:lnTo>
                  <a:pt x="568008" y="2308860"/>
                </a:lnTo>
                <a:lnTo>
                  <a:pt x="565468" y="2301875"/>
                </a:lnTo>
                <a:lnTo>
                  <a:pt x="561975" y="2295207"/>
                </a:lnTo>
                <a:lnTo>
                  <a:pt x="558800" y="2290762"/>
                </a:lnTo>
                <a:lnTo>
                  <a:pt x="555943" y="2286317"/>
                </a:lnTo>
                <a:lnTo>
                  <a:pt x="552768" y="2281555"/>
                </a:lnTo>
                <a:lnTo>
                  <a:pt x="549275" y="2277427"/>
                </a:lnTo>
                <a:lnTo>
                  <a:pt x="545783" y="2273617"/>
                </a:lnTo>
                <a:lnTo>
                  <a:pt x="541973" y="2269807"/>
                </a:lnTo>
                <a:lnTo>
                  <a:pt x="537845" y="2265997"/>
                </a:lnTo>
                <a:lnTo>
                  <a:pt x="534035" y="2262504"/>
                </a:lnTo>
                <a:lnTo>
                  <a:pt x="525145" y="2256472"/>
                </a:lnTo>
                <a:lnTo>
                  <a:pt x="516573" y="2250439"/>
                </a:lnTo>
                <a:lnTo>
                  <a:pt x="506730" y="2245677"/>
                </a:lnTo>
                <a:lnTo>
                  <a:pt x="496888" y="2241549"/>
                </a:lnTo>
                <a:lnTo>
                  <a:pt x="487045" y="2237739"/>
                </a:lnTo>
                <a:lnTo>
                  <a:pt x="476568" y="2234564"/>
                </a:lnTo>
                <a:lnTo>
                  <a:pt x="466090" y="2232342"/>
                </a:lnTo>
                <a:lnTo>
                  <a:pt x="455295" y="2230437"/>
                </a:lnTo>
                <a:lnTo>
                  <a:pt x="444183" y="2228849"/>
                </a:lnTo>
                <a:lnTo>
                  <a:pt x="433070" y="2227579"/>
                </a:lnTo>
                <a:lnTo>
                  <a:pt x="421958" y="2226944"/>
                </a:lnTo>
                <a:lnTo>
                  <a:pt x="410528" y="2226944"/>
                </a:lnTo>
                <a:lnTo>
                  <a:pt x="402908" y="2226944"/>
                </a:lnTo>
                <a:lnTo>
                  <a:pt x="395288" y="2227262"/>
                </a:lnTo>
                <a:lnTo>
                  <a:pt x="387033" y="2228532"/>
                </a:lnTo>
                <a:lnTo>
                  <a:pt x="379730" y="2229484"/>
                </a:lnTo>
                <a:lnTo>
                  <a:pt x="372110" y="2230754"/>
                </a:lnTo>
                <a:lnTo>
                  <a:pt x="364808" y="2232659"/>
                </a:lnTo>
                <a:lnTo>
                  <a:pt x="358140" y="2234882"/>
                </a:lnTo>
                <a:lnTo>
                  <a:pt x="351155" y="2237104"/>
                </a:lnTo>
                <a:lnTo>
                  <a:pt x="344170" y="2239962"/>
                </a:lnTo>
                <a:lnTo>
                  <a:pt x="337820" y="2242819"/>
                </a:lnTo>
                <a:lnTo>
                  <a:pt x="331153" y="2245994"/>
                </a:lnTo>
                <a:lnTo>
                  <a:pt x="324803" y="2249804"/>
                </a:lnTo>
                <a:lnTo>
                  <a:pt x="319088" y="2253614"/>
                </a:lnTo>
                <a:lnTo>
                  <a:pt x="313373" y="2257424"/>
                </a:lnTo>
                <a:lnTo>
                  <a:pt x="307658" y="2262187"/>
                </a:lnTo>
                <a:lnTo>
                  <a:pt x="302260" y="2266632"/>
                </a:lnTo>
                <a:lnTo>
                  <a:pt x="297180" y="2271394"/>
                </a:lnTo>
                <a:lnTo>
                  <a:pt x="292418" y="2276474"/>
                </a:lnTo>
                <a:lnTo>
                  <a:pt x="287655" y="2281872"/>
                </a:lnTo>
                <a:lnTo>
                  <a:pt x="283528" y="2287270"/>
                </a:lnTo>
                <a:lnTo>
                  <a:pt x="279400" y="2292985"/>
                </a:lnTo>
                <a:lnTo>
                  <a:pt x="275908" y="2299017"/>
                </a:lnTo>
                <a:lnTo>
                  <a:pt x="272415" y="2305367"/>
                </a:lnTo>
                <a:lnTo>
                  <a:pt x="269240" y="2311400"/>
                </a:lnTo>
                <a:lnTo>
                  <a:pt x="266383" y="2318067"/>
                </a:lnTo>
                <a:lnTo>
                  <a:pt x="263843" y="2324417"/>
                </a:lnTo>
                <a:lnTo>
                  <a:pt x="261938" y="2331402"/>
                </a:lnTo>
                <a:lnTo>
                  <a:pt x="260033" y="2338070"/>
                </a:lnTo>
                <a:lnTo>
                  <a:pt x="259080" y="2345372"/>
                </a:lnTo>
                <a:lnTo>
                  <a:pt x="257810" y="2352357"/>
                </a:lnTo>
                <a:lnTo>
                  <a:pt x="257493" y="2359660"/>
                </a:lnTo>
                <a:lnTo>
                  <a:pt x="257175" y="2367280"/>
                </a:lnTo>
                <a:lnTo>
                  <a:pt x="257493" y="2375217"/>
                </a:lnTo>
                <a:lnTo>
                  <a:pt x="258128" y="2383790"/>
                </a:lnTo>
                <a:lnTo>
                  <a:pt x="259398" y="2391727"/>
                </a:lnTo>
                <a:lnTo>
                  <a:pt x="260985" y="2400300"/>
                </a:lnTo>
                <a:lnTo>
                  <a:pt x="263208" y="2409190"/>
                </a:lnTo>
                <a:lnTo>
                  <a:pt x="265748" y="2417762"/>
                </a:lnTo>
                <a:lnTo>
                  <a:pt x="268923" y="2425382"/>
                </a:lnTo>
                <a:lnTo>
                  <a:pt x="272098" y="2432367"/>
                </a:lnTo>
                <a:lnTo>
                  <a:pt x="274955" y="2438717"/>
                </a:lnTo>
                <a:lnTo>
                  <a:pt x="278448" y="2444432"/>
                </a:lnTo>
                <a:lnTo>
                  <a:pt x="284163" y="2453957"/>
                </a:lnTo>
                <a:lnTo>
                  <a:pt x="289243" y="2460942"/>
                </a:lnTo>
                <a:lnTo>
                  <a:pt x="291783" y="2465705"/>
                </a:lnTo>
                <a:lnTo>
                  <a:pt x="292418" y="2466975"/>
                </a:lnTo>
                <a:lnTo>
                  <a:pt x="287655" y="2468562"/>
                </a:lnTo>
                <a:lnTo>
                  <a:pt x="280670" y="2469832"/>
                </a:lnTo>
                <a:lnTo>
                  <a:pt x="274003" y="2470467"/>
                </a:lnTo>
                <a:lnTo>
                  <a:pt x="265748" y="2471420"/>
                </a:lnTo>
                <a:lnTo>
                  <a:pt x="257493" y="2471737"/>
                </a:lnTo>
                <a:lnTo>
                  <a:pt x="247968" y="2471737"/>
                </a:lnTo>
                <a:lnTo>
                  <a:pt x="229553" y="2471420"/>
                </a:lnTo>
                <a:lnTo>
                  <a:pt x="209233" y="2470150"/>
                </a:lnTo>
                <a:lnTo>
                  <a:pt x="187960" y="2468562"/>
                </a:lnTo>
                <a:lnTo>
                  <a:pt x="166053" y="2466340"/>
                </a:lnTo>
                <a:lnTo>
                  <a:pt x="143510" y="2464117"/>
                </a:lnTo>
                <a:lnTo>
                  <a:pt x="120968" y="2460942"/>
                </a:lnTo>
                <a:lnTo>
                  <a:pt x="99060" y="2457767"/>
                </a:lnTo>
                <a:lnTo>
                  <a:pt x="77788" y="2454910"/>
                </a:lnTo>
                <a:lnTo>
                  <a:pt x="39053" y="2448242"/>
                </a:lnTo>
                <a:lnTo>
                  <a:pt x="7938" y="2442845"/>
                </a:lnTo>
                <a:lnTo>
                  <a:pt x="0" y="2441575"/>
                </a:lnTo>
                <a:lnTo>
                  <a:pt x="0" y="1726882"/>
                </a:lnTo>
                <a:lnTo>
                  <a:pt x="318" y="1719579"/>
                </a:lnTo>
                <a:lnTo>
                  <a:pt x="1588" y="1712912"/>
                </a:lnTo>
                <a:lnTo>
                  <a:pt x="3175" y="1705927"/>
                </a:lnTo>
                <a:lnTo>
                  <a:pt x="5398" y="1699259"/>
                </a:lnTo>
                <a:lnTo>
                  <a:pt x="8573" y="1693227"/>
                </a:lnTo>
                <a:lnTo>
                  <a:pt x="12383" y="1687194"/>
                </a:lnTo>
                <a:lnTo>
                  <a:pt x="16193" y="1681797"/>
                </a:lnTo>
                <a:lnTo>
                  <a:pt x="20638" y="1676717"/>
                </a:lnTo>
                <a:lnTo>
                  <a:pt x="26035" y="1672272"/>
                </a:lnTo>
                <a:lnTo>
                  <a:pt x="31433" y="1668144"/>
                </a:lnTo>
                <a:lnTo>
                  <a:pt x="37148" y="1664652"/>
                </a:lnTo>
                <a:lnTo>
                  <a:pt x="43498" y="1661477"/>
                </a:lnTo>
                <a:lnTo>
                  <a:pt x="50165" y="1658937"/>
                </a:lnTo>
                <a:lnTo>
                  <a:pt x="56515" y="1657349"/>
                </a:lnTo>
                <a:lnTo>
                  <a:pt x="63818" y="1656079"/>
                </a:lnTo>
                <a:lnTo>
                  <a:pt x="71120" y="1655762"/>
                </a:lnTo>
                <a:close/>
                <a:moveTo>
                  <a:pt x="1433951" y="1406525"/>
                </a:moveTo>
                <a:lnTo>
                  <a:pt x="1422849" y="1416679"/>
                </a:lnTo>
                <a:lnTo>
                  <a:pt x="1412064" y="1427150"/>
                </a:lnTo>
                <a:lnTo>
                  <a:pt x="1401279" y="1438256"/>
                </a:lnTo>
                <a:lnTo>
                  <a:pt x="1396521" y="1444602"/>
                </a:lnTo>
                <a:lnTo>
                  <a:pt x="1391446" y="1450631"/>
                </a:lnTo>
                <a:lnTo>
                  <a:pt x="1383199" y="1461737"/>
                </a:lnTo>
                <a:lnTo>
                  <a:pt x="1375269" y="1472525"/>
                </a:lnTo>
                <a:lnTo>
                  <a:pt x="1368607" y="1483631"/>
                </a:lnTo>
                <a:lnTo>
                  <a:pt x="1361946" y="1494419"/>
                </a:lnTo>
                <a:lnTo>
                  <a:pt x="1356237" y="1505525"/>
                </a:lnTo>
                <a:lnTo>
                  <a:pt x="1350844" y="1516314"/>
                </a:lnTo>
                <a:lnTo>
                  <a:pt x="1346086" y="1527420"/>
                </a:lnTo>
                <a:lnTo>
                  <a:pt x="1341645" y="1538208"/>
                </a:lnTo>
                <a:lnTo>
                  <a:pt x="1337839" y="1549314"/>
                </a:lnTo>
                <a:lnTo>
                  <a:pt x="1334667" y="1559785"/>
                </a:lnTo>
                <a:lnTo>
                  <a:pt x="1331812" y="1570574"/>
                </a:lnTo>
                <a:lnTo>
                  <a:pt x="1329591" y="1581362"/>
                </a:lnTo>
                <a:lnTo>
                  <a:pt x="1328005" y="1592151"/>
                </a:lnTo>
                <a:lnTo>
                  <a:pt x="1326419" y="1602622"/>
                </a:lnTo>
                <a:lnTo>
                  <a:pt x="1325785" y="1613093"/>
                </a:lnTo>
                <a:lnTo>
                  <a:pt x="1325468" y="1623247"/>
                </a:lnTo>
                <a:lnTo>
                  <a:pt x="1325468" y="1633718"/>
                </a:lnTo>
                <a:lnTo>
                  <a:pt x="1325785" y="1643555"/>
                </a:lnTo>
                <a:lnTo>
                  <a:pt x="1326419" y="1653709"/>
                </a:lnTo>
                <a:lnTo>
                  <a:pt x="1327688" y="1663228"/>
                </a:lnTo>
                <a:lnTo>
                  <a:pt x="1329274" y="1673064"/>
                </a:lnTo>
                <a:lnTo>
                  <a:pt x="1331495" y="1682266"/>
                </a:lnTo>
                <a:lnTo>
                  <a:pt x="1333715" y="1691468"/>
                </a:lnTo>
                <a:lnTo>
                  <a:pt x="1336570" y="1700670"/>
                </a:lnTo>
                <a:lnTo>
                  <a:pt x="1339425" y="1709555"/>
                </a:lnTo>
                <a:lnTo>
                  <a:pt x="1342914" y="1717805"/>
                </a:lnTo>
                <a:lnTo>
                  <a:pt x="1346403" y="1726372"/>
                </a:lnTo>
                <a:lnTo>
                  <a:pt x="1350527" y="1734622"/>
                </a:lnTo>
                <a:lnTo>
                  <a:pt x="1354650" y="1742238"/>
                </a:lnTo>
                <a:lnTo>
                  <a:pt x="1359409" y="1749853"/>
                </a:lnTo>
                <a:lnTo>
                  <a:pt x="1364484" y="1757151"/>
                </a:lnTo>
                <a:lnTo>
                  <a:pt x="1369242" y="1764449"/>
                </a:lnTo>
                <a:lnTo>
                  <a:pt x="1374634" y="1771113"/>
                </a:lnTo>
                <a:lnTo>
                  <a:pt x="1380344" y="1777459"/>
                </a:lnTo>
                <a:lnTo>
                  <a:pt x="1386054" y="1783488"/>
                </a:lnTo>
                <a:lnTo>
                  <a:pt x="1392080" y="1789834"/>
                </a:lnTo>
                <a:lnTo>
                  <a:pt x="1398425" y="1794911"/>
                </a:lnTo>
                <a:lnTo>
                  <a:pt x="1404769" y="1799988"/>
                </a:lnTo>
                <a:lnTo>
                  <a:pt x="1411430" y="1805065"/>
                </a:lnTo>
                <a:lnTo>
                  <a:pt x="1418091" y="1809190"/>
                </a:lnTo>
                <a:lnTo>
                  <a:pt x="1425070" y="1813315"/>
                </a:lnTo>
                <a:lnTo>
                  <a:pt x="1432365" y="1816805"/>
                </a:lnTo>
                <a:lnTo>
                  <a:pt x="1439661" y="1820296"/>
                </a:lnTo>
                <a:lnTo>
                  <a:pt x="1446957" y="1822834"/>
                </a:lnTo>
                <a:lnTo>
                  <a:pt x="1454570" y="1825690"/>
                </a:lnTo>
                <a:lnTo>
                  <a:pt x="1462182" y="1827594"/>
                </a:lnTo>
                <a:lnTo>
                  <a:pt x="1469795" y="1829180"/>
                </a:lnTo>
                <a:lnTo>
                  <a:pt x="1477725" y="1830132"/>
                </a:lnTo>
                <a:lnTo>
                  <a:pt x="1485338" y="1830450"/>
                </a:lnTo>
                <a:lnTo>
                  <a:pt x="1493586" y="1831084"/>
                </a:lnTo>
                <a:lnTo>
                  <a:pt x="1501516" y="1830450"/>
                </a:lnTo>
                <a:lnTo>
                  <a:pt x="1509446" y="1829498"/>
                </a:lnTo>
                <a:lnTo>
                  <a:pt x="1517693" y="1828228"/>
                </a:lnTo>
                <a:lnTo>
                  <a:pt x="1525623" y="1826325"/>
                </a:lnTo>
                <a:lnTo>
                  <a:pt x="1533553" y="1824104"/>
                </a:lnTo>
                <a:lnTo>
                  <a:pt x="1541800" y="1820930"/>
                </a:lnTo>
                <a:lnTo>
                  <a:pt x="1549730" y="1817440"/>
                </a:lnTo>
                <a:lnTo>
                  <a:pt x="1557661" y="1813632"/>
                </a:lnTo>
                <a:lnTo>
                  <a:pt x="1565591" y="1809190"/>
                </a:lnTo>
                <a:lnTo>
                  <a:pt x="1573838" y="1803796"/>
                </a:lnTo>
                <a:lnTo>
                  <a:pt x="1581768" y="1798084"/>
                </a:lnTo>
                <a:lnTo>
                  <a:pt x="1589381" y="1791738"/>
                </a:lnTo>
                <a:lnTo>
                  <a:pt x="1596994" y="1784757"/>
                </a:lnTo>
                <a:lnTo>
                  <a:pt x="1604607" y="1777142"/>
                </a:lnTo>
                <a:lnTo>
                  <a:pt x="1643305" y="1736843"/>
                </a:lnTo>
                <a:lnTo>
                  <a:pt x="1676929" y="1702257"/>
                </a:lnTo>
                <a:lnTo>
                  <a:pt x="1706429" y="1672430"/>
                </a:lnTo>
                <a:lnTo>
                  <a:pt x="1732757" y="1646093"/>
                </a:lnTo>
                <a:lnTo>
                  <a:pt x="1901826" y="2103652"/>
                </a:lnTo>
                <a:lnTo>
                  <a:pt x="1870423" y="2109364"/>
                </a:lnTo>
                <a:lnTo>
                  <a:pt x="1831724" y="2116662"/>
                </a:lnTo>
                <a:lnTo>
                  <a:pt x="1810472" y="2121104"/>
                </a:lnTo>
                <a:lnTo>
                  <a:pt x="1788267" y="2125864"/>
                </a:lnTo>
                <a:lnTo>
                  <a:pt x="1765111" y="2130941"/>
                </a:lnTo>
                <a:lnTo>
                  <a:pt x="1742590" y="2136335"/>
                </a:lnTo>
                <a:lnTo>
                  <a:pt x="1720386" y="2142681"/>
                </a:lnTo>
                <a:lnTo>
                  <a:pt x="1698816" y="2148710"/>
                </a:lnTo>
                <a:lnTo>
                  <a:pt x="1678198" y="2154739"/>
                </a:lnTo>
                <a:lnTo>
                  <a:pt x="1658848" y="2161720"/>
                </a:lnTo>
                <a:lnTo>
                  <a:pt x="1646160" y="2166480"/>
                </a:lnTo>
                <a:lnTo>
                  <a:pt x="1634107" y="2171556"/>
                </a:lnTo>
                <a:lnTo>
                  <a:pt x="1623004" y="2177268"/>
                </a:lnTo>
                <a:lnTo>
                  <a:pt x="1617612" y="2180124"/>
                </a:lnTo>
                <a:lnTo>
                  <a:pt x="1613171" y="2182980"/>
                </a:lnTo>
                <a:lnTo>
                  <a:pt x="1608096" y="2186470"/>
                </a:lnTo>
                <a:lnTo>
                  <a:pt x="1603972" y="2189960"/>
                </a:lnTo>
                <a:lnTo>
                  <a:pt x="1599849" y="2193768"/>
                </a:lnTo>
                <a:lnTo>
                  <a:pt x="1595408" y="2197893"/>
                </a:lnTo>
                <a:lnTo>
                  <a:pt x="1592236" y="2202970"/>
                </a:lnTo>
                <a:lnTo>
                  <a:pt x="1590333" y="2206143"/>
                </a:lnTo>
                <a:lnTo>
                  <a:pt x="1588746" y="2208999"/>
                </a:lnTo>
                <a:lnTo>
                  <a:pt x="1587478" y="2212489"/>
                </a:lnTo>
                <a:lnTo>
                  <a:pt x="1586526" y="2215980"/>
                </a:lnTo>
                <a:lnTo>
                  <a:pt x="1585892" y="2219470"/>
                </a:lnTo>
                <a:lnTo>
                  <a:pt x="1585574" y="2223595"/>
                </a:lnTo>
                <a:lnTo>
                  <a:pt x="1585574" y="2228989"/>
                </a:lnTo>
                <a:lnTo>
                  <a:pt x="1585892" y="2234701"/>
                </a:lnTo>
                <a:lnTo>
                  <a:pt x="1587160" y="2240413"/>
                </a:lnTo>
                <a:lnTo>
                  <a:pt x="1589064" y="2245807"/>
                </a:lnTo>
                <a:lnTo>
                  <a:pt x="1590333" y="2249297"/>
                </a:lnTo>
                <a:lnTo>
                  <a:pt x="1591601" y="2252153"/>
                </a:lnTo>
                <a:lnTo>
                  <a:pt x="1593505" y="2255326"/>
                </a:lnTo>
                <a:lnTo>
                  <a:pt x="1595408" y="2257864"/>
                </a:lnTo>
                <a:lnTo>
                  <a:pt x="1599531" y="2262941"/>
                </a:lnTo>
                <a:lnTo>
                  <a:pt x="1603655" y="2266749"/>
                </a:lnTo>
                <a:lnTo>
                  <a:pt x="1609682" y="2272143"/>
                </a:lnTo>
                <a:lnTo>
                  <a:pt x="1615074" y="2276268"/>
                </a:lnTo>
                <a:lnTo>
                  <a:pt x="1620467" y="2280076"/>
                </a:lnTo>
                <a:lnTo>
                  <a:pt x="1625859" y="2283884"/>
                </a:lnTo>
                <a:lnTo>
                  <a:pt x="1630617" y="2288644"/>
                </a:lnTo>
                <a:lnTo>
                  <a:pt x="1636010" y="2294038"/>
                </a:lnTo>
                <a:lnTo>
                  <a:pt x="1641402" y="2300384"/>
                </a:lnTo>
                <a:lnTo>
                  <a:pt x="1647112" y="2308317"/>
                </a:lnTo>
                <a:lnTo>
                  <a:pt x="1650284" y="2313077"/>
                </a:lnTo>
                <a:lnTo>
                  <a:pt x="1652822" y="2318153"/>
                </a:lnTo>
                <a:lnTo>
                  <a:pt x="1654725" y="2322596"/>
                </a:lnTo>
                <a:lnTo>
                  <a:pt x="1656628" y="2327673"/>
                </a:lnTo>
                <a:lnTo>
                  <a:pt x="1658214" y="2331798"/>
                </a:lnTo>
                <a:lnTo>
                  <a:pt x="1659800" y="2336240"/>
                </a:lnTo>
                <a:lnTo>
                  <a:pt x="1660434" y="2340682"/>
                </a:lnTo>
                <a:lnTo>
                  <a:pt x="1661386" y="2345125"/>
                </a:lnTo>
                <a:lnTo>
                  <a:pt x="1661703" y="2349250"/>
                </a:lnTo>
                <a:lnTo>
                  <a:pt x="1662020" y="2354009"/>
                </a:lnTo>
                <a:lnTo>
                  <a:pt x="1662020" y="2358134"/>
                </a:lnTo>
                <a:lnTo>
                  <a:pt x="1661703" y="2362577"/>
                </a:lnTo>
                <a:lnTo>
                  <a:pt x="1661386" y="2367019"/>
                </a:lnTo>
                <a:lnTo>
                  <a:pt x="1660752" y="2371461"/>
                </a:lnTo>
                <a:lnTo>
                  <a:pt x="1658531" y="2380029"/>
                </a:lnTo>
                <a:lnTo>
                  <a:pt x="1655676" y="2388279"/>
                </a:lnTo>
                <a:lnTo>
                  <a:pt x="1652187" y="2396211"/>
                </a:lnTo>
                <a:lnTo>
                  <a:pt x="1647112" y="2404461"/>
                </a:lnTo>
                <a:lnTo>
                  <a:pt x="1641719" y="2412077"/>
                </a:lnTo>
                <a:lnTo>
                  <a:pt x="1635375" y="2419375"/>
                </a:lnTo>
                <a:lnTo>
                  <a:pt x="1631886" y="2422865"/>
                </a:lnTo>
                <a:lnTo>
                  <a:pt x="1628080" y="2426038"/>
                </a:lnTo>
                <a:lnTo>
                  <a:pt x="1624273" y="2429529"/>
                </a:lnTo>
                <a:lnTo>
                  <a:pt x="1620150" y="2432702"/>
                </a:lnTo>
                <a:lnTo>
                  <a:pt x="1615709" y="2435240"/>
                </a:lnTo>
                <a:lnTo>
                  <a:pt x="1611268" y="2438414"/>
                </a:lnTo>
                <a:lnTo>
                  <a:pt x="1606510" y="2440635"/>
                </a:lnTo>
                <a:lnTo>
                  <a:pt x="1601752" y="2443490"/>
                </a:lnTo>
                <a:lnTo>
                  <a:pt x="1596677" y="2445712"/>
                </a:lnTo>
                <a:lnTo>
                  <a:pt x="1591284" y="2447615"/>
                </a:lnTo>
                <a:lnTo>
                  <a:pt x="1579548" y="2451741"/>
                </a:lnTo>
                <a:lnTo>
                  <a:pt x="1567811" y="2455231"/>
                </a:lnTo>
                <a:lnTo>
                  <a:pt x="1556075" y="2457452"/>
                </a:lnTo>
                <a:lnTo>
                  <a:pt x="1544655" y="2459356"/>
                </a:lnTo>
                <a:lnTo>
                  <a:pt x="1533870" y="2460625"/>
                </a:lnTo>
                <a:lnTo>
                  <a:pt x="1523720" y="2460625"/>
                </a:lnTo>
                <a:lnTo>
                  <a:pt x="1514204" y="2460308"/>
                </a:lnTo>
                <a:lnTo>
                  <a:pt x="1509446" y="2459356"/>
                </a:lnTo>
                <a:lnTo>
                  <a:pt x="1505005" y="2458721"/>
                </a:lnTo>
                <a:lnTo>
                  <a:pt x="1500881" y="2457452"/>
                </a:lnTo>
                <a:lnTo>
                  <a:pt x="1496440" y="2456500"/>
                </a:lnTo>
                <a:lnTo>
                  <a:pt x="1492634" y="2454914"/>
                </a:lnTo>
                <a:lnTo>
                  <a:pt x="1489462" y="2453327"/>
                </a:lnTo>
                <a:lnTo>
                  <a:pt x="1485338" y="2451423"/>
                </a:lnTo>
                <a:lnTo>
                  <a:pt x="1482166" y="2449519"/>
                </a:lnTo>
                <a:lnTo>
                  <a:pt x="1478994" y="2447298"/>
                </a:lnTo>
                <a:lnTo>
                  <a:pt x="1475822" y="2444442"/>
                </a:lnTo>
                <a:lnTo>
                  <a:pt x="1472967" y="2441904"/>
                </a:lnTo>
                <a:lnTo>
                  <a:pt x="1470112" y="2438731"/>
                </a:lnTo>
                <a:lnTo>
                  <a:pt x="1467575" y="2435875"/>
                </a:lnTo>
                <a:lnTo>
                  <a:pt x="1464720" y="2432067"/>
                </a:lnTo>
                <a:lnTo>
                  <a:pt x="1462182" y="2427942"/>
                </a:lnTo>
                <a:lnTo>
                  <a:pt x="1459962" y="2423817"/>
                </a:lnTo>
                <a:lnTo>
                  <a:pt x="1457742" y="2419058"/>
                </a:lnTo>
                <a:lnTo>
                  <a:pt x="1455521" y="2413981"/>
                </a:lnTo>
                <a:lnTo>
                  <a:pt x="1454252" y="2408904"/>
                </a:lnTo>
                <a:lnTo>
                  <a:pt x="1452666" y="2403510"/>
                </a:lnTo>
                <a:lnTo>
                  <a:pt x="1451080" y="2398433"/>
                </a:lnTo>
                <a:lnTo>
                  <a:pt x="1449811" y="2392086"/>
                </a:lnTo>
                <a:lnTo>
                  <a:pt x="1448860" y="2383836"/>
                </a:lnTo>
                <a:lnTo>
                  <a:pt x="1447908" y="2376221"/>
                </a:lnTo>
                <a:lnTo>
                  <a:pt x="1447591" y="2368923"/>
                </a:lnTo>
                <a:lnTo>
                  <a:pt x="1447908" y="2362259"/>
                </a:lnTo>
                <a:lnTo>
                  <a:pt x="1448543" y="2355913"/>
                </a:lnTo>
                <a:lnTo>
                  <a:pt x="1449494" y="2350202"/>
                </a:lnTo>
                <a:lnTo>
                  <a:pt x="1451397" y="2339413"/>
                </a:lnTo>
                <a:lnTo>
                  <a:pt x="1454252" y="2328307"/>
                </a:lnTo>
                <a:lnTo>
                  <a:pt x="1456473" y="2317202"/>
                </a:lnTo>
                <a:lnTo>
                  <a:pt x="1457107" y="2310855"/>
                </a:lnTo>
                <a:lnTo>
                  <a:pt x="1457742" y="2303875"/>
                </a:lnTo>
                <a:lnTo>
                  <a:pt x="1457107" y="2300067"/>
                </a:lnTo>
                <a:lnTo>
                  <a:pt x="1456473" y="2296259"/>
                </a:lnTo>
                <a:lnTo>
                  <a:pt x="1455521" y="2292134"/>
                </a:lnTo>
                <a:lnTo>
                  <a:pt x="1454570" y="2288326"/>
                </a:lnTo>
                <a:lnTo>
                  <a:pt x="1454570" y="2287692"/>
                </a:lnTo>
                <a:lnTo>
                  <a:pt x="1452666" y="2283884"/>
                </a:lnTo>
                <a:lnTo>
                  <a:pt x="1450446" y="2279759"/>
                </a:lnTo>
                <a:lnTo>
                  <a:pt x="1447908" y="2275951"/>
                </a:lnTo>
                <a:lnTo>
                  <a:pt x="1445371" y="2272461"/>
                </a:lnTo>
                <a:lnTo>
                  <a:pt x="1442833" y="2270240"/>
                </a:lnTo>
                <a:lnTo>
                  <a:pt x="1440295" y="2268336"/>
                </a:lnTo>
                <a:lnTo>
                  <a:pt x="1437758" y="2266432"/>
                </a:lnTo>
                <a:lnTo>
                  <a:pt x="1435537" y="2265163"/>
                </a:lnTo>
                <a:lnTo>
                  <a:pt x="1431096" y="2263259"/>
                </a:lnTo>
                <a:lnTo>
                  <a:pt x="1426973" y="2262624"/>
                </a:lnTo>
                <a:lnTo>
                  <a:pt x="1423801" y="2262307"/>
                </a:lnTo>
                <a:lnTo>
                  <a:pt x="1420629" y="2262307"/>
                </a:lnTo>
                <a:lnTo>
                  <a:pt x="1415871" y="2261672"/>
                </a:lnTo>
                <a:lnTo>
                  <a:pt x="1413968" y="2261672"/>
                </a:lnTo>
                <a:lnTo>
                  <a:pt x="1406355" y="2262624"/>
                </a:lnTo>
                <a:lnTo>
                  <a:pt x="1398425" y="2263576"/>
                </a:lnTo>
                <a:lnTo>
                  <a:pt x="1389860" y="2265480"/>
                </a:lnTo>
                <a:lnTo>
                  <a:pt x="1381296" y="2268018"/>
                </a:lnTo>
                <a:lnTo>
                  <a:pt x="1371462" y="2270874"/>
                </a:lnTo>
                <a:lnTo>
                  <a:pt x="1347989" y="2278490"/>
                </a:lnTo>
                <a:lnTo>
                  <a:pt x="1322296" y="2287375"/>
                </a:lnTo>
                <a:lnTo>
                  <a:pt x="1299774" y="2296259"/>
                </a:lnTo>
                <a:lnTo>
                  <a:pt x="1275984" y="2305461"/>
                </a:lnTo>
                <a:lnTo>
                  <a:pt x="1252194" y="2315298"/>
                </a:lnTo>
                <a:lnTo>
                  <a:pt x="1228404" y="2325134"/>
                </a:lnTo>
                <a:lnTo>
                  <a:pt x="1204931" y="2335605"/>
                </a:lnTo>
                <a:lnTo>
                  <a:pt x="1182726" y="2345759"/>
                </a:lnTo>
                <a:lnTo>
                  <a:pt x="1161791" y="2355596"/>
                </a:lnTo>
                <a:lnTo>
                  <a:pt x="1142442" y="2365115"/>
                </a:lnTo>
                <a:lnTo>
                  <a:pt x="1129753" y="2337509"/>
                </a:lnTo>
                <a:lnTo>
                  <a:pt x="1114528" y="2304192"/>
                </a:lnTo>
                <a:lnTo>
                  <a:pt x="1101839" y="2275951"/>
                </a:lnTo>
                <a:lnTo>
                  <a:pt x="1092958" y="2255009"/>
                </a:lnTo>
                <a:lnTo>
                  <a:pt x="1084711" y="2233749"/>
                </a:lnTo>
                <a:lnTo>
                  <a:pt x="1076463" y="2213124"/>
                </a:lnTo>
                <a:lnTo>
                  <a:pt x="1068850" y="2193768"/>
                </a:lnTo>
                <a:lnTo>
                  <a:pt x="1062506" y="2175047"/>
                </a:lnTo>
                <a:lnTo>
                  <a:pt x="1056797" y="2157912"/>
                </a:lnTo>
                <a:lnTo>
                  <a:pt x="1051721" y="2142681"/>
                </a:lnTo>
                <a:lnTo>
                  <a:pt x="1048232" y="2129037"/>
                </a:lnTo>
                <a:lnTo>
                  <a:pt x="1046963" y="2123643"/>
                </a:lnTo>
                <a:lnTo>
                  <a:pt x="1056797" y="2126181"/>
                </a:lnTo>
                <a:lnTo>
                  <a:pt x="1069168" y="2128720"/>
                </a:lnTo>
                <a:lnTo>
                  <a:pt x="1075512" y="2129989"/>
                </a:lnTo>
                <a:lnTo>
                  <a:pt x="1082173" y="2130624"/>
                </a:lnTo>
                <a:lnTo>
                  <a:pt x="1089469" y="2131576"/>
                </a:lnTo>
                <a:lnTo>
                  <a:pt x="1097081" y="2131893"/>
                </a:lnTo>
                <a:lnTo>
                  <a:pt x="1105329" y="2131893"/>
                </a:lnTo>
                <a:lnTo>
                  <a:pt x="1113893" y="2130941"/>
                </a:lnTo>
                <a:lnTo>
                  <a:pt x="1122775" y="2130306"/>
                </a:lnTo>
                <a:lnTo>
                  <a:pt x="1132291" y="2128720"/>
                </a:lnTo>
                <a:lnTo>
                  <a:pt x="1140221" y="2127133"/>
                </a:lnTo>
                <a:lnTo>
                  <a:pt x="1148151" y="2125229"/>
                </a:lnTo>
                <a:lnTo>
                  <a:pt x="1155764" y="2123008"/>
                </a:lnTo>
                <a:lnTo>
                  <a:pt x="1163060" y="2120787"/>
                </a:lnTo>
                <a:lnTo>
                  <a:pt x="1163377" y="2120470"/>
                </a:lnTo>
                <a:lnTo>
                  <a:pt x="1164011" y="2119835"/>
                </a:lnTo>
                <a:lnTo>
                  <a:pt x="1171624" y="2116979"/>
                </a:lnTo>
                <a:lnTo>
                  <a:pt x="1179237" y="2113489"/>
                </a:lnTo>
                <a:lnTo>
                  <a:pt x="1186216" y="2109681"/>
                </a:lnTo>
                <a:lnTo>
                  <a:pt x="1193194" y="2105556"/>
                </a:lnTo>
                <a:lnTo>
                  <a:pt x="1199221" y="2101114"/>
                </a:lnTo>
                <a:lnTo>
                  <a:pt x="1204931" y="2096354"/>
                </a:lnTo>
                <a:lnTo>
                  <a:pt x="1210640" y="2090960"/>
                </a:lnTo>
                <a:lnTo>
                  <a:pt x="1215715" y="2085566"/>
                </a:lnTo>
                <a:lnTo>
                  <a:pt x="1219205" y="2081441"/>
                </a:lnTo>
                <a:lnTo>
                  <a:pt x="1222060" y="2076681"/>
                </a:lnTo>
                <a:lnTo>
                  <a:pt x="1225232" y="2072239"/>
                </a:lnTo>
                <a:lnTo>
                  <a:pt x="1228404" y="2067479"/>
                </a:lnTo>
                <a:lnTo>
                  <a:pt x="1230624" y="2063037"/>
                </a:lnTo>
                <a:lnTo>
                  <a:pt x="1232844" y="2057960"/>
                </a:lnTo>
                <a:lnTo>
                  <a:pt x="1234748" y="2053200"/>
                </a:lnTo>
                <a:lnTo>
                  <a:pt x="1236651" y="2048123"/>
                </a:lnTo>
                <a:lnTo>
                  <a:pt x="1239823" y="2037652"/>
                </a:lnTo>
                <a:lnTo>
                  <a:pt x="1242043" y="2027498"/>
                </a:lnTo>
                <a:lnTo>
                  <a:pt x="1243312" y="2016710"/>
                </a:lnTo>
                <a:lnTo>
                  <a:pt x="1243947" y="2005921"/>
                </a:lnTo>
                <a:lnTo>
                  <a:pt x="1243629" y="1995450"/>
                </a:lnTo>
                <a:lnTo>
                  <a:pt x="1243312" y="1984662"/>
                </a:lnTo>
                <a:lnTo>
                  <a:pt x="1241726" y="1973873"/>
                </a:lnTo>
                <a:lnTo>
                  <a:pt x="1239823" y="1963085"/>
                </a:lnTo>
                <a:lnTo>
                  <a:pt x="1237602" y="1952296"/>
                </a:lnTo>
                <a:lnTo>
                  <a:pt x="1234748" y="1941508"/>
                </a:lnTo>
                <a:lnTo>
                  <a:pt x="1231258" y="1930719"/>
                </a:lnTo>
                <a:lnTo>
                  <a:pt x="1227452" y="1919931"/>
                </a:lnTo>
                <a:lnTo>
                  <a:pt x="1224914" y="1912632"/>
                </a:lnTo>
                <a:lnTo>
                  <a:pt x="1221742" y="1905652"/>
                </a:lnTo>
                <a:lnTo>
                  <a:pt x="1218253" y="1898671"/>
                </a:lnTo>
                <a:lnTo>
                  <a:pt x="1214447" y="1892007"/>
                </a:lnTo>
                <a:lnTo>
                  <a:pt x="1210640" y="1885661"/>
                </a:lnTo>
                <a:lnTo>
                  <a:pt x="1206517" y="1879632"/>
                </a:lnTo>
                <a:lnTo>
                  <a:pt x="1201759" y="1873286"/>
                </a:lnTo>
                <a:lnTo>
                  <a:pt x="1197318" y="1868209"/>
                </a:lnTo>
                <a:lnTo>
                  <a:pt x="1192242" y="1862180"/>
                </a:lnTo>
                <a:lnTo>
                  <a:pt x="1187484" y="1857421"/>
                </a:lnTo>
                <a:lnTo>
                  <a:pt x="1182092" y="1852344"/>
                </a:lnTo>
                <a:lnTo>
                  <a:pt x="1176699" y="1847902"/>
                </a:lnTo>
                <a:lnTo>
                  <a:pt x="1170990" y="1843459"/>
                </a:lnTo>
                <a:lnTo>
                  <a:pt x="1164963" y="1839334"/>
                </a:lnTo>
                <a:lnTo>
                  <a:pt x="1159253" y="1835526"/>
                </a:lnTo>
                <a:lnTo>
                  <a:pt x="1152909" y="1832036"/>
                </a:lnTo>
                <a:lnTo>
                  <a:pt x="1146565" y="1829180"/>
                </a:lnTo>
                <a:lnTo>
                  <a:pt x="1139904" y="1826325"/>
                </a:lnTo>
                <a:lnTo>
                  <a:pt x="1133560" y="1823786"/>
                </a:lnTo>
                <a:lnTo>
                  <a:pt x="1126899" y="1821882"/>
                </a:lnTo>
                <a:lnTo>
                  <a:pt x="1120237" y="1819978"/>
                </a:lnTo>
                <a:lnTo>
                  <a:pt x="1113259" y="1818392"/>
                </a:lnTo>
                <a:lnTo>
                  <a:pt x="1106280" y="1817440"/>
                </a:lnTo>
                <a:lnTo>
                  <a:pt x="1099619" y="1816805"/>
                </a:lnTo>
                <a:lnTo>
                  <a:pt x="1092323" y="1816488"/>
                </a:lnTo>
                <a:lnTo>
                  <a:pt x="1085345" y="1816488"/>
                </a:lnTo>
                <a:lnTo>
                  <a:pt x="1078049" y="1816805"/>
                </a:lnTo>
                <a:lnTo>
                  <a:pt x="1071071" y="1817440"/>
                </a:lnTo>
                <a:lnTo>
                  <a:pt x="1064092" y="1818709"/>
                </a:lnTo>
                <a:lnTo>
                  <a:pt x="1057114" y="1820296"/>
                </a:lnTo>
                <a:lnTo>
                  <a:pt x="1049818" y="1822517"/>
                </a:lnTo>
                <a:lnTo>
                  <a:pt x="1042840" y="1824738"/>
                </a:lnTo>
                <a:lnTo>
                  <a:pt x="1042205" y="1824738"/>
                </a:lnTo>
                <a:lnTo>
                  <a:pt x="1041254" y="1825373"/>
                </a:lnTo>
                <a:lnTo>
                  <a:pt x="1034275" y="1828228"/>
                </a:lnTo>
                <a:lnTo>
                  <a:pt x="1026345" y="1831719"/>
                </a:lnTo>
                <a:lnTo>
                  <a:pt x="1019367" y="1835526"/>
                </a:lnTo>
                <a:lnTo>
                  <a:pt x="1012388" y="1840286"/>
                </a:lnTo>
                <a:lnTo>
                  <a:pt x="1004458" y="1845363"/>
                </a:lnTo>
                <a:lnTo>
                  <a:pt x="997480" y="1850757"/>
                </a:lnTo>
                <a:lnTo>
                  <a:pt x="991453" y="1856152"/>
                </a:lnTo>
                <a:lnTo>
                  <a:pt x="985743" y="1861546"/>
                </a:lnTo>
                <a:lnTo>
                  <a:pt x="980985" y="1866940"/>
                </a:lnTo>
                <a:lnTo>
                  <a:pt x="976544" y="1872017"/>
                </a:lnTo>
                <a:lnTo>
                  <a:pt x="969566" y="1880584"/>
                </a:lnTo>
                <a:lnTo>
                  <a:pt x="964490" y="1887565"/>
                </a:lnTo>
                <a:lnTo>
                  <a:pt x="961636" y="1891690"/>
                </a:lnTo>
                <a:lnTo>
                  <a:pt x="961001" y="1892007"/>
                </a:lnTo>
                <a:lnTo>
                  <a:pt x="958146" y="1888200"/>
                </a:lnTo>
                <a:lnTo>
                  <a:pt x="954974" y="1882488"/>
                </a:lnTo>
                <a:lnTo>
                  <a:pt x="951485" y="1876459"/>
                </a:lnTo>
                <a:lnTo>
                  <a:pt x="948631" y="1869161"/>
                </a:lnTo>
                <a:lnTo>
                  <a:pt x="945141" y="1861229"/>
                </a:lnTo>
                <a:lnTo>
                  <a:pt x="941652" y="1852344"/>
                </a:lnTo>
                <a:lnTo>
                  <a:pt x="935625" y="1834892"/>
                </a:lnTo>
                <a:lnTo>
                  <a:pt x="929915" y="1815536"/>
                </a:lnTo>
                <a:lnTo>
                  <a:pt x="924206" y="1794911"/>
                </a:lnTo>
                <a:lnTo>
                  <a:pt x="918179" y="1773651"/>
                </a:lnTo>
                <a:lnTo>
                  <a:pt x="913104" y="1751757"/>
                </a:lnTo>
                <a:lnTo>
                  <a:pt x="908028" y="1729545"/>
                </a:lnTo>
                <a:lnTo>
                  <a:pt x="902953" y="1707968"/>
                </a:lnTo>
                <a:lnTo>
                  <a:pt x="898830" y="1686709"/>
                </a:lnTo>
                <a:lnTo>
                  <a:pt x="891217" y="1648632"/>
                </a:lnTo>
                <a:lnTo>
                  <a:pt x="885824" y="1617218"/>
                </a:lnTo>
                <a:lnTo>
                  <a:pt x="884238" y="1609285"/>
                </a:lnTo>
                <a:lnTo>
                  <a:pt x="1433951" y="1406525"/>
                </a:lnTo>
                <a:close/>
                <a:moveTo>
                  <a:pt x="2109553" y="457200"/>
                </a:moveTo>
                <a:lnTo>
                  <a:pt x="2506663" y="808102"/>
                </a:lnTo>
                <a:lnTo>
                  <a:pt x="2501584" y="816034"/>
                </a:lnTo>
                <a:lnTo>
                  <a:pt x="2495553" y="825234"/>
                </a:lnTo>
                <a:lnTo>
                  <a:pt x="2487935" y="836022"/>
                </a:lnTo>
                <a:lnTo>
                  <a:pt x="2479046" y="847443"/>
                </a:lnTo>
                <a:lnTo>
                  <a:pt x="2459048" y="872825"/>
                </a:lnTo>
                <a:lnTo>
                  <a:pt x="2437463" y="899158"/>
                </a:lnTo>
                <a:lnTo>
                  <a:pt x="2416194" y="925492"/>
                </a:lnTo>
                <a:lnTo>
                  <a:pt x="2397148" y="948970"/>
                </a:lnTo>
                <a:lnTo>
                  <a:pt x="2388895" y="959757"/>
                </a:lnTo>
                <a:lnTo>
                  <a:pt x="2381912" y="969275"/>
                </a:lnTo>
                <a:lnTo>
                  <a:pt x="2376515" y="977524"/>
                </a:lnTo>
                <a:lnTo>
                  <a:pt x="2372706" y="983870"/>
                </a:lnTo>
                <a:lnTo>
                  <a:pt x="2362231" y="1002589"/>
                </a:lnTo>
                <a:lnTo>
                  <a:pt x="2352073" y="1021308"/>
                </a:lnTo>
                <a:lnTo>
                  <a:pt x="2341597" y="1039392"/>
                </a:lnTo>
                <a:lnTo>
                  <a:pt x="2331440" y="1056525"/>
                </a:lnTo>
                <a:lnTo>
                  <a:pt x="2320964" y="1073658"/>
                </a:lnTo>
                <a:lnTo>
                  <a:pt x="2310489" y="1090156"/>
                </a:lnTo>
                <a:lnTo>
                  <a:pt x="2300014" y="1106336"/>
                </a:lnTo>
                <a:lnTo>
                  <a:pt x="2289221" y="1121883"/>
                </a:lnTo>
                <a:lnTo>
                  <a:pt x="2278745" y="1136794"/>
                </a:lnTo>
                <a:lnTo>
                  <a:pt x="2267953" y="1151706"/>
                </a:lnTo>
                <a:lnTo>
                  <a:pt x="2257160" y="1165983"/>
                </a:lnTo>
                <a:lnTo>
                  <a:pt x="2246050" y="1179626"/>
                </a:lnTo>
                <a:lnTo>
                  <a:pt x="2235257" y="1192951"/>
                </a:lnTo>
                <a:lnTo>
                  <a:pt x="2224147" y="1205960"/>
                </a:lnTo>
                <a:lnTo>
                  <a:pt x="2213354" y="1218650"/>
                </a:lnTo>
                <a:lnTo>
                  <a:pt x="2202244" y="1230707"/>
                </a:lnTo>
                <a:lnTo>
                  <a:pt x="2190499" y="1242446"/>
                </a:lnTo>
                <a:lnTo>
                  <a:pt x="2179389" y="1253867"/>
                </a:lnTo>
                <a:lnTo>
                  <a:pt x="2167961" y="1264972"/>
                </a:lnTo>
                <a:lnTo>
                  <a:pt x="2156533" y="1275442"/>
                </a:lnTo>
                <a:lnTo>
                  <a:pt x="2145106" y="1285912"/>
                </a:lnTo>
                <a:lnTo>
                  <a:pt x="2133678" y="1295747"/>
                </a:lnTo>
                <a:lnTo>
                  <a:pt x="2121933" y="1305265"/>
                </a:lnTo>
                <a:lnTo>
                  <a:pt x="2109870" y="1314466"/>
                </a:lnTo>
                <a:lnTo>
                  <a:pt x="2098125" y="1323350"/>
                </a:lnTo>
                <a:lnTo>
                  <a:pt x="2086063" y="1332233"/>
                </a:lnTo>
                <a:lnTo>
                  <a:pt x="2074000" y="1340165"/>
                </a:lnTo>
                <a:lnTo>
                  <a:pt x="2062255" y="1348097"/>
                </a:lnTo>
                <a:lnTo>
                  <a:pt x="2049875" y="1355712"/>
                </a:lnTo>
                <a:lnTo>
                  <a:pt x="2037495" y="1363009"/>
                </a:lnTo>
                <a:lnTo>
                  <a:pt x="2025116" y="1370306"/>
                </a:lnTo>
                <a:lnTo>
                  <a:pt x="2012418" y="1377286"/>
                </a:lnTo>
                <a:lnTo>
                  <a:pt x="1991785" y="1388390"/>
                </a:lnTo>
                <a:lnTo>
                  <a:pt x="1971152" y="1400129"/>
                </a:lnTo>
                <a:lnTo>
                  <a:pt x="1951153" y="1411868"/>
                </a:lnTo>
                <a:lnTo>
                  <a:pt x="1931472" y="1424559"/>
                </a:lnTo>
                <a:lnTo>
                  <a:pt x="1911474" y="1436933"/>
                </a:lnTo>
                <a:lnTo>
                  <a:pt x="1892428" y="1449941"/>
                </a:lnTo>
                <a:lnTo>
                  <a:pt x="1873699" y="1462949"/>
                </a:lnTo>
                <a:lnTo>
                  <a:pt x="1854971" y="1476274"/>
                </a:lnTo>
                <a:lnTo>
                  <a:pt x="1836560" y="1489600"/>
                </a:lnTo>
                <a:lnTo>
                  <a:pt x="1818466" y="1502925"/>
                </a:lnTo>
                <a:lnTo>
                  <a:pt x="1801324" y="1516885"/>
                </a:lnTo>
                <a:lnTo>
                  <a:pt x="1784183" y="1530211"/>
                </a:lnTo>
                <a:lnTo>
                  <a:pt x="1767359" y="1543853"/>
                </a:lnTo>
                <a:lnTo>
                  <a:pt x="1750852" y="1557496"/>
                </a:lnTo>
                <a:lnTo>
                  <a:pt x="1719109" y="1585099"/>
                </a:lnTo>
                <a:lnTo>
                  <a:pt x="1688953" y="1612384"/>
                </a:lnTo>
                <a:lnTo>
                  <a:pt x="1660066" y="1638717"/>
                </a:lnTo>
                <a:lnTo>
                  <a:pt x="1633402" y="1664734"/>
                </a:lnTo>
                <a:lnTo>
                  <a:pt x="1608642" y="1689481"/>
                </a:lnTo>
                <a:lnTo>
                  <a:pt x="1585152" y="1713276"/>
                </a:lnTo>
                <a:lnTo>
                  <a:pt x="1563884" y="1735485"/>
                </a:lnTo>
                <a:lnTo>
                  <a:pt x="1527061" y="1774827"/>
                </a:lnTo>
                <a:lnTo>
                  <a:pt x="1518490" y="1775461"/>
                </a:lnTo>
                <a:lnTo>
                  <a:pt x="1510555" y="1776413"/>
                </a:lnTo>
                <a:lnTo>
                  <a:pt x="1502619" y="1776413"/>
                </a:lnTo>
                <a:lnTo>
                  <a:pt x="1495318" y="1776413"/>
                </a:lnTo>
                <a:lnTo>
                  <a:pt x="1488017" y="1775778"/>
                </a:lnTo>
                <a:lnTo>
                  <a:pt x="1480716" y="1774827"/>
                </a:lnTo>
                <a:lnTo>
                  <a:pt x="1474050" y="1773557"/>
                </a:lnTo>
                <a:lnTo>
                  <a:pt x="1467384" y="1771971"/>
                </a:lnTo>
                <a:lnTo>
                  <a:pt x="1461352" y="1770068"/>
                </a:lnTo>
                <a:lnTo>
                  <a:pt x="1455004" y="1767847"/>
                </a:lnTo>
                <a:lnTo>
                  <a:pt x="1449290" y="1765626"/>
                </a:lnTo>
                <a:lnTo>
                  <a:pt x="1443576" y="1762453"/>
                </a:lnTo>
                <a:lnTo>
                  <a:pt x="1438180" y="1759598"/>
                </a:lnTo>
                <a:lnTo>
                  <a:pt x="1433418" y="1756425"/>
                </a:lnTo>
                <a:lnTo>
                  <a:pt x="1428339" y="1752618"/>
                </a:lnTo>
                <a:lnTo>
                  <a:pt x="1423895" y="1748810"/>
                </a:lnTo>
                <a:lnTo>
                  <a:pt x="1419134" y="1744686"/>
                </a:lnTo>
                <a:lnTo>
                  <a:pt x="1415007" y="1740244"/>
                </a:lnTo>
                <a:lnTo>
                  <a:pt x="1411198" y="1735802"/>
                </a:lnTo>
                <a:lnTo>
                  <a:pt x="1407389" y="1731043"/>
                </a:lnTo>
                <a:lnTo>
                  <a:pt x="1403897" y="1726284"/>
                </a:lnTo>
                <a:lnTo>
                  <a:pt x="1400405" y="1720891"/>
                </a:lnTo>
                <a:lnTo>
                  <a:pt x="1397548" y="1715497"/>
                </a:lnTo>
                <a:lnTo>
                  <a:pt x="1394691" y="1710103"/>
                </a:lnTo>
                <a:lnTo>
                  <a:pt x="1392152" y="1704392"/>
                </a:lnTo>
                <a:lnTo>
                  <a:pt x="1389295" y="1698682"/>
                </a:lnTo>
                <a:lnTo>
                  <a:pt x="1387390" y="1692971"/>
                </a:lnTo>
                <a:lnTo>
                  <a:pt x="1385168" y="1686943"/>
                </a:lnTo>
                <a:lnTo>
                  <a:pt x="1381676" y="1674569"/>
                </a:lnTo>
                <a:lnTo>
                  <a:pt x="1379454" y="1661561"/>
                </a:lnTo>
                <a:lnTo>
                  <a:pt x="1377550" y="1648553"/>
                </a:lnTo>
                <a:lnTo>
                  <a:pt x="1376597" y="1635227"/>
                </a:lnTo>
                <a:lnTo>
                  <a:pt x="1376280" y="1621902"/>
                </a:lnTo>
                <a:lnTo>
                  <a:pt x="1377232" y="1608577"/>
                </a:lnTo>
                <a:lnTo>
                  <a:pt x="1378185" y="1595251"/>
                </a:lnTo>
                <a:lnTo>
                  <a:pt x="1380724" y="1581609"/>
                </a:lnTo>
                <a:lnTo>
                  <a:pt x="1383264" y="1568600"/>
                </a:lnTo>
                <a:lnTo>
                  <a:pt x="1386755" y="1555592"/>
                </a:lnTo>
                <a:lnTo>
                  <a:pt x="1390882" y="1543219"/>
                </a:lnTo>
                <a:lnTo>
                  <a:pt x="1395961" y="1531162"/>
                </a:lnTo>
                <a:lnTo>
                  <a:pt x="1401675" y="1519741"/>
                </a:lnTo>
                <a:lnTo>
                  <a:pt x="1407706" y="1508953"/>
                </a:lnTo>
                <a:lnTo>
                  <a:pt x="1411198" y="1503877"/>
                </a:lnTo>
                <a:lnTo>
                  <a:pt x="1414690" y="1498801"/>
                </a:lnTo>
                <a:lnTo>
                  <a:pt x="1418499" y="1494042"/>
                </a:lnTo>
                <a:lnTo>
                  <a:pt x="1422308" y="1489600"/>
                </a:lnTo>
                <a:lnTo>
                  <a:pt x="1426117" y="1485158"/>
                </a:lnTo>
                <a:lnTo>
                  <a:pt x="1430244" y="1480716"/>
                </a:lnTo>
                <a:lnTo>
                  <a:pt x="1434370" y="1476909"/>
                </a:lnTo>
                <a:lnTo>
                  <a:pt x="1439132" y="1473419"/>
                </a:lnTo>
                <a:lnTo>
                  <a:pt x="1469606" y="1446451"/>
                </a:lnTo>
                <a:lnTo>
                  <a:pt x="1501032" y="1418214"/>
                </a:lnTo>
                <a:lnTo>
                  <a:pt x="1532775" y="1389025"/>
                </a:lnTo>
                <a:lnTo>
                  <a:pt x="1563884" y="1360153"/>
                </a:lnTo>
                <a:lnTo>
                  <a:pt x="1593088" y="1331599"/>
                </a:lnTo>
                <a:lnTo>
                  <a:pt x="1619752" y="1305265"/>
                </a:lnTo>
                <a:lnTo>
                  <a:pt x="1631814" y="1292892"/>
                </a:lnTo>
                <a:lnTo>
                  <a:pt x="1642925" y="1280836"/>
                </a:lnTo>
                <a:lnTo>
                  <a:pt x="1652765" y="1270048"/>
                </a:lnTo>
                <a:lnTo>
                  <a:pt x="1661653" y="1259896"/>
                </a:lnTo>
                <a:lnTo>
                  <a:pt x="1663875" y="1249426"/>
                </a:lnTo>
                <a:lnTo>
                  <a:pt x="1666415" y="1238956"/>
                </a:lnTo>
                <a:lnTo>
                  <a:pt x="1668319" y="1228169"/>
                </a:lnTo>
                <a:lnTo>
                  <a:pt x="1669272" y="1217064"/>
                </a:lnTo>
                <a:lnTo>
                  <a:pt x="1670224" y="1206277"/>
                </a:lnTo>
                <a:lnTo>
                  <a:pt x="1670224" y="1195172"/>
                </a:lnTo>
                <a:lnTo>
                  <a:pt x="1669589" y="1184068"/>
                </a:lnTo>
                <a:lnTo>
                  <a:pt x="1668637" y="1172963"/>
                </a:lnTo>
                <a:lnTo>
                  <a:pt x="1666732" y="1162176"/>
                </a:lnTo>
                <a:lnTo>
                  <a:pt x="1663875" y="1151072"/>
                </a:lnTo>
                <a:lnTo>
                  <a:pt x="1660384" y="1139967"/>
                </a:lnTo>
                <a:lnTo>
                  <a:pt x="1655939" y="1128863"/>
                </a:lnTo>
                <a:lnTo>
                  <a:pt x="1653717" y="1123469"/>
                </a:lnTo>
                <a:lnTo>
                  <a:pt x="1650543" y="1118076"/>
                </a:lnTo>
                <a:lnTo>
                  <a:pt x="1647686" y="1112365"/>
                </a:lnTo>
                <a:lnTo>
                  <a:pt x="1644512" y="1106971"/>
                </a:lnTo>
                <a:lnTo>
                  <a:pt x="1640703" y="1101577"/>
                </a:lnTo>
                <a:lnTo>
                  <a:pt x="1636893" y="1096184"/>
                </a:lnTo>
                <a:lnTo>
                  <a:pt x="1632767" y="1091425"/>
                </a:lnTo>
                <a:lnTo>
                  <a:pt x="1631959" y="1090444"/>
                </a:lnTo>
                <a:lnTo>
                  <a:pt x="1631814" y="1090156"/>
                </a:lnTo>
                <a:lnTo>
                  <a:pt x="1628323" y="1086031"/>
                </a:lnTo>
                <a:lnTo>
                  <a:pt x="1631959" y="1090444"/>
                </a:lnTo>
                <a:lnTo>
                  <a:pt x="1633719" y="1093963"/>
                </a:lnTo>
                <a:lnTo>
                  <a:pt x="1634989" y="1097453"/>
                </a:lnTo>
                <a:lnTo>
                  <a:pt x="1635306" y="1099039"/>
                </a:lnTo>
                <a:lnTo>
                  <a:pt x="1635306" y="1100626"/>
                </a:lnTo>
                <a:lnTo>
                  <a:pt x="1634989" y="1101577"/>
                </a:lnTo>
                <a:lnTo>
                  <a:pt x="1634671" y="1103164"/>
                </a:lnTo>
                <a:lnTo>
                  <a:pt x="1633719" y="1104433"/>
                </a:lnTo>
                <a:lnTo>
                  <a:pt x="1633084" y="1105067"/>
                </a:lnTo>
                <a:lnTo>
                  <a:pt x="1630227" y="1106971"/>
                </a:lnTo>
                <a:lnTo>
                  <a:pt x="1627370" y="1108557"/>
                </a:lnTo>
                <a:lnTo>
                  <a:pt x="1623561" y="1109192"/>
                </a:lnTo>
                <a:lnTo>
                  <a:pt x="1618800" y="1110144"/>
                </a:lnTo>
                <a:lnTo>
                  <a:pt x="1613403" y="1110461"/>
                </a:lnTo>
                <a:lnTo>
                  <a:pt x="1607690" y="1110461"/>
                </a:lnTo>
                <a:lnTo>
                  <a:pt x="1601341" y="1110461"/>
                </a:lnTo>
                <a:lnTo>
                  <a:pt x="1594675" y="1109509"/>
                </a:lnTo>
                <a:lnTo>
                  <a:pt x="1579755" y="1108240"/>
                </a:lnTo>
                <a:lnTo>
                  <a:pt x="1563884" y="1105067"/>
                </a:lnTo>
                <a:lnTo>
                  <a:pt x="1546425" y="1101577"/>
                </a:lnTo>
                <a:lnTo>
                  <a:pt x="1528966" y="1097770"/>
                </a:lnTo>
                <a:lnTo>
                  <a:pt x="1511507" y="1092694"/>
                </a:lnTo>
                <a:lnTo>
                  <a:pt x="1493731" y="1087935"/>
                </a:lnTo>
                <a:lnTo>
                  <a:pt x="1477224" y="1082541"/>
                </a:lnTo>
                <a:lnTo>
                  <a:pt x="1461670" y="1077148"/>
                </a:lnTo>
                <a:lnTo>
                  <a:pt x="1447385" y="1071754"/>
                </a:lnTo>
                <a:lnTo>
                  <a:pt x="1258829" y="1280836"/>
                </a:lnTo>
                <a:lnTo>
                  <a:pt x="1257560" y="1287815"/>
                </a:lnTo>
                <a:lnTo>
                  <a:pt x="1255972" y="1297334"/>
                </a:lnTo>
                <a:lnTo>
                  <a:pt x="1253750" y="1311928"/>
                </a:lnTo>
                <a:lnTo>
                  <a:pt x="1250893" y="1332233"/>
                </a:lnTo>
                <a:lnTo>
                  <a:pt x="1247719" y="1358567"/>
                </a:lnTo>
                <a:lnTo>
                  <a:pt x="1243910" y="1391246"/>
                </a:lnTo>
                <a:lnTo>
                  <a:pt x="1240101" y="1431539"/>
                </a:lnTo>
                <a:lnTo>
                  <a:pt x="1200104" y="1448672"/>
                </a:lnTo>
                <a:lnTo>
                  <a:pt x="1159155" y="1465487"/>
                </a:lnTo>
                <a:lnTo>
                  <a:pt x="1111857" y="1484206"/>
                </a:lnTo>
                <a:lnTo>
                  <a:pt x="1088050" y="1493407"/>
                </a:lnTo>
                <a:lnTo>
                  <a:pt x="1064560" y="1502291"/>
                </a:lnTo>
                <a:lnTo>
                  <a:pt x="1042974" y="1509588"/>
                </a:lnTo>
                <a:lnTo>
                  <a:pt x="1023293" y="1515616"/>
                </a:lnTo>
                <a:lnTo>
                  <a:pt x="1014405" y="1518154"/>
                </a:lnTo>
                <a:lnTo>
                  <a:pt x="1006787" y="1520058"/>
                </a:lnTo>
                <a:lnTo>
                  <a:pt x="1000120" y="1521644"/>
                </a:lnTo>
                <a:lnTo>
                  <a:pt x="993772" y="1522596"/>
                </a:lnTo>
                <a:lnTo>
                  <a:pt x="989328" y="1522913"/>
                </a:lnTo>
                <a:lnTo>
                  <a:pt x="985836" y="1522596"/>
                </a:lnTo>
                <a:lnTo>
                  <a:pt x="984249" y="1521644"/>
                </a:lnTo>
                <a:lnTo>
                  <a:pt x="983614" y="1521327"/>
                </a:lnTo>
                <a:lnTo>
                  <a:pt x="982662" y="1520692"/>
                </a:lnTo>
                <a:lnTo>
                  <a:pt x="982662" y="1519423"/>
                </a:lnTo>
                <a:lnTo>
                  <a:pt x="980440" y="1476274"/>
                </a:lnTo>
                <a:lnTo>
                  <a:pt x="979487" y="1435981"/>
                </a:lnTo>
                <a:lnTo>
                  <a:pt x="978217" y="1398860"/>
                </a:lnTo>
                <a:lnTo>
                  <a:pt x="977900" y="1364912"/>
                </a:lnTo>
                <a:lnTo>
                  <a:pt x="978217" y="1334137"/>
                </a:lnTo>
                <a:lnTo>
                  <a:pt x="978535" y="1306217"/>
                </a:lnTo>
                <a:lnTo>
                  <a:pt x="978852" y="1280836"/>
                </a:lnTo>
                <a:lnTo>
                  <a:pt x="980122" y="1258309"/>
                </a:lnTo>
                <a:lnTo>
                  <a:pt x="980757" y="1238956"/>
                </a:lnTo>
                <a:lnTo>
                  <a:pt x="982027" y="1222140"/>
                </a:lnTo>
                <a:lnTo>
                  <a:pt x="984249" y="1196441"/>
                </a:lnTo>
                <a:lnTo>
                  <a:pt x="986153" y="1181213"/>
                </a:lnTo>
                <a:lnTo>
                  <a:pt x="987106" y="1176136"/>
                </a:lnTo>
                <a:lnTo>
                  <a:pt x="999486" y="1158052"/>
                </a:lnTo>
                <a:lnTo>
                  <a:pt x="1033451" y="1110461"/>
                </a:lnTo>
                <a:lnTo>
                  <a:pt x="1082018" y="1042882"/>
                </a:lnTo>
                <a:lnTo>
                  <a:pt x="1109318" y="1004492"/>
                </a:lnTo>
                <a:lnTo>
                  <a:pt x="1138522" y="965151"/>
                </a:lnTo>
                <a:lnTo>
                  <a:pt x="1168361" y="925492"/>
                </a:lnTo>
                <a:lnTo>
                  <a:pt x="1197247" y="887737"/>
                </a:lnTo>
                <a:lnTo>
                  <a:pt x="1225816" y="851568"/>
                </a:lnTo>
                <a:lnTo>
                  <a:pt x="1239148" y="835070"/>
                </a:lnTo>
                <a:lnTo>
                  <a:pt x="1251528" y="819841"/>
                </a:lnTo>
                <a:lnTo>
                  <a:pt x="1263908" y="805564"/>
                </a:lnTo>
                <a:lnTo>
                  <a:pt x="1275336" y="792873"/>
                </a:lnTo>
                <a:lnTo>
                  <a:pt x="1285811" y="781451"/>
                </a:lnTo>
                <a:lnTo>
                  <a:pt x="1295334" y="771616"/>
                </a:lnTo>
                <a:lnTo>
                  <a:pt x="1303588" y="764001"/>
                </a:lnTo>
                <a:lnTo>
                  <a:pt x="1310889" y="758290"/>
                </a:lnTo>
                <a:lnTo>
                  <a:pt x="1314380" y="756387"/>
                </a:lnTo>
                <a:lnTo>
                  <a:pt x="1317237" y="754800"/>
                </a:lnTo>
                <a:lnTo>
                  <a:pt x="1319777" y="754166"/>
                </a:lnTo>
                <a:lnTo>
                  <a:pt x="1321681" y="753849"/>
                </a:lnTo>
                <a:lnTo>
                  <a:pt x="1365170" y="739889"/>
                </a:lnTo>
                <a:lnTo>
                  <a:pt x="1407389" y="727832"/>
                </a:lnTo>
                <a:lnTo>
                  <a:pt x="1447068" y="716410"/>
                </a:lnTo>
                <a:lnTo>
                  <a:pt x="1486112" y="705623"/>
                </a:lnTo>
                <a:lnTo>
                  <a:pt x="1523887" y="695471"/>
                </a:lnTo>
                <a:lnTo>
                  <a:pt x="1560709" y="685635"/>
                </a:lnTo>
                <a:lnTo>
                  <a:pt x="1634037" y="666599"/>
                </a:lnTo>
                <a:lnTo>
                  <a:pt x="1708316" y="647245"/>
                </a:lnTo>
                <a:lnTo>
                  <a:pt x="1747043" y="636775"/>
                </a:lnTo>
                <a:lnTo>
                  <a:pt x="1786405" y="625671"/>
                </a:lnTo>
                <a:lnTo>
                  <a:pt x="1827354" y="613932"/>
                </a:lnTo>
                <a:lnTo>
                  <a:pt x="1870208" y="600924"/>
                </a:lnTo>
                <a:lnTo>
                  <a:pt x="1914966" y="587281"/>
                </a:lnTo>
                <a:lnTo>
                  <a:pt x="1962263" y="571418"/>
                </a:lnTo>
                <a:lnTo>
                  <a:pt x="1966390" y="569831"/>
                </a:lnTo>
                <a:lnTo>
                  <a:pt x="1971469" y="567293"/>
                </a:lnTo>
                <a:lnTo>
                  <a:pt x="1977183" y="564120"/>
                </a:lnTo>
                <a:lnTo>
                  <a:pt x="1983849" y="559996"/>
                </a:lnTo>
                <a:lnTo>
                  <a:pt x="1998768" y="549209"/>
                </a:lnTo>
                <a:lnTo>
                  <a:pt x="2016545" y="535566"/>
                </a:lnTo>
                <a:lnTo>
                  <a:pt x="2036861" y="519385"/>
                </a:lnTo>
                <a:lnTo>
                  <a:pt x="2059398" y="500666"/>
                </a:lnTo>
                <a:lnTo>
                  <a:pt x="2083523" y="479726"/>
                </a:lnTo>
                <a:lnTo>
                  <a:pt x="2109553" y="457200"/>
                </a:lnTo>
                <a:close/>
                <a:moveTo>
                  <a:pt x="2569342" y="0"/>
                </a:moveTo>
                <a:lnTo>
                  <a:pt x="3162301" y="445595"/>
                </a:lnTo>
                <a:lnTo>
                  <a:pt x="3150550" y="456696"/>
                </a:lnTo>
                <a:lnTo>
                  <a:pt x="3118790" y="488094"/>
                </a:lnTo>
                <a:lnTo>
                  <a:pt x="3070197" y="534715"/>
                </a:lnTo>
                <a:lnTo>
                  <a:pt x="3040343" y="562624"/>
                </a:lnTo>
                <a:lnTo>
                  <a:pt x="3007948" y="593070"/>
                </a:lnTo>
                <a:lnTo>
                  <a:pt x="2973012" y="625102"/>
                </a:lnTo>
                <a:lnTo>
                  <a:pt x="2935852" y="658720"/>
                </a:lnTo>
                <a:lnTo>
                  <a:pt x="2897423" y="693607"/>
                </a:lnTo>
                <a:lnTo>
                  <a:pt x="2857088" y="728493"/>
                </a:lnTo>
                <a:lnTo>
                  <a:pt x="2816752" y="763380"/>
                </a:lnTo>
                <a:lnTo>
                  <a:pt x="2775782" y="797632"/>
                </a:lnTo>
                <a:lnTo>
                  <a:pt x="2735129" y="830615"/>
                </a:lnTo>
                <a:lnTo>
                  <a:pt x="2714803" y="846473"/>
                </a:lnTo>
                <a:lnTo>
                  <a:pt x="2694794" y="862013"/>
                </a:lnTo>
                <a:lnTo>
                  <a:pt x="2151063" y="400243"/>
                </a:lnTo>
                <a:lnTo>
                  <a:pt x="2185999" y="367894"/>
                </a:lnTo>
                <a:lnTo>
                  <a:pt x="2221888" y="334276"/>
                </a:lnTo>
                <a:lnTo>
                  <a:pt x="2294301" y="266406"/>
                </a:lnTo>
                <a:lnTo>
                  <a:pt x="2364173" y="199487"/>
                </a:lnTo>
                <a:lnTo>
                  <a:pt x="2429281" y="137009"/>
                </a:lnTo>
                <a:lnTo>
                  <a:pt x="2485496" y="82142"/>
                </a:lnTo>
                <a:lnTo>
                  <a:pt x="2529960" y="39009"/>
                </a:lnTo>
                <a:lnTo>
                  <a:pt x="256934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 typeface="Arial" panose="020B0604020202020204" pitchFamily="34" charset="0"/>
              <a:buNone/>
              <a:defRPr/>
            </a:pPr>
            <a:endParaRPr lang="zh-CN" altLang="en-US" noProof="1">
              <a:solidFill>
                <a:srgbClr val="FFFFFF"/>
              </a:solidFill>
            </a:endParaRPr>
          </a:p>
        </p:txBody>
      </p:sp>
      <p:sp>
        <p:nvSpPr>
          <p:cNvPr id="12" name="矩形 11"/>
          <p:cNvSpPr/>
          <p:nvPr/>
        </p:nvSpPr>
        <p:spPr>
          <a:xfrm>
            <a:off x="828052" y="1413028"/>
            <a:ext cx="7199900" cy="4893647"/>
          </a:xfrm>
          <a:prstGeom prst="rect">
            <a:avLst/>
          </a:prstGeom>
        </p:spPr>
        <p:txBody>
          <a:bodyPr wrap="square">
            <a:spAutoFit/>
          </a:bodyPr>
          <a:lstStyle/>
          <a:p>
            <a:pPr eaLnBrk="1" hangingPunct="1">
              <a:buFont typeface="Wingdings" pitchFamily="2" charset="2"/>
              <a:buChar char="Ø"/>
            </a:pPr>
            <a:r>
              <a:rPr lang="zh-CN" altLang="en-US" sz="2400" b="1" dirty="0" smtClean="0"/>
              <a:t>院系资产管理员</a:t>
            </a:r>
            <a:r>
              <a:rPr lang="en-US" altLang="zh-CN" sz="2400" dirty="0" smtClean="0"/>
              <a:t>(</a:t>
            </a:r>
            <a:r>
              <a:rPr lang="zh-CN" altLang="en-US" sz="2400" b="1" dirty="0" smtClean="0">
                <a:solidFill>
                  <a:srgbClr val="FF3300"/>
                </a:solidFill>
              </a:rPr>
              <a:t>☆</a:t>
            </a:r>
            <a:r>
              <a:rPr lang="zh-CN" altLang="en-US" sz="2400" dirty="0" smtClean="0"/>
              <a:t>资产管理骨干</a:t>
            </a:r>
            <a:r>
              <a:rPr lang="en-US" altLang="zh-CN" sz="2400" dirty="0" smtClean="0"/>
              <a:t>)</a:t>
            </a:r>
          </a:p>
          <a:p>
            <a:pPr lvl="1" eaLnBrk="1" hangingPunct="1">
              <a:buFont typeface="Wingdings" pitchFamily="2" charset="2"/>
              <a:buChar char="Ø"/>
            </a:pPr>
            <a:r>
              <a:rPr lang="zh-CN" altLang="en-US" sz="2000" dirty="0" smtClean="0"/>
              <a:t>登记本院系的部门和人员，注册本院系的资产保管人</a:t>
            </a:r>
          </a:p>
          <a:p>
            <a:pPr lvl="1" eaLnBrk="1" hangingPunct="1">
              <a:buFont typeface="Wingdings" pitchFamily="2" charset="2"/>
              <a:buChar char="Ø"/>
            </a:pPr>
            <a:r>
              <a:rPr lang="zh-CN" altLang="en-US" sz="2000" dirty="0" smtClean="0"/>
              <a:t>资产日常管理中业务流程的主要发起者（包括申购、采购入库、直接入库、调拨、处置申请、原值变动）。</a:t>
            </a:r>
          </a:p>
          <a:p>
            <a:pPr lvl="1" eaLnBrk="1" hangingPunct="1">
              <a:buFont typeface="Wingdings" pitchFamily="2" charset="2"/>
              <a:buChar char="Ø"/>
            </a:pPr>
            <a:r>
              <a:rPr lang="zh-CN" altLang="en-US" sz="2000" dirty="0" smtClean="0"/>
              <a:t>调拨流程中审核确认调入资产。</a:t>
            </a:r>
          </a:p>
          <a:p>
            <a:pPr lvl="1" eaLnBrk="1" hangingPunct="1">
              <a:buFont typeface="Wingdings" pitchFamily="2" charset="2"/>
              <a:buChar char="Ø"/>
            </a:pPr>
            <a:r>
              <a:rPr lang="zh-CN" altLang="en-US" sz="2000" dirty="0" smtClean="0"/>
              <a:t>维护本院系的资产卡片信息，打印标签和单据</a:t>
            </a:r>
          </a:p>
          <a:p>
            <a:pPr lvl="1" eaLnBrk="1" hangingPunct="1">
              <a:buFont typeface="Wingdings" pitchFamily="2" charset="2"/>
              <a:buChar char="Ø"/>
            </a:pPr>
            <a:r>
              <a:rPr lang="zh-CN" altLang="en-US" sz="2000" dirty="0" smtClean="0"/>
              <a:t>登记资产维修、使用等信息</a:t>
            </a:r>
            <a:endParaRPr lang="en-US" altLang="zh-CN" sz="2000" dirty="0" smtClean="0"/>
          </a:p>
          <a:p>
            <a:pPr lvl="1" eaLnBrk="1" hangingPunct="1"/>
            <a:endParaRPr lang="zh-CN" altLang="en-US" sz="2000" b="1" dirty="0" smtClean="0">
              <a:latin typeface="宋体" pitchFamily="2" charset="-122"/>
            </a:endParaRPr>
          </a:p>
          <a:p>
            <a:pPr eaLnBrk="1" hangingPunct="1">
              <a:buFont typeface="Wingdings" pitchFamily="2" charset="2"/>
              <a:buChar char="Ø"/>
            </a:pPr>
            <a:r>
              <a:rPr lang="zh-CN" altLang="en-US" sz="2400" b="1" dirty="0" smtClean="0">
                <a:latin typeface="宋体" pitchFamily="2" charset="-122"/>
              </a:rPr>
              <a:t>部门管理员</a:t>
            </a:r>
            <a:endParaRPr lang="en-US" altLang="zh-CN" sz="2400" b="1" dirty="0" smtClean="0">
              <a:latin typeface="宋体" pitchFamily="2" charset="-122"/>
            </a:endParaRPr>
          </a:p>
          <a:p>
            <a:pPr eaLnBrk="1" hangingPunct="1">
              <a:buFont typeface="Wingdings" pitchFamily="2" charset="2"/>
              <a:buChar char="Ø"/>
            </a:pPr>
            <a:endParaRPr lang="zh-CN" altLang="en-US" sz="2000" dirty="0" smtClean="0"/>
          </a:p>
          <a:p>
            <a:pPr eaLnBrk="1" hangingPunct="1">
              <a:buFont typeface="Wingdings" pitchFamily="2" charset="2"/>
              <a:buChar char="Ø"/>
            </a:pPr>
            <a:r>
              <a:rPr lang="zh-CN" altLang="en-US" sz="2000" b="1" dirty="0" smtClean="0"/>
              <a:t>保管人</a:t>
            </a:r>
            <a:endParaRPr lang="en-US" altLang="zh-CN" sz="1800" b="1" dirty="0" smtClean="0"/>
          </a:p>
          <a:p>
            <a:pPr lvl="1" eaLnBrk="1" hangingPunct="1"/>
            <a:r>
              <a:rPr lang="en-US" altLang="zh-CN" sz="2000" dirty="0" smtClean="0"/>
              <a:t>Anyone</a:t>
            </a:r>
            <a:r>
              <a:rPr lang="zh-CN" altLang="en-US" sz="2000" dirty="0" smtClean="0"/>
              <a:t>，发起申购、直接入库、采购入库</a:t>
            </a:r>
            <a:endParaRPr lang="en-US" altLang="zh-CN" sz="2000" dirty="0" smtClean="0"/>
          </a:p>
          <a:p>
            <a:pPr lvl="1" eaLnBrk="1" hangingPunct="1"/>
            <a:endParaRPr lang="en-US" altLang="zh-CN" sz="2000" b="1" dirty="0" smtClean="0"/>
          </a:p>
          <a:p>
            <a:pPr eaLnBrk="1" hangingPunct="1">
              <a:buFont typeface="Wingdings" pitchFamily="2" charset="2"/>
              <a:buChar char="Ø"/>
            </a:pPr>
            <a:r>
              <a:rPr lang="zh-CN" altLang="en-US" sz="2000" b="1" dirty="0" smtClean="0"/>
              <a:t>记账员</a:t>
            </a:r>
          </a:p>
          <a:p>
            <a:pPr lvl="1" eaLnBrk="1" hangingPunct="1"/>
            <a:r>
              <a:rPr lang="zh-CN" altLang="zh-CN" sz="2000" dirty="0" smtClean="0"/>
              <a:t>对涉及到资产变动的业务进行登记，并负责每月的月结账。</a:t>
            </a:r>
            <a:endParaRPr lang="en-US" altLang="zh-CN" sz="20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7"/>
          <p:cNvGrpSpPr>
            <a:grpSpLocks/>
          </p:cNvGrpSpPr>
          <p:nvPr/>
        </p:nvGrpSpPr>
        <p:grpSpPr bwMode="auto">
          <a:xfrm>
            <a:off x="260350" y="550863"/>
            <a:ext cx="1785938" cy="484187"/>
            <a:chOff x="472" y="1581"/>
            <a:chExt cx="2812" cy="763"/>
          </a:xfrm>
        </p:grpSpPr>
        <p:sp>
          <p:nvSpPr>
            <p:cNvPr id="42007" name="文本框 5"/>
            <p:cNvSpPr txBox="1">
              <a:spLocks noChangeArrowheads="1"/>
            </p:cNvSpPr>
            <p:nvPr/>
          </p:nvSpPr>
          <p:spPr bwMode="auto">
            <a:xfrm>
              <a:off x="1388" y="1586"/>
              <a:ext cx="1896" cy="628"/>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a:solidFill>
                    <a:srgbClr val="4490B9"/>
                  </a:solidFill>
                  <a:latin typeface="方正兰亭黑_GBK"/>
                  <a:ea typeface="方正兰亭黑_GBK"/>
                  <a:cs typeface="方正兰亭黑_GBK"/>
                </a:rPr>
                <a:t>访问网址</a:t>
              </a:r>
            </a:p>
          </p:txBody>
        </p:sp>
        <p:grpSp>
          <p:nvGrpSpPr>
            <p:cNvPr id="42008" name="组合 5"/>
            <p:cNvGrpSpPr>
              <a:grpSpLocks/>
            </p:cNvGrpSpPr>
            <p:nvPr/>
          </p:nvGrpSpPr>
          <p:grpSpPr bwMode="auto">
            <a:xfrm>
              <a:off x="472" y="1581"/>
              <a:ext cx="832" cy="763"/>
              <a:chOff x="1417110" y="1933669"/>
              <a:chExt cx="1827515" cy="1676757"/>
            </a:xfrm>
          </p:grpSpPr>
          <p:sp>
            <p:nvSpPr>
              <p:cNvPr id="3" name="椭圆 2">
                <a:extLst>
                  <a:ext uri="{FF2B5EF4-FFF2-40B4-BE49-F238E27FC236}">
                    <a16:creationId xmlns:a16="http://schemas.microsoft.com/office/drawing/2014/main" xmlns="" id="{EC52873F-86A8-4794-AC42-159BE676DA9E}"/>
                  </a:ext>
                </a:extLst>
              </p:cNvPr>
              <p:cNvSpPr/>
              <p:nvPr/>
            </p:nvSpPr>
            <p:spPr>
              <a:xfrm>
                <a:off x="1493975" y="1933669"/>
                <a:ext cx="167456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0" name="椭圆 139">
                <a:extLst>
                  <a:ext uri="{FF2B5EF4-FFF2-40B4-BE49-F238E27FC236}">
                    <a16:creationId xmlns:a16="http://schemas.microsoft.com/office/drawing/2014/main" xmlns="" id="{7BD0C105-0AB1-4C7C-8680-B7F9B341E879}"/>
                  </a:ext>
                </a:extLst>
              </p:cNvPr>
              <p:cNvSpPr/>
              <p:nvPr/>
            </p:nvSpPr>
            <p:spPr>
              <a:xfrm>
                <a:off x="1686139" y="2120586"/>
                <a:ext cx="1306704"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1" name="椭圆 140">
                <a:extLst>
                  <a:ext uri="{FF2B5EF4-FFF2-40B4-BE49-F238E27FC236}">
                    <a16:creationId xmlns:a16="http://schemas.microsoft.com/office/drawing/2014/main" xmlns="" id="{0F21BD5E-76C6-46E7-9EC2-9EB41541DCB2}"/>
                  </a:ext>
                </a:extLst>
              </p:cNvPr>
              <p:cNvSpPr/>
              <p:nvPr/>
            </p:nvSpPr>
            <p:spPr>
              <a:xfrm>
                <a:off x="2773229" y="1944664"/>
                <a:ext cx="389813"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2" name="椭圆 141">
                <a:extLst>
                  <a:ext uri="{FF2B5EF4-FFF2-40B4-BE49-F238E27FC236}">
                    <a16:creationId xmlns:a16="http://schemas.microsoft.com/office/drawing/2014/main" xmlns="" id="{E347FF14-DE6F-4121-898B-A9C391E4FF5A}"/>
                  </a:ext>
                </a:extLst>
              </p:cNvPr>
              <p:cNvSpPr/>
              <p:nvPr/>
            </p:nvSpPr>
            <p:spPr>
              <a:xfrm>
                <a:off x="1417110" y="2263523"/>
                <a:ext cx="285498"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3" name="椭圆 142">
                <a:extLst>
                  <a:ext uri="{FF2B5EF4-FFF2-40B4-BE49-F238E27FC236}">
                    <a16:creationId xmlns:a16="http://schemas.microsoft.com/office/drawing/2014/main" xmlns="" id="{DDCD38DC-3C96-4DF0-A285-B2E393807D28}"/>
                  </a:ext>
                </a:extLst>
              </p:cNvPr>
              <p:cNvSpPr/>
              <p:nvPr/>
            </p:nvSpPr>
            <p:spPr>
              <a:xfrm>
                <a:off x="1686139" y="3308061"/>
                <a:ext cx="219614"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4" name="椭圆 143">
                <a:extLst>
                  <a:ext uri="{FF2B5EF4-FFF2-40B4-BE49-F238E27FC236}">
                    <a16:creationId xmlns:a16="http://schemas.microsoft.com/office/drawing/2014/main" xmlns="" id="{0436826D-247A-4EC6-B6C7-C6060775707C}"/>
                  </a:ext>
                </a:extLst>
              </p:cNvPr>
              <p:cNvSpPr/>
              <p:nvPr/>
            </p:nvSpPr>
            <p:spPr>
              <a:xfrm>
                <a:off x="3014805" y="2978207"/>
                <a:ext cx="230595"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348" name="主页">
            <a:extLst>
              <a:ext uri="{FF2B5EF4-FFF2-40B4-BE49-F238E27FC236}">
                <a16:creationId xmlns:a16="http://schemas.microsoft.com/office/drawing/2014/main" xmlns="" id="{017DB6F3-76FB-448C-A59E-DAECA9C92E09}"/>
              </a:ext>
            </a:extLst>
          </p:cNvPr>
          <p:cNvSpPr/>
          <p:nvPr/>
        </p:nvSpPr>
        <p:spPr>
          <a:xfrm>
            <a:off x="381000" y="646113"/>
            <a:ext cx="287338" cy="263525"/>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en-US" noProof="1">
              <a:solidFill>
                <a:srgbClr val="FFFFFF"/>
              </a:solidFill>
            </a:endParaRPr>
          </a:p>
        </p:txBody>
      </p:sp>
      <p:grpSp>
        <p:nvGrpSpPr>
          <p:cNvPr id="6" name="组合 5"/>
          <p:cNvGrpSpPr>
            <a:grpSpLocks/>
          </p:cNvGrpSpPr>
          <p:nvPr/>
        </p:nvGrpSpPr>
        <p:grpSpPr bwMode="auto">
          <a:xfrm>
            <a:off x="801688" y="2058988"/>
            <a:ext cx="7808912" cy="2643187"/>
            <a:chOff x="1263" y="3242"/>
            <a:chExt cx="12296" cy="4164"/>
          </a:xfrm>
        </p:grpSpPr>
        <p:grpSp>
          <p:nvGrpSpPr>
            <p:cNvPr id="41989" name="组合 3"/>
            <p:cNvGrpSpPr>
              <a:grpSpLocks/>
            </p:cNvGrpSpPr>
            <p:nvPr/>
          </p:nvGrpSpPr>
          <p:grpSpPr bwMode="auto">
            <a:xfrm>
              <a:off x="1263" y="3242"/>
              <a:ext cx="12297" cy="4165"/>
              <a:chOff x="1263" y="3243"/>
              <a:chExt cx="12297" cy="4165"/>
            </a:xfrm>
          </p:grpSpPr>
          <p:grpSp>
            <p:nvGrpSpPr>
              <p:cNvPr id="41991" name="Group 166"/>
              <p:cNvGrpSpPr>
                <a:grpSpLocks/>
              </p:cNvGrpSpPr>
              <p:nvPr/>
            </p:nvGrpSpPr>
            <p:grpSpPr bwMode="auto">
              <a:xfrm>
                <a:off x="7112" y="4917"/>
                <a:ext cx="2665" cy="1605"/>
                <a:chOff x="3923982" y="2731308"/>
                <a:chExt cx="2302713" cy="1385168"/>
              </a:xfrm>
            </p:grpSpPr>
            <p:sp>
              <p:nvSpPr>
                <p:cNvPr id="26" name="TextBox 25">
                  <a:extLst>
                    <a:ext uri="{FF2B5EF4-FFF2-40B4-BE49-F238E27FC236}">
                      <a16:creationId xmlns:a16="http://schemas.microsoft.com/office/drawing/2014/main" xmlns="" id="{E80B866D-77C5-4A5C-A942-1472120DB184}"/>
                    </a:ext>
                  </a:extLst>
                </p:cNvPr>
                <p:cNvSpPr txBox="1"/>
                <p:nvPr/>
              </p:nvSpPr>
              <p:spPr>
                <a:xfrm>
                  <a:off x="3924230" y="3740645"/>
                  <a:ext cx="2302433" cy="375555"/>
                </a:xfrm>
                <a:prstGeom prst="rect">
                  <a:avLst/>
                </a:prstGeom>
                <a:noFill/>
              </p:spPr>
              <p:txBody>
                <a:bodyPr lIns="0" tIns="0" rIns="0" bIns="0">
                  <a:spAutoFit/>
                </a:bodyPr>
                <a:lstStyle>
                  <a:defPPr>
                    <a:defRPr lang="en-US"/>
                  </a:defPPr>
                  <a:lvl1pPr algn="ctr">
                    <a:lnSpc>
                      <a:spcPct val="90000"/>
                    </a:lnSpc>
                    <a:defRPr sz="2400" spc="-52">
                      <a:gradFill>
                        <a:gsLst>
                          <a:gs pos="20354">
                            <a:schemeClr val="bg2"/>
                          </a:gs>
                          <a:gs pos="40000">
                            <a:schemeClr val="bg2"/>
                          </a:gs>
                        </a:gsLst>
                        <a:lin ang="5400000" scaled="0"/>
                      </a:gradFill>
                      <a:latin typeface="Segoe UI Semilight" pitchFamily="34" charset="0"/>
                      <a:cs typeface="Segoe UI Semilight" pitchFamily="34" charset="0"/>
                    </a:defRPr>
                  </a:lvl1pPr>
                </a:lstStyle>
                <a:p>
                  <a:pPr defTabSz="932180" eaLnBrk="1" fontAlgn="auto" hangingPunct="1">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浏览器</a:t>
                  </a:r>
                </a:p>
              </p:txBody>
            </p:sp>
            <p:grpSp>
              <p:nvGrpSpPr>
                <p:cNvPr id="42002" name="Group 128"/>
                <p:cNvGrpSpPr>
                  <a:grpSpLocks/>
                </p:cNvGrpSpPr>
                <p:nvPr/>
              </p:nvGrpSpPr>
              <p:grpSpPr bwMode="auto">
                <a:xfrm>
                  <a:off x="4523726" y="2731308"/>
                  <a:ext cx="1093836" cy="1000811"/>
                  <a:chOff x="4540709" y="3376007"/>
                  <a:chExt cx="1141214" cy="1044160"/>
                </a:xfrm>
              </p:grpSpPr>
              <p:grpSp>
                <p:nvGrpSpPr>
                  <p:cNvPr id="42003" name="Group 126"/>
                  <p:cNvGrpSpPr>
                    <a:grpSpLocks/>
                  </p:cNvGrpSpPr>
                  <p:nvPr/>
                </p:nvGrpSpPr>
                <p:grpSpPr bwMode="auto">
                  <a:xfrm>
                    <a:off x="4540709" y="3376007"/>
                    <a:ext cx="1141214" cy="1044160"/>
                    <a:chOff x="1954207" y="2804973"/>
                    <a:chExt cx="680103" cy="622264"/>
                  </a:xfrm>
                </p:grpSpPr>
                <p:sp>
                  <p:nvSpPr>
                    <p:cNvPr id="115" name="Rectangle 114">
                      <a:extLst>
                        <a:ext uri="{FF2B5EF4-FFF2-40B4-BE49-F238E27FC236}">
                          <a16:creationId xmlns:a16="http://schemas.microsoft.com/office/drawing/2014/main" xmlns="" id="{B456D95A-42CE-4FCE-B5D8-493B1845796D}"/>
                        </a:ext>
                      </a:extLst>
                    </p:cNvPr>
                    <p:cNvSpPr/>
                    <p:nvPr/>
                  </p:nvSpPr>
                  <p:spPr bwMode="auto">
                    <a:xfrm>
                      <a:off x="1996429" y="2839383"/>
                      <a:ext cx="601631" cy="41333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3" tIns="67231" rIns="134463" bIns="107570"/>
                    <a:lstStyle/>
                    <a:p>
                      <a:pPr algn="ctr" defTabSz="931863" eaLnBrk="1" hangingPunct="1">
                        <a:lnSpc>
                          <a:spcPct val="90000"/>
                        </a:lnSpc>
                        <a:buFont typeface="Arial" pitchFamily="34" charset="0"/>
                        <a:buNone/>
                      </a:pPr>
                      <a:endParaRPr lang="zh-CN" altLang="zh-CN" sz="1700" noProof="1">
                        <a:solidFill>
                          <a:schemeClr val="tx1"/>
                        </a:solidFill>
                        <a:latin typeface="Segoe UI" pitchFamily="34" charset="0"/>
                        <a:cs typeface="Segoe UI" pitchFamily="34" charset="0"/>
                      </a:endParaRPr>
                    </a:p>
                  </p:txBody>
                </p:sp>
                <p:sp>
                  <p:nvSpPr>
                    <p:cNvPr id="117" name="Freeform 5">
                      <a:extLst>
                        <a:ext uri="{FF2B5EF4-FFF2-40B4-BE49-F238E27FC236}">
                          <a16:creationId xmlns:a16="http://schemas.microsoft.com/office/drawing/2014/main" xmlns="" id="{04E1256D-55E0-47E3-8AA0-E564CD9028A6}"/>
                        </a:ext>
                      </a:extLst>
                    </p:cNvPr>
                    <p:cNvSpPr>
                      <a:spLocks noEditPoints="1"/>
                    </p:cNvSpPr>
                    <p:nvPr/>
                  </p:nvSpPr>
                  <p:spPr bwMode="auto">
                    <a:xfrm>
                      <a:off x="1956141" y="2804491"/>
                      <a:ext cx="678178" cy="622679"/>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ED7B31"/>
                    </a:solidFill>
                    <a:ln w="0">
                      <a:noFill/>
                      <a:prstDash val="solid"/>
                      <a:round/>
                    </a:ln>
                  </p:spPr>
                  <p:txBody>
                    <a:bodyPr lIns="67231" tIns="67231" rIns="67231" bIns="33615"/>
                    <a:lstStyle/>
                    <a:p>
                      <a:pPr defTabSz="932180" eaLnBrk="1" fontAlgn="auto" hangingPunct="1">
                        <a:spcBef>
                          <a:spcPts val="0"/>
                        </a:spcBef>
                        <a:spcAft>
                          <a:spcPts val="0"/>
                        </a:spcAft>
                        <a:defRPr/>
                      </a:pPr>
                      <a:endParaRPr lang="en-US" sz="1325">
                        <a:solidFill>
                          <a:srgbClr val="505050"/>
                        </a:solidFill>
                        <a:latin typeface="Segoe UI" panose="020B0502040204020203"/>
                        <a:ea typeface="+mn-ea"/>
                      </a:endParaRPr>
                    </a:p>
                  </p:txBody>
                </p:sp>
              </p:grpSp>
              <p:sp>
                <p:nvSpPr>
                  <p:cNvPr id="128" name="Striped Right Arrow 127">
                    <a:extLst>
                      <a:ext uri="{FF2B5EF4-FFF2-40B4-BE49-F238E27FC236}">
                        <a16:creationId xmlns:a16="http://schemas.microsoft.com/office/drawing/2014/main" xmlns="" id="{5D2541CD-E933-4175-867A-0C7E001AC0D0}"/>
                      </a:ext>
                    </a:extLst>
                  </p:cNvPr>
                  <p:cNvSpPr/>
                  <p:nvPr/>
                </p:nvSpPr>
                <p:spPr bwMode="auto">
                  <a:xfrm rot="16200000">
                    <a:off x="4843851" y="3604749"/>
                    <a:ext cx="538190" cy="389845"/>
                  </a:xfrm>
                  <a:prstGeom prst="stripedRightArrow">
                    <a:avLst/>
                  </a:prstGeom>
                  <a:solidFill>
                    <a:srgbClr val="ED7B3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932180" eaLnBrk="1" hangingPunct="1">
                      <a:defRPr/>
                    </a:pPr>
                    <a:endParaRPr lang="en-US" sz="1470" dirty="0">
                      <a:gradFill>
                        <a:gsLst>
                          <a:gs pos="16814">
                            <a:srgbClr val="FFFFFF"/>
                          </a:gs>
                          <a:gs pos="46000">
                            <a:srgbClr val="FFFFFF"/>
                          </a:gs>
                        </a:gsLst>
                        <a:lin ang="5400000" scaled="0"/>
                      </a:gradFill>
                      <a:latin typeface="Segoe UI" panose="020B0502040204020203"/>
                    </a:endParaRPr>
                  </a:p>
                </p:txBody>
              </p:sp>
            </p:grpSp>
          </p:grpSp>
          <p:sp>
            <p:nvSpPr>
              <p:cNvPr id="130" name="Rectangle 129">
                <a:extLst>
                  <a:ext uri="{FF2B5EF4-FFF2-40B4-BE49-F238E27FC236}">
                    <a16:creationId xmlns:a16="http://schemas.microsoft.com/office/drawing/2014/main" xmlns="" id="{3B022032-4132-4550-AA90-12A4E185087C}"/>
                  </a:ext>
                </a:extLst>
              </p:cNvPr>
              <p:cNvSpPr/>
              <p:nvPr/>
            </p:nvSpPr>
            <p:spPr>
              <a:xfrm>
                <a:off x="2308" y="3243"/>
                <a:ext cx="6082" cy="693"/>
              </a:xfrm>
              <a:prstGeom prst="rect">
                <a:avLst/>
              </a:prstGeom>
              <a:ln>
                <a:noFill/>
              </a:ln>
            </p:spPr>
            <p:txBody>
              <a:bodyPr/>
              <a:lstStyle/>
              <a:p>
                <a:pPr algn="ctr" defTabSz="931545" eaLnBrk="1" fontAlgn="auto" hangingPunct="1">
                  <a:lnSpc>
                    <a:spcPct val="90000"/>
                  </a:lnSpc>
                  <a:spcBef>
                    <a:spcPts val="0"/>
                  </a:spcBef>
                  <a:spcAft>
                    <a:spcPts val="0"/>
                  </a:spcAft>
                  <a:defRPr/>
                </a:pPr>
                <a:r>
                  <a:rPr lang="zh-CN" altLang="en-US" sz="2400" spc="-52" dirty="0">
                    <a:latin typeface="Segoe UI" panose="020B0502040204020203"/>
                    <a:ea typeface="+mn-ea"/>
                  </a:rPr>
                  <a:t>教育网：</a:t>
                </a:r>
                <a:r>
                  <a:rPr lang="en-US" sz="2400" spc="-52" dirty="0">
                    <a:latin typeface="Segoe UI" panose="020B0502040204020203"/>
                    <a:ea typeface="+mn-ea"/>
                  </a:rPr>
                  <a:t>jshse.eamn.net</a:t>
                </a:r>
              </a:p>
            </p:txBody>
          </p:sp>
          <p:grpSp>
            <p:nvGrpSpPr>
              <p:cNvPr id="41993" name="组合 1"/>
              <p:cNvGrpSpPr>
                <a:grpSpLocks/>
              </p:cNvGrpSpPr>
              <p:nvPr/>
            </p:nvGrpSpPr>
            <p:grpSpPr bwMode="auto">
              <a:xfrm>
                <a:off x="1263" y="4663"/>
                <a:ext cx="6454" cy="2745"/>
                <a:chOff x="1263" y="4663"/>
                <a:chExt cx="6454" cy="2745"/>
              </a:xfrm>
            </p:grpSpPr>
            <p:sp>
              <p:nvSpPr>
                <p:cNvPr id="35" name="Freeform 5">
                  <a:extLst>
                    <a:ext uri="{FF2B5EF4-FFF2-40B4-BE49-F238E27FC236}">
                      <a16:creationId xmlns:a16="http://schemas.microsoft.com/office/drawing/2014/main" xmlns="" id="{C2493EC8-E07B-4487-B763-CCF1E9018D16}"/>
                    </a:ext>
                  </a:extLst>
                </p:cNvPr>
                <p:cNvSpPr>
                  <a:spLocks noEditPoints="1"/>
                </p:cNvSpPr>
                <p:nvPr/>
              </p:nvSpPr>
              <p:spPr bwMode="auto">
                <a:xfrm>
                  <a:off x="1263" y="4664"/>
                  <a:ext cx="1565" cy="1683"/>
                </a:xfrm>
                <a:custGeom>
                  <a:avLst/>
                  <a:gdLst>
                    <a:gd name="T0" fmla="*/ 748 w 1938"/>
                    <a:gd name="T1" fmla="*/ 1276 h 2085"/>
                    <a:gd name="T2" fmla="*/ 204 w 1938"/>
                    <a:gd name="T3" fmla="*/ 1276 h 2085"/>
                    <a:gd name="T4" fmla="*/ 561 w 1938"/>
                    <a:gd name="T5" fmla="*/ 587 h 2085"/>
                    <a:gd name="T6" fmla="*/ 680 w 1938"/>
                    <a:gd name="T7" fmla="*/ 927 h 2085"/>
                    <a:gd name="T8" fmla="*/ 748 w 1938"/>
                    <a:gd name="T9" fmla="*/ 978 h 2085"/>
                    <a:gd name="T10" fmla="*/ 1284 w 1938"/>
                    <a:gd name="T11" fmla="*/ 978 h 2085"/>
                    <a:gd name="T12" fmla="*/ 1360 w 1938"/>
                    <a:gd name="T13" fmla="*/ 902 h 2085"/>
                    <a:gd name="T14" fmla="*/ 1284 w 1938"/>
                    <a:gd name="T15" fmla="*/ 834 h 2085"/>
                    <a:gd name="T16" fmla="*/ 799 w 1938"/>
                    <a:gd name="T17" fmla="*/ 834 h 2085"/>
                    <a:gd name="T18" fmla="*/ 654 w 1938"/>
                    <a:gd name="T19" fmla="*/ 425 h 2085"/>
                    <a:gd name="T20" fmla="*/ 646 w 1938"/>
                    <a:gd name="T21" fmla="*/ 417 h 2085"/>
                    <a:gd name="T22" fmla="*/ 637 w 1938"/>
                    <a:gd name="T23" fmla="*/ 400 h 2085"/>
                    <a:gd name="T24" fmla="*/ 501 w 1938"/>
                    <a:gd name="T25" fmla="*/ 383 h 2085"/>
                    <a:gd name="T26" fmla="*/ 0 w 1938"/>
                    <a:gd name="T27" fmla="*/ 1370 h 2085"/>
                    <a:gd name="T28" fmla="*/ 34 w 1938"/>
                    <a:gd name="T29" fmla="*/ 1438 h 2085"/>
                    <a:gd name="T30" fmla="*/ 102 w 1938"/>
                    <a:gd name="T31" fmla="*/ 1472 h 2085"/>
                    <a:gd name="T32" fmla="*/ 654 w 1938"/>
                    <a:gd name="T33" fmla="*/ 1472 h 2085"/>
                    <a:gd name="T34" fmla="*/ 654 w 1938"/>
                    <a:gd name="T35" fmla="*/ 1991 h 2085"/>
                    <a:gd name="T36" fmla="*/ 748 w 1938"/>
                    <a:gd name="T37" fmla="*/ 2085 h 2085"/>
                    <a:gd name="T38" fmla="*/ 841 w 1938"/>
                    <a:gd name="T39" fmla="*/ 1991 h 2085"/>
                    <a:gd name="T40" fmla="*/ 841 w 1938"/>
                    <a:gd name="T41" fmla="*/ 1370 h 2085"/>
                    <a:gd name="T42" fmla="*/ 748 w 1938"/>
                    <a:gd name="T43" fmla="*/ 1276 h 2085"/>
                    <a:gd name="T44" fmla="*/ 841 w 1938"/>
                    <a:gd name="T45" fmla="*/ 0 h 2085"/>
                    <a:gd name="T46" fmla="*/ 1054 w 1938"/>
                    <a:gd name="T47" fmla="*/ 213 h 2085"/>
                    <a:gd name="T48" fmla="*/ 841 w 1938"/>
                    <a:gd name="T49" fmla="*/ 425 h 2085"/>
                    <a:gd name="T50" fmla="*/ 637 w 1938"/>
                    <a:gd name="T51" fmla="*/ 213 h 2085"/>
                    <a:gd name="T52" fmla="*/ 841 w 1938"/>
                    <a:gd name="T53" fmla="*/ 0 h 2085"/>
                    <a:gd name="T54" fmla="*/ 1437 w 1938"/>
                    <a:gd name="T55" fmla="*/ 1072 h 2085"/>
                    <a:gd name="T56" fmla="*/ 1164 w 1938"/>
                    <a:gd name="T57" fmla="*/ 1072 h 2085"/>
                    <a:gd name="T58" fmla="*/ 1114 w 1938"/>
                    <a:gd name="T59" fmla="*/ 1115 h 2085"/>
                    <a:gd name="T60" fmla="*/ 1164 w 1938"/>
                    <a:gd name="T61" fmla="*/ 1166 h 2085"/>
                    <a:gd name="T62" fmla="*/ 1437 w 1938"/>
                    <a:gd name="T63" fmla="*/ 1166 h 2085"/>
                    <a:gd name="T64" fmla="*/ 1487 w 1938"/>
                    <a:gd name="T65" fmla="*/ 1115 h 2085"/>
                    <a:gd name="T66" fmla="*/ 1437 w 1938"/>
                    <a:gd name="T67" fmla="*/ 1072 h 2085"/>
                    <a:gd name="T68" fmla="*/ 1743 w 1938"/>
                    <a:gd name="T69" fmla="*/ 774 h 2085"/>
                    <a:gd name="T70" fmla="*/ 1726 w 1938"/>
                    <a:gd name="T71" fmla="*/ 749 h 2085"/>
                    <a:gd name="T72" fmla="*/ 1938 w 1938"/>
                    <a:gd name="T73" fmla="*/ 247 h 2085"/>
                    <a:gd name="T74" fmla="*/ 1811 w 1938"/>
                    <a:gd name="T75" fmla="*/ 187 h 2085"/>
                    <a:gd name="T76" fmla="*/ 1487 w 1938"/>
                    <a:gd name="T77" fmla="*/ 927 h 2085"/>
                    <a:gd name="T78" fmla="*/ 1624 w 1938"/>
                    <a:gd name="T79" fmla="*/ 978 h 2085"/>
                    <a:gd name="T80" fmla="*/ 1675 w 1938"/>
                    <a:gd name="T81" fmla="*/ 859 h 2085"/>
                    <a:gd name="T82" fmla="*/ 1777 w 1938"/>
                    <a:gd name="T83" fmla="*/ 1072 h 2085"/>
                    <a:gd name="T84" fmla="*/ 1632 w 1938"/>
                    <a:gd name="T85" fmla="*/ 1072 h 2085"/>
                    <a:gd name="T86" fmla="*/ 1581 w 1938"/>
                    <a:gd name="T87" fmla="*/ 1115 h 2085"/>
                    <a:gd name="T88" fmla="*/ 1632 w 1938"/>
                    <a:gd name="T89" fmla="*/ 1166 h 2085"/>
                    <a:gd name="T90" fmla="*/ 1853 w 1938"/>
                    <a:gd name="T91" fmla="*/ 1166 h 2085"/>
                    <a:gd name="T92" fmla="*/ 1896 w 1938"/>
                    <a:gd name="T93" fmla="*/ 1149 h 2085"/>
                    <a:gd name="T94" fmla="*/ 1896 w 1938"/>
                    <a:gd name="T95" fmla="*/ 1098 h 2085"/>
                    <a:gd name="T96" fmla="*/ 1743 w 1938"/>
                    <a:gd name="T97" fmla="*/ 774 h 2085"/>
                    <a:gd name="T98" fmla="*/ 1743 w 1938"/>
                    <a:gd name="T99" fmla="*/ 774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8"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moveTo>
                        <a:pt x="1437" y="1072"/>
                      </a:moveTo>
                      <a:cubicBezTo>
                        <a:pt x="1164" y="1072"/>
                        <a:pt x="1164" y="1072"/>
                        <a:pt x="1164" y="1072"/>
                      </a:cubicBezTo>
                      <a:cubicBezTo>
                        <a:pt x="1139" y="1072"/>
                        <a:pt x="1114" y="1089"/>
                        <a:pt x="1114" y="1115"/>
                      </a:cubicBezTo>
                      <a:cubicBezTo>
                        <a:pt x="1114" y="1149"/>
                        <a:pt x="1139" y="1166"/>
                        <a:pt x="1164" y="1166"/>
                      </a:cubicBezTo>
                      <a:cubicBezTo>
                        <a:pt x="1437" y="1166"/>
                        <a:pt x="1437" y="1166"/>
                        <a:pt x="1437" y="1166"/>
                      </a:cubicBezTo>
                      <a:cubicBezTo>
                        <a:pt x="1462" y="1166"/>
                        <a:pt x="1487" y="1149"/>
                        <a:pt x="1487" y="1115"/>
                      </a:cubicBezTo>
                      <a:cubicBezTo>
                        <a:pt x="1487" y="1089"/>
                        <a:pt x="1462" y="1072"/>
                        <a:pt x="1437" y="1072"/>
                      </a:cubicBezTo>
                      <a:close/>
                      <a:moveTo>
                        <a:pt x="1743" y="774"/>
                      </a:moveTo>
                      <a:cubicBezTo>
                        <a:pt x="1734" y="766"/>
                        <a:pt x="1734" y="757"/>
                        <a:pt x="1726" y="749"/>
                      </a:cubicBezTo>
                      <a:cubicBezTo>
                        <a:pt x="1938" y="247"/>
                        <a:pt x="1938" y="247"/>
                        <a:pt x="1938" y="247"/>
                      </a:cubicBezTo>
                      <a:cubicBezTo>
                        <a:pt x="1811" y="187"/>
                        <a:pt x="1811" y="187"/>
                        <a:pt x="1811" y="187"/>
                      </a:cubicBezTo>
                      <a:cubicBezTo>
                        <a:pt x="1487" y="927"/>
                        <a:pt x="1487" y="927"/>
                        <a:pt x="1487" y="927"/>
                      </a:cubicBezTo>
                      <a:cubicBezTo>
                        <a:pt x="1624" y="978"/>
                        <a:pt x="1624" y="978"/>
                        <a:pt x="1624" y="978"/>
                      </a:cubicBezTo>
                      <a:cubicBezTo>
                        <a:pt x="1675" y="859"/>
                        <a:pt x="1675" y="859"/>
                        <a:pt x="1675" y="859"/>
                      </a:cubicBezTo>
                      <a:cubicBezTo>
                        <a:pt x="1777" y="1072"/>
                        <a:pt x="1777" y="1072"/>
                        <a:pt x="1777" y="1072"/>
                      </a:cubicBezTo>
                      <a:cubicBezTo>
                        <a:pt x="1632" y="1072"/>
                        <a:pt x="1632" y="1072"/>
                        <a:pt x="1632" y="1072"/>
                      </a:cubicBezTo>
                      <a:cubicBezTo>
                        <a:pt x="1607" y="1072"/>
                        <a:pt x="1581" y="1089"/>
                        <a:pt x="1581" y="1115"/>
                      </a:cubicBezTo>
                      <a:cubicBezTo>
                        <a:pt x="1581" y="1149"/>
                        <a:pt x="1607" y="1166"/>
                        <a:pt x="1632" y="1166"/>
                      </a:cubicBezTo>
                      <a:cubicBezTo>
                        <a:pt x="1853" y="1166"/>
                        <a:pt x="1853" y="1166"/>
                        <a:pt x="1853" y="1166"/>
                      </a:cubicBezTo>
                      <a:cubicBezTo>
                        <a:pt x="1870" y="1166"/>
                        <a:pt x="1887" y="1157"/>
                        <a:pt x="1896" y="1149"/>
                      </a:cubicBezTo>
                      <a:cubicBezTo>
                        <a:pt x="1904" y="1132"/>
                        <a:pt x="1904" y="1115"/>
                        <a:pt x="1896" y="1098"/>
                      </a:cubicBezTo>
                      <a:cubicBezTo>
                        <a:pt x="1743" y="774"/>
                        <a:pt x="1743" y="774"/>
                        <a:pt x="1743" y="774"/>
                      </a:cubicBezTo>
                      <a:cubicBezTo>
                        <a:pt x="1743" y="774"/>
                        <a:pt x="1743" y="774"/>
                        <a:pt x="1743" y="774"/>
                      </a:cubicBezTo>
                      <a:close/>
                    </a:path>
                  </a:pathLst>
                </a:custGeom>
                <a:solidFill>
                  <a:srgbClr val="4491B9"/>
                </a:solidFill>
                <a:ln>
                  <a:noFill/>
                </a:ln>
              </p:spPr>
              <p:txBody>
                <a:bodyPr lIns="67231" tIns="33615" rIns="67231" bIns="33615"/>
                <a:lstStyle/>
                <a:p>
                  <a:pPr defTabSz="932180" eaLnBrk="1" fontAlgn="auto" hangingPunct="1">
                    <a:spcBef>
                      <a:spcPts val="0"/>
                    </a:spcBef>
                    <a:spcAft>
                      <a:spcPts val="0"/>
                    </a:spcAft>
                    <a:defRPr/>
                  </a:pPr>
                  <a:endParaRPr lang="en-US" sz="1325">
                    <a:solidFill>
                      <a:srgbClr val="FFFFFF"/>
                    </a:solidFill>
                    <a:latin typeface="Segoe UI" panose="020B0502040204020203"/>
                    <a:ea typeface="+mn-ea"/>
                  </a:endParaRPr>
                </a:p>
              </p:txBody>
            </p:sp>
            <p:cxnSp>
              <p:nvCxnSpPr>
                <p:cNvPr id="9" name="Straight Arrow Connector 131">
                  <a:extLst>
                    <a:ext uri="{FF2B5EF4-FFF2-40B4-BE49-F238E27FC236}">
                      <a16:creationId xmlns:a16="http://schemas.microsoft.com/office/drawing/2014/main" xmlns="" id="{0B499DD5-3062-4A48-ACBE-1DAF5F80A049}"/>
                    </a:ext>
                  </a:extLst>
                </p:cNvPr>
                <p:cNvCxnSpPr/>
                <p:nvPr/>
              </p:nvCxnSpPr>
              <p:spPr>
                <a:xfrm>
                  <a:off x="3360" y="7397"/>
                  <a:ext cx="3977" cy="10"/>
                </a:xfrm>
                <a:prstGeom prst="straightConnector1">
                  <a:avLst/>
                </a:prstGeom>
                <a:ln w="28575" cmpd="sng">
                  <a:solidFill>
                    <a:srgbClr val="3E85AA"/>
                  </a:solidFill>
                  <a:prstDash val="sysDot"/>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1" name="Rectangle 129">
                  <a:extLst>
                    <a:ext uri="{FF2B5EF4-FFF2-40B4-BE49-F238E27FC236}">
                      <a16:creationId xmlns:a16="http://schemas.microsoft.com/office/drawing/2014/main" xmlns="" id="{42B021C5-51FA-4048-AED3-604D50D3C530}"/>
                    </a:ext>
                  </a:extLst>
                </p:cNvPr>
                <p:cNvSpPr/>
                <p:nvPr/>
              </p:nvSpPr>
              <p:spPr>
                <a:xfrm>
                  <a:off x="2718" y="6522"/>
                  <a:ext cx="4999" cy="693"/>
                </a:xfrm>
                <a:prstGeom prst="rect">
                  <a:avLst/>
                </a:prstGeom>
                <a:ln>
                  <a:noFill/>
                </a:ln>
              </p:spPr>
              <p:txBody>
                <a:bodyPr/>
                <a:lstStyle/>
                <a:p>
                  <a:pPr algn="ctr" defTabSz="931545" eaLnBrk="1" fontAlgn="auto" hangingPunct="1">
                    <a:lnSpc>
                      <a:spcPct val="90000"/>
                    </a:lnSpc>
                    <a:spcBef>
                      <a:spcPts val="0"/>
                    </a:spcBef>
                    <a:spcAft>
                      <a:spcPts val="0"/>
                    </a:spcAft>
                    <a:defRPr/>
                  </a:pPr>
                  <a:r>
                    <a:rPr lang="zh-CN" altLang="en-US" sz="2400" spc="-52" dirty="0">
                      <a:latin typeface="Segoe UI" panose="020B0502040204020203"/>
                      <a:ea typeface="+mn-ea"/>
                    </a:rPr>
                    <a:t>公网：</a:t>
                  </a:r>
                  <a:r>
                    <a:rPr lang="en-US" sz="2400" spc="-52" dirty="0">
                      <a:latin typeface="Segoe UI" panose="020B0502040204020203"/>
                      <a:ea typeface="+mn-ea"/>
                    </a:rPr>
                    <a:t>jshs.eamn.net</a:t>
                  </a:r>
                </a:p>
              </p:txBody>
            </p:sp>
          </p:grpSp>
          <p:cxnSp>
            <p:nvCxnSpPr>
              <p:cNvPr id="13" name="Straight Arrow Connector 131">
                <a:extLst>
                  <a:ext uri="{FF2B5EF4-FFF2-40B4-BE49-F238E27FC236}">
                    <a16:creationId xmlns:a16="http://schemas.microsoft.com/office/drawing/2014/main" xmlns="" id="{4232DDC9-C9F0-49F2-959C-692C24329CB8}"/>
                  </a:ext>
                </a:extLst>
              </p:cNvPr>
              <p:cNvCxnSpPr/>
              <p:nvPr/>
            </p:nvCxnSpPr>
            <p:spPr>
              <a:xfrm>
                <a:off x="9357" y="5716"/>
                <a:ext cx="2357" cy="0"/>
              </a:xfrm>
              <a:prstGeom prst="straightConnector1">
                <a:avLst/>
              </a:prstGeom>
              <a:ln w="31750">
                <a:solidFill>
                  <a:srgbClr val="4491B9"/>
                </a:solidFill>
                <a:prstDash val="sysDot"/>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4" name="主页">
                <a:extLst>
                  <a:ext uri="{FF2B5EF4-FFF2-40B4-BE49-F238E27FC236}">
                    <a16:creationId xmlns:a16="http://schemas.microsoft.com/office/drawing/2014/main" xmlns="" id="{8BF7BE85-4CDD-4E44-9682-719E06CCD430}"/>
                  </a:ext>
                </a:extLst>
              </p:cNvPr>
              <p:cNvSpPr/>
              <p:nvPr/>
            </p:nvSpPr>
            <p:spPr>
              <a:xfrm>
                <a:off x="11882" y="4854"/>
                <a:ext cx="1387" cy="1240"/>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rgbClr val="449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en-US" noProof="1">
                  <a:solidFill>
                    <a:srgbClr val="FFFFFF"/>
                  </a:solidFill>
                </a:endParaRPr>
              </a:p>
            </p:txBody>
          </p:sp>
          <p:sp>
            <p:nvSpPr>
              <p:cNvPr id="15" name="TextBox 25">
                <a:extLst>
                  <a:ext uri="{FF2B5EF4-FFF2-40B4-BE49-F238E27FC236}">
                    <a16:creationId xmlns:a16="http://schemas.microsoft.com/office/drawing/2014/main" xmlns="" id="{3549F037-0BEE-4EF5-9D62-F2F99783CF65}"/>
                  </a:ext>
                </a:extLst>
              </p:cNvPr>
              <p:cNvSpPr txBox="1"/>
              <p:nvPr/>
            </p:nvSpPr>
            <p:spPr>
              <a:xfrm>
                <a:off x="11549" y="6189"/>
                <a:ext cx="2010" cy="438"/>
              </a:xfrm>
              <a:prstGeom prst="rect">
                <a:avLst/>
              </a:prstGeom>
              <a:noFill/>
            </p:spPr>
            <p:txBody>
              <a:bodyPr lIns="0" tIns="0" rIns="0" bIns="0">
                <a:spAutoFit/>
              </a:bodyPr>
              <a:lstStyle>
                <a:defPPr>
                  <a:defRPr lang="en-US"/>
                </a:defPPr>
                <a:lvl1pPr algn="ctr">
                  <a:lnSpc>
                    <a:spcPct val="90000"/>
                  </a:lnSpc>
                  <a:defRPr sz="2400" spc="-52">
                    <a:gradFill>
                      <a:gsLst>
                        <a:gs pos="20354">
                          <a:schemeClr val="bg2"/>
                        </a:gs>
                        <a:gs pos="40000">
                          <a:schemeClr val="bg2"/>
                        </a:gs>
                      </a:gsLst>
                      <a:lin ang="5400000" scaled="0"/>
                    </a:gradFill>
                    <a:latin typeface="Segoe UI Semilight" pitchFamily="34" charset="0"/>
                    <a:cs typeface="Segoe UI Semilight" pitchFamily="34" charset="0"/>
                  </a:defRPr>
                </a:lvl1pPr>
              </a:lstStyle>
              <a:p>
                <a:pPr defTabSz="932180" eaLnBrk="1" fontAlgn="auto" hangingPunct="1">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主界面</a:t>
                </a:r>
              </a:p>
            </p:txBody>
          </p:sp>
          <p:sp>
            <p:nvSpPr>
              <p:cNvPr id="16" name="Rectangle 129">
                <a:extLst>
                  <a:ext uri="{FF2B5EF4-FFF2-40B4-BE49-F238E27FC236}">
                    <a16:creationId xmlns:a16="http://schemas.microsoft.com/office/drawing/2014/main" xmlns="" id="{D53E183F-923C-4A59-A2DB-7CBC133F6B01}"/>
                  </a:ext>
                </a:extLst>
              </p:cNvPr>
              <p:cNvSpPr/>
              <p:nvPr/>
            </p:nvSpPr>
            <p:spPr>
              <a:xfrm>
                <a:off x="8932" y="4964"/>
                <a:ext cx="3220" cy="695"/>
              </a:xfrm>
              <a:prstGeom prst="rect">
                <a:avLst/>
              </a:prstGeom>
              <a:ln>
                <a:noFill/>
              </a:ln>
            </p:spPr>
            <p:txBody>
              <a:bodyPr/>
              <a:lstStyle/>
              <a:p>
                <a:pPr algn="ctr" defTabSz="931545" eaLnBrk="1" fontAlgn="auto" hangingPunct="1">
                  <a:lnSpc>
                    <a:spcPct val="90000"/>
                  </a:lnSpc>
                  <a:spcBef>
                    <a:spcPts val="0"/>
                  </a:spcBef>
                  <a:spcAft>
                    <a:spcPts val="0"/>
                  </a:spcAft>
                  <a:defRPr/>
                </a:pPr>
                <a:r>
                  <a:rPr lang="zh-CN" altLang="en-US" sz="2000" spc="-52" dirty="0">
                    <a:latin typeface="微软雅黑" panose="020B0503020204020204" pitchFamily="34" charset="-122"/>
                    <a:ea typeface="微软雅黑" panose="020B0503020204020204" pitchFamily="34" charset="-122"/>
                  </a:rPr>
                  <a:t>用户名、密码</a:t>
                </a:r>
              </a:p>
            </p:txBody>
          </p:sp>
        </p:grpSp>
        <p:cxnSp>
          <p:nvCxnSpPr>
            <p:cNvPr id="5" name="Straight Arrow Connector 131">
              <a:extLst>
                <a:ext uri="{FF2B5EF4-FFF2-40B4-BE49-F238E27FC236}">
                  <a16:creationId xmlns:a16="http://schemas.microsoft.com/office/drawing/2014/main" xmlns="" id="{2D13D568-838E-410C-A685-A8ACEDE8882C}"/>
                </a:ext>
              </a:extLst>
            </p:cNvPr>
            <p:cNvCxnSpPr/>
            <p:nvPr/>
          </p:nvCxnSpPr>
          <p:spPr>
            <a:xfrm>
              <a:off x="3360" y="4060"/>
              <a:ext cx="3977" cy="8"/>
            </a:xfrm>
            <a:prstGeom prst="straightConnector1">
              <a:avLst/>
            </a:prstGeom>
            <a:ln w="28575" cmpd="sng">
              <a:solidFill>
                <a:srgbClr val="3E85AA"/>
              </a:solidFill>
              <a:prstDash val="sysDot"/>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CD06BF14-435D-4E04-A3FB-5655B9D3FF8C}"/>
              </a:ext>
            </a:extLst>
          </p:cNvPr>
          <p:cNvPicPr/>
          <p:nvPr/>
        </p:nvPicPr>
        <p:blipFill>
          <a:blip r:embed="rId3" cstate="print"/>
          <a:stretch>
            <a:fillRect/>
          </a:stretch>
        </p:blipFill>
        <p:spPr>
          <a:xfrm>
            <a:off x="252094" y="1125032"/>
            <a:ext cx="8639846" cy="5433231"/>
          </a:xfrm>
          <a:prstGeom prst="roundRect">
            <a:avLst/>
          </a:prstGeom>
          <a:ln>
            <a:solidFill>
              <a:srgbClr val="4491B9"/>
            </a:solidFill>
          </a:ln>
        </p:spPr>
      </p:pic>
      <p:grpSp>
        <p:nvGrpSpPr>
          <p:cNvPr id="44035" name="组合 7"/>
          <p:cNvGrpSpPr>
            <a:grpSpLocks/>
          </p:cNvGrpSpPr>
          <p:nvPr/>
        </p:nvGrpSpPr>
        <p:grpSpPr bwMode="auto">
          <a:xfrm>
            <a:off x="260350" y="550863"/>
            <a:ext cx="1162079" cy="484187"/>
            <a:chOff x="472" y="1581"/>
            <a:chExt cx="1831" cy="763"/>
          </a:xfrm>
        </p:grpSpPr>
        <p:sp>
          <p:nvSpPr>
            <p:cNvPr id="44059" name="文本框 5"/>
            <p:cNvSpPr txBox="1">
              <a:spLocks noChangeArrowheads="1"/>
            </p:cNvSpPr>
            <p:nvPr/>
          </p:nvSpPr>
          <p:spPr bwMode="auto">
            <a:xfrm>
              <a:off x="1204" y="1586"/>
              <a:ext cx="1099" cy="6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b="1" dirty="0">
                  <a:solidFill>
                    <a:srgbClr val="4490B9"/>
                  </a:solidFill>
                  <a:latin typeface="方正兰亭黑_GBK"/>
                  <a:ea typeface="方正兰亭黑_GBK"/>
                  <a:cs typeface="方正兰亭黑_GBK"/>
                </a:rPr>
                <a:t>主</a:t>
              </a:r>
              <a:r>
                <a:rPr lang="zh-CN" altLang="en-US" sz="2000" b="1" dirty="0" smtClean="0">
                  <a:solidFill>
                    <a:srgbClr val="4490B9"/>
                  </a:solidFill>
                  <a:latin typeface="方正兰亭黑_GBK"/>
                  <a:ea typeface="方正兰亭黑_GBK"/>
                  <a:cs typeface="方正兰亭黑_GBK"/>
                </a:rPr>
                <a:t>页</a:t>
              </a:r>
              <a:endParaRPr lang="zh-CN" altLang="en-US" sz="2000" b="1" dirty="0">
                <a:solidFill>
                  <a:srgbClr val="4490B9"/>
                </a:solidFill>
                <a:latin typeface="方正兰亭黑_GBK"/>
                <a:ea typeface="方正兰亭黑_GBK"/>
                <a:cs typeface="方正兰亭黑_GBK"/>
              </a:endParaRPr>
            </a:p>
          </p:txBody>
        </p:sp>
        <p:grpSp>
          <p:nvGrpSpPr>
            <p:cNvPr id="44060" name="组合 5"/>
            <p:cNvGrpSpPr>
              <a:grpSpLocks/>
            </p:cNvGrpSpPr>
            <p:nvPr/>
          </p:nvGrpSpPr>
          <p:grpSpPr bwMode="auto">
            <a:xfrm>
              <a:off x="472" y="1581"/>
              <a:ext cx="832" cy="763"/>
              <a:chOff x="1417110" y="1933669"/>
              <a:chExt cx="1827515" cy="1676757"/>
            </a:xfrm>
          </p:grpSpPr>
          <p:sp>
            <p:nvSpPr>
              <p:cNvPr id="14" name="椭圆 13">
                <a:extLst>
                  <a:ext uri="{FF2B5EF4-FFF2-40B4-BE49-F238E27FC236}">
                    <a16:creationId xmlns:a16="http://schemas.microsoft.com/office/drawing/2014/main" xmlns="" id="{F260BC73-2564-49EA-BFC0-91DD51148DE3}"/>
                  </a:ext>
                </a:extLst>
              </p:cNvPr>
              <p:cNvSpPr/>
              <p:nvPr/>
            </p:nvSpPr>
            <p:spPr>
              <a:xfrm>
                <a:off x="1494029" y="1933669"/>
                <a:ext cx="1675730"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椭圆 14">
                <a:extLst>
                  <a:ext uri="{FF2B5EF4-FFF2-40B4-BE49-F238E27FC236}">
                    <a16:creationId xmlns:a16="http://schemas.microsoft.com/office/drawing/2014/main" xmlns="" id="{E837D83B-24A2-43B2-8F23-80D04BB8FE1D}"/>
                  </a:ext>
                </a:extLst>
              </p:cNvPr>
              <p:cNvSpPr/>
              <p:nvPr/>
            </p:nvSpPr>
            <p:spPr>
              <a:xfrm>
                <a:off x="1686327" y="2120586"/>
                <a:ext cx="1307617" cy="1302922"/>
              </a:xfrm>
              <a:prstGeom prst="ellipse">
                <a:avLst/>
              </a:prstGeom>
              <a:solidFill>
                <a:srgbClr val="4490B9"/>
              </a:solidFill>
              <a:ln>
                <a:solidFill>
                  <a:srgbClr val="4491B9"/>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椭圆 15">
                <a:extLst>
                  <a:ext uri="{FF2B5EF4-FFF2-40B4-BE49-F238E27FC236}">
                    <a16:creationId xmlns:a16="http://schemas.microsoft.com/office/drawing/2014/main" xmlns="" id="{F2831FBA-98DC-4629-A55D-210ECC29E658}"/>
                  </a:ext>
                </a:extLst>
              </p:cNvPr>
              <p:cNvSpPr/>
              <p:nvPr/>
            </p:nvSpPr>
            <p:spPr>
              <a:xfrm>
                <a:off x="2774177" y="1944664"/>
                <a:ext cx="390086" cy="390326"/>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7" name="椭圆 16">
                <a:extLst>
                  <a:ext uri="{FF2B5EF4-FFF2-40B4-BE49-F238E27FC236}">
                    <a16:creationId xmlns:a16="http://schemas.microsoft.com/office/drawing/2014/main" xmlns="" id="{63A94964-8572-47EF-9057-9498AC936576}"/>
                  </a:ext>
                </a:extLst>
              </p:cNvPr>
              <p:cNvSpPr/>
              <p:nvPr/>
            </p:nvSpPr>
            <p:spPr>
              <a:xfrm>
                <a:off x="1417110" y="2263523"/>
                <a:ext cx="285698" cy="285874"/>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椭圆 17">
                <a:extLst>
                  <a:ext uri="{FF2B5EF4-FFF2-40B4-BE49-F238E27FC236}">
                    <a16:creationId xmlns:a16="http://schemas.microsoft.com/office/drawing/2014/main" xmlns="" id="{2615146D-A9FA-47B4-B62C-6F5A79312EE8}"/>
                  </a:ext>
                </a:extLst>
              </p:cNvPr>
              <p:cNvSpPr/>
              <p:nvPr/>
            </p:nvSpPr>
            <p:spPr>
              <a:xfrm>
                <a:off x="1686327" y="3308061"/>
                <a:ext cx="219768" cy="219903"/>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椭圆 18">
                <a:extLst>
                  <a:ext uri="{FF2B5EF4-FFF2-40B4-BE49-F238E27FC236}">
                    <a16:creationId xmlns:a16="http://schemas.microsoft.com/office/drawing/2014/main" xmlns="" id="{1EE64AA4-E319-4E34-ACEB-BF76624547E4}"/>
                  </a:ext>
                </a:extLst>
              </p:cNvPr>
              <p:cNvSpPr/>
              <p:nvPr/>
            </p:nvSpPr>
            <p:spPr>
              <a:xfrm>
                <a:off x="3015921" y="2978207"/>
                <a:ext cx="230756" cy="230898"/>
              </a:xfrm>
              <a:prstGeom prst="ellipse">
                <a:avLst/>
              </a:prstGeom>
              <a:solidFill>
                <a:srgbClr val="4490B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sp>
        <p:nvSpPr>
          <p:cNvPr id="20" name="椭圆 19">
            <a:extLst>
              <a:ext uri="{FF2B5EF4-FFF2-40B4-BE49-F238E27FC236}">
                <a16:creationId xmlns:a16="http://schemas.microsoft.com/office/drawing/2014/main" xmlns="" id="{D7F54859-81D2-4B75-9CF6-B8ECBC0F276E}"/>
              </a:ext>
            </a:extLst>
          </p:cNvPr>
          <p:cNvSpPr/>
          <p:nvPr/>
        </p:nvSpPr>
        <p:spPr>
          <a:xfrm>
            <a:off x="4603750" y="2416175"/>
            <a:ext cx="101600" cy="9683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cxnSp>
        <p:nvCxnSpPr>
          <p:cNvPr id="21" name="直接连接符 20">
            <a:extLst>
              <a:ext uri="{FF2B5EF4-FFF2-40B4-BE49-F238E27FC236}">
                <a16:creationId xmlns:a16="http://schemas.microsoft.com/office/drawing/2014/main" xmlns="" id="{8AAA0451-E76F-4FDC-81B3-E3115D88D5CE}"/>
              </a:ext>
            </a:extLst>
          </p:cNvPr>
          <p:cNvCxnSpPr/>
          <p:nvPr/>
        </p:nvCxnSpPr>
        <p:spPr>
          <a:xfrm flipH="1" flipV="1">
            <a:off x="4648200" y="1738313"/>
            <a:ext cx="3175" cy="677862"/>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6" name="组合 25"/>
          <p:cNvGrpSpPr>
            <a:grpSpLocks/>
          </p:cNvGrpSpPr>
          <p:nvPr/>
        </p:nvGrpSpPr>
        <p:grpSpPr bwMode="auto">
          <a:xfrm>
            <a:off x="4119563" y="825500"/>
            <a:ext cx="1127125" cy="912813"/>
            <a:chOff x="5671" y="1630"/>
            <a:chExt cx="3030" cy="1028"/>
          </a:xfrm>
        </p:grpSpPr>
        <p:grpSp>
          <p:nvGrpSpPr>
            <p:cNvPr id="44055" name="组合 21"/>
            <p:cNvGrpSpPr>
              <a:grpSpLocks/>
            </p:cNvGrpSpPr>
            <p:nvPr/>
          </p:nvGrpSpPr>
          <p:grpSpPr bwMode="auto">
            <a:xfrm>
              <a:off x="5842" y="1630"/>
              <a:ext cx="2535" cy="1028"/>
              <a:chOff x="5987472" y="1278471"/>
              <a:chExt cx="1702074" cy="2140320"/>
            </a:xfrm>
          </p:grpSpPr>
          <p:sp>
            <p:nvSpPr>
              <p:cNvPr id="24" name="椭圆 23">
                <a:extLst>
                  <a:ext uri="{FF2B5EF4-FFF2-40B4-BE49-F238E27FC236}">
                    <a16:creationId xmlns:a16="http://schemas.microsoft.com/office/drawing/2014/main" xmlns="" id="{D9130DD2-88A1-487A-8B99-D185DA57386E}"/>
                  </a:ext>
                </a:extLst>
              </p:cNvPr>
              <p:cNvSpPr/>
              <p:nvPr/>
            </p:nvSpPr>
            <p:spPr>
              <a:xfrm>
                <a:off x="5987273" y="1472030"/>
                <a:ext cx="1702045" cy="1946761"/>
              </a:xfrm>
              <a:prstGeom prst="ellipse">
                <a:avLst/>
              </a:prstGeom>
              <a:solidFill>
                <a:srgbClr val="EFEFE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sp>
            <p:nvSpPr>
              <p:cNvPr id="44058" name="文本框 35"/>
              <p:cNvSpPr txBox="1">
                <a:spLocks noChangeArrowheads="1"/>
              </p:cNvSpPr>
              <p:nvPr/>
            </p:nvSpPr>
            <p:spPr bwMode="auto">
              <a:xfrm>
                <a:off x="6132018" y="1278471"/>
                <a:ext cx="1393509" cy="1265057"/>
              </a:xfrm>
              <a:prstGeom prst="rect">
                <a:avLst/>
              </a:prstGeom>
              <a:noFill/>
              <a:ln w="9525">
                <a:noFill/>
                <a:miter lim="800000"/>
                <a:headEnd/>
                <a:tailEnd/>
              </a:ln>
            </p:spPr>
            <p:txBody>
              <a:bodyPr>
                <a:spAutoFit/>
              </a:bodyPr>
              <a:lstStyle/>
              <a:p>
                <a:pPr algn="ctr" eaLnBrk="1" hangingPunct="1">
                  <a:lnSpc>
                    <a:spcPts val="2300"/>
                  </a:lnSpc>
                  <a:buFont typeface="Arial" pitchFamily="34" charset="0"/>
                  <a:buNone/>
                </a:pPr>
                <a:endParaRPr lang="en-US" altLang="zh-CN" sz="1000"/>
              </a:p>
            </p:txBody>
          </p:sp>
        </p:grpSp>
        <p:sp>
          <p:nvSpPr>
            <p:cNvPr id="44056" name="矩形 41"/>
            <p:cNvSpPr>
              <a:spLocks noChangeArrowheads="1"/>
            </p:cNvSpPr>
            <p:nvPr/>
          </p:nvSpPr>
          <p:spPr bwMode="auto">
            <a:xfrm>
              <a:off x="5671" y="1898"/>
              <a:ext cx="3030" cy="587"/>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400">
                  <a:latin typeface="微软雅黑" pitchFamily="34" charset="-122"/>
                  <a:ea typeface="微软雅黑" pitchFamily="34" charset="-122"/>
                </a:rPr>
                <a:t>发起新工作流快捷方式</a:t>
              </a:r>
            </a:p>
          </p:txBody>
        </p:sp>
      </p:grpSp>
      <p:sp>
        <p:nvSpPr>
          <p:cNvPr id="27" name="椭圆 26">
            <a:extLst>
              <a:ext uri="{FF2B5EF4-FFF2-40B4-BE49-F238E27FC236}">
                <a16:creationId xmlns:a16="http://schemas.microsoft.com/office/drawing/2014/main" xmlns="" id="{9C7063E7-DAA0-46FA-955A-D3A9614E2125}"/>
              </a:ext>
            </a:extLst>
          </p:cNvPr>
          <p:cNvSpPr/>
          <p:nvPr/>
        </p:nvSpPr>
        <p:spPr>
          <a:xfrm>
            <a:off x="7497763" y="2416175"/>
            <a:ext cx="101600" cy="98425"/>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cxnSp>
        <p:nvCxnSpPr>
          <p:cNvPr id="28" name="直接连接符 27">
            <a:extLst>
              <a:ext uri="{FF2B5EF4-FFF2-40B4-BE49-F238E27FC236}">
                <a16:creationId xmlns:a16="http://schemas.microsoft.com/office/drawing/2014/main" xmlns="" id="{DD4CC9C3-DBC8-4195-9AB7-6F2F540E6C22}"/>
              </a:ext>
            </a:extLst>
          </p:cNvPr>
          <p:cNvCxnSpPr/>
          <p:nvPr/>
        </p:nvCxnSpPr>
        <p:spPr>
          <a:xfrm flipH="1" flipV="1">
            <a:off x="7534275" y="1749425"/>
            <a:ext cx="3175" cy="677863"/>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9" name="组合 28"/>
          <p:cNvGrpSpPr>
            <a:grpSpLocks/>
          </p:cNvGrpSpPr>
          <p:nvPr/>
        </p:nvGrpSpPr>
        <p:grpSpPr bwMode="auto">
          <a:xfrm>
            <a:off x="7008813" y="836613"/>
            <a:ext cx="1127125" cy="912812"/>
            <a:chOff x="5671" y="1630"/>
            <a:chExt cx="3030" cy="1028"/>
          </a:xfrm>
        </p:grpSpPr>
        <p:grpSp>
          <p:nvGrpSpPr>
            <p:cNvPr id="44051" name="组合 29"/>
            <p:cNvGrpSpPr>
              <a:grpSpLocks/>
            </p:cNvGrpSpPr>
            <p:nvPr/>
          </p:nvGrpSpPr>
          <p:grpSpPr bwMode="auto">
            <a:xfrm>
              <a:off x="5843" y="1630"/>
              <a:ext cx="2536" cy="1028"/>
              <a:chOff x="5987472" y="1278471"/>
              <a:chExt cx="1702074" cy="2140320"/>
            </a:xfrm>
          </p:grpSpPr>
          <p:sp>
            <p:nvSpPr>
              <p:cNvPr id="31" name="椭圆 30">
                <a:extLst>
                  <a:ext uri="{FF2B5EF4-FFF2-40B4-BE49-F238E27FC236}">
                    <a16:creationId xmlns:a16="http://schemas.microsoft.com/office/drawing/2014/main" xmlns="" id="{0A53A062-137C-4EBE-8219-C8C5D7B7DA8A}"/>
                  </a:ext>
                </a:extLst>
              </p:cNvPr>
              <p:cNvSpPr/>
              <p:nvPr/>
            </p:nvSpPr>
            <p:spPr>
              <a:xfrm>
                <a:off x="5986602" y="1472030"/>
                <a:ext cx="1704237" cy="1946761"/>
              </a:xfrm>
              <a:prstGeom prst="ellipse">
                <a:avLst/>
              </a:prstGeom>
              <a:solidFill>
                <a:srgbClr val="ECECE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sp>
            <p:nvSpPr>
              <p:cNvPr id="44054" name="文本框 31"/>
              <p:cNvSpPr txBox="1">
                <a:spLocks noChangeArrowheads="1"/>
              </p:cNvSpPr>
              <p:nvPr/>
            </p:nvSpPr>
            <p:spPr bwMode="auto">
              <a:xfrm>
                <a:off x="6132018" y="1278471"/>
                <a:ext cx="1393509" cy="1265057"/>
              </a:xfrm>
              <a:prstGeom prst="rect">
                <a:avLst/>
              </a:prstGeom>
              <a:noFill/>
              <a:ln w="9525">
                <a:noFill/>
                <a:miter lim="800000"/>
                <a:headEnd/>
                <a:tailEnd/>
              </a:ln>
            </p:spPr>
            <p:txBody>
              <a:bodyPr>
                <a:spAutoFit/>
              </a:bodyPr>
              <a:lstStyle/>
              <a:p>
                <a:pPr algn="ctr" eaLnBrk="1" hangingPunct="1">
                  <a:lnSpc>
                    <a:spcPts val="2300"/>
                  </a:lnSpc>
                  <a:buFont typeface="Arial" pitchFamily="34" charset="0"/>
                  <a:buNone/>
                </a:pPr>
                <a:endParaRPr lang="en-US" altLang="zh-CN" sz="1000"/>
              </a:p>
            </p:txBody>
          </p:sp>
        </p:grpSp>
        <p:sp>
          <p:nvSpPr>
            <p:cNvPr id="44052" name="矩形 32"/>
            <p:cNvSpPr>
              <a:spLocks noChangeArrowheads="1"/>
            </p:cNvSpPr>
            <p:nvPr/>
          </p:nvSpPr>
          <p:spPr bwMode="auto">
            <a:xfrm>
              <a:off x="5671" y="1898"/>
              <a:ext cx="3030" cy="588"/>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400" dirty="0">
                  <a:latin typeface="微软雅黑" pitchFamily="34" charset="-122"/>
                  <a:ea typeface="微软雅黑" pitchFamily="34" charset="-122"/>
                </a:rPr>
                <a:t>教育厅通知、公告、动态</a:t>
              </a:r>
            </a:p>
          </p:txBody>
        </p:sp>
      </p:grpSp>
      <p:sp>
        <p:nvSpPr>
          <p:cNvPr id="34" name="椭圆 33">
            <a:extLst>
              <a:ext uri="{FF2B5EF4-FFF2-40B4-BE49-F238E27FC236}">
                <a16:creationId xmlns:a16="http://schemas.microsoft.com/office/drawing/2014/main" xmlns="" id="{EB582860-F28B-4B82-9A0A-43157B917F9D}"/>
              </a:ext>
            </a:extLst>
          </p:cNvPr>
          <p:cNvSpPr/>
          <p:nvPr/>
        </p:nvSpPr>
        <p:spPr>
          <a:xfrm rot="10800000">
            <a:off x="725488" y="3422650"/>
            <a:ext cx="100012" cy="9683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cxnSp>
        <p:nvCxnSpPr>
          <p:cNvPr id="35" name="直接连接符 34">
            <a:extLst>
              <a:ext uri="{FF2B5EF4-FFF2-40B4-BE49-F238E27FC236}">
                <a16:creationId xmlns:a16="http://schemas.microsoft.com/office/drawing/2014/main" xmlns="" id="{317C1A97-6E76-4567-A7CF-7086ED97BB45}"/>
              </a:ext>
            </a:extLst>
          </p:cNvPr>
          <p:cNvCxnSpPr/>
          <p:nvPr/>
        </p:nvCxnSpPr>
        <p:spPr>
          <a:xfrm rot="10800000" flipH="1" flipV="1">
            <a:off x="766763" y="3519488"/>
            <a:ext cx="3175" cy="677862"/>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37" name="组合 36"/>
          <p:cNvGrpSpPr>
            <a:grpSpLocks/>
          </p:cNvGrpSpPr>
          <p:nvPr/>
        </p:nvGrpSpPr>
        <p:grpSpPr bwMode="auto">
          <a:xfrm rot="10800000">
            <a:off x="284163" y="4197350"/>
            <a:ext cx="942975" cy="914400"/>
            <a:chOff x="5843" y="1630"/>
            <a:chExt cx="2536" cy="1028"/>
          </a:xfrm>
        </p:grpSpPr>
        <p:grpSp>
          <p:nvGrpSpPr>
            <p:cNvPr id="44047" name="组合 37"/>
            <p:cNvGrpSpPr>
              <a:grpSpLocks/>
            </p:cNvGrpSpPr>
            <p:nvPr/>
          </p:nvGrpSpPr>
          <p:grpSpPr bwMode="auto">
            <a:xfrm>
              <a:off x="5843" y="1630"/>
              <a:ext cx="2536" cy="1028"/>
              <a:chOff x="5987472" y="1278471"/>
              <a:chExt cx="1702074" cy="2140320"/>
            </a:xfrm>
          </p:grpSpPr>
          <p:sp>
            <p:nvSpPr>
              <p:cNvPr id="43" name="椭圆 42">
                <a:extLst>
                  <a:ext uri="{FF2B5EF4-FFF2-40B4-BE49-F238E27FC236}">
                    <a16:creationId xmlns:a16="http://schemas.microsoft.com/office/drawing/2014/main" xmlns="" id="{E3B6A615-9B32-4A1E-8F69-E06A87C0D474}"/>
                  </a:ext>
                </a:extLst>
              </p:cNvPr>
              <p:cNvSpPr/>
              <p:nvPr/>
            </p:nvSpPr>
            <p:spPr>
              <a:xfrm>
                <a:off x="5987472" y="1471694"/>
                <a:ext cx="1702074" cy="1947097"/>
              </a:xfrm>
              <a:prstGeom prst="ellipse">
                <a:avLst/>
              </a:prstGeom>
              <a:solidFill>
                <a:srgbClr val="F0F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ea typeface="方正兰亭细黑_GBK" pitchFamily="2" charset="-122"/>
                </a:endParaRPr>
              </a:p>
            </p:txBody>
          </p:sp>
          <p:sp>
            <p:nvSpPr>
              <p:cNvPr id="44050" name="文本框 43"/>
              <p:cNvSpPr txBox="1">
                <a:spLocks noChangeArrowheads="1"/>
              </p:cNvSpPr>
              <p:nvPr/>
            </p:nvSpPr>
            <p:spPr bwMode="auto">
              <a:xfrm>
                <a:off x="6142336" y="1278471"/>
                <a:ext cx="1393509" cy="1265057"/>
              </a:xfrm>
              <a:prstGeom prst="rect">
                <a:avLst/>
              </a:prstGeom>
              <a:noFill/>
              <a:ln w="9525">
                <a:noFill/>
                <a:miter lim="800000"/>
                <a:headEnd/>
                <a:tailEnd/>
              </a:ln>
            </p:spPr>
            <p:txBody>
              <a:bodyPr>
                <a:spAutoFit/>
              </a:bodyPr>
              <a:lstStyle/>
              <a:p>
                <a:pPr algn="ctr" eaLnBrk="1" hangingPunct="1">
                  <a:lnSpc>
                    <a:spcPts val="2300"/>
                  </a:lnSpc>
                  <a:buFont typeface="Arial" pitchFamily="34" charset="0"/>
                  <a:buNone/>
                </a:pPr>
                <a:endParaRPr lang="en-US" altLang="zh-CN" sz="1000"/>
              </a:p>
            </p:txBody>
          </p:sp>
        </p:grpSp>
        <p:sp>
          <p:nvSpPr>
            <p:cNvPr id="44048" name="矩形 44"/>
            <p:cNvSpPr>
              <a:spLocks noChangeArrowheads="1"/>
            </p:cNvSpPr>
            <p:nvPr/>
          </p:nvSpPr>
          <p:spPr bwMode="auto">
            <a:xfrm rot="10800000">
              <a:off x="6251" y="1897"/>
              <a:ext cx="1718" cy="587"/>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400">
                  <a:latin typeface="微软雅黑" pitchFamily="34" charset="-122"/>
                  <a:ea typeface="微软雅黑" pitchFamily="34" charset="-122"/>
                </a:rPr>
                <a:t>功能</a:t>
              </a:r>
            </a:p>
            <a:p>
              <a:pPr eaLnBrk="1" hangingPunct="1">
                <a:buFont typeface="Arial" pitchFamily="34" charset="0"/>
                <a:buNone/>
              </a:pPr>
              <a:r>
                <a:rPr lang="zh-CN" altLang="en-US" sz="1400">
                  <a:latin typeface="微软雅黑" pitchFamily="34" charset="-122"/>
                  <a:ea typeface="微软雅黑" pitchFamily="34" charset="-122"/>
                </a:rPr>
                <a:t>图标</a:t>
              </a:r>
            </a:p>
          </p:txBody>
        </p:sp>
      </p:grpSp>
      <p:sp>
        <p:nvSpPr>
          <p:cNvPr id="348" name="主页">
            <a:extLst>
              <a:ext uri="{FF2B5EF4-FFF2-40B4-BE49-F238E27FC236}">
                <a16:creationId xmlns:a16="http://schemas.microsoft.com/office/drawing/2014/main" xmlns="" id="{0FB37E45-4D75-4B2C-9610-2DB9302C1354}"/>
              </a:ext>
            </a:extLst>
          </p:cNvPr>
          <p:cNvSpPr/>
          <p:nvPr/>
        </p:nvSpPr>
        <p:spPr>
          <a:xfrm>
            <a:off x="381000" y="646113"/>
            <a:ext cx="287338" cy="263525"/>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endParaRPr lang="en-US" noProof="1">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22"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1"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4)">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2"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1"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4)">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2"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1"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heel(4)">
                                      <p:cBhvr>
                                        <p:cTn id="4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bldLvl="0" animBg="1"/>
      <p:bldP spid="27" grpId="0" animBg="1"/>
      <p:bldP spid="27" grpId="1" animBg="1"/>
      <p:bldP spid="27" grpId="2" bldLvl="0" animBg="1"/>
      <p:bldP spid="34" grpId="0" animBg="1"/>
      <p:bldP spid="34" grpId="1" animBg="1"/>
      <p:bldP spid="34" grpId="2" bldLvl="0" animBg="1"/>
    </p:bldLst>
  </p:timing>
</p:sld>
</file>

<file path=ppt/theme/theme1.xml><?xml version="1.0" encoding="utf-8"?>
<a:theme xmlns:a="http://schemas.openxmlformats.org/drawingml/2006/main" name="Office 主题">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2064</Words>
  <Application>Microsoft Office PowerPoint</Application>
  <PresentationFormat>全屏显示(4:3)</PresentationFormat>
  <Paragraphs>476</Paragraphs>
  <Slides>39</Slides>
  <Notes>18</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Tclsevers</cp:lastModifiedBy>
  <cp:revision>2092</cp:revision>
  <dcterms:created xsi:type="dcterms:W3CDTF">2016-04-24T15:52:00Z</dcterms:created>
  <dcterms:modified xsi:type="dcterms:W3CDTF">2018-04-20T05:54:22Z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