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56" r:id="rId4"/>
    <p:sldId id="257" r:id="rId5"/>
    <p:sldId id="258" r:id="rId6"/>
  </p:sldIdLst>
  <p:sldSz cx="9144000" cy="6858000" type="screen4x3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109" d="100"/>
          <a:sy n="109" d="100"/>
        </p:scale>
        <p:origin x="1674" y="96"/>
      </p:cViewPr>
      <p:guideLst>
        <p:guide orient="horz" pos="2160"/>
        <p:guide pos="286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0" Type="http://schemas.openxmlformats.org/officeDocument/2006/relationships/tags" Target="tags/tag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322C988-F6DD-4384-8E94-C95CBC3826DB}" type="slidenum">
              <a:rPr kumimoji="0" lang="zh-CN" altLang="en-US" sz="14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322C988-F6DD-4384-8E94-C95CBC3826DB}" type="slidenum">
              <a:rPr kumimoji="0" lang="zh-CN" altLang="en-US" sz="14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322C988-F6DD-4384-8E94-C95CBC3826DB}" type="slidenum">
              <a:rPr kumimoji="0" lang="zh-CN" altLang="en-US" sz="14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11AC0E2-3DC1-4D15-9558-D91FEB696215}" type="slidenum">
              <a:rPr kumimoji="0" lang="zh-CN" altLang="en-US" sz="14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11AC0E2-3DC1-4D15-9558-D91FEB696215}" type="slidenum">
              <a:rPr kumimoji="0" lang="zh-CN" altLang="en-US" sz="14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11AC0E2-3DC1-4D15-9558-D91FEB696215}" type="slidenum">
              <a:rPr kumimoji="0" lang="zh-CN" altLang="en-US" sz="14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11AC0E2-3DC1-4D15-9558-D91FEB696215}" type="slidenum">
              <a:rPr kumimoji="0" lang="zh-CN" altLang="en-US" sz="14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11AC0E2-3DC1-4D15-9558-D91FEB696215}" type="slidenum">
              <a:rPr kumimoji="0" lang="zh-CN" altLang="en-US" sz="14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11AC0E2-3DC1-4D15-9558-D91FEB696215}" type="slidenum">
              <a:rPr kumimoji="0" lang="zh-CN" altLang="en-US" sz="14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11AC0E2-3DC1-4D15-9558-D91FEB696215}" type="slidenum">
              <a:rPr kumimoji="0" lang="zh-CN" altLang="en-US" sz="14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11AC0E2-3DC1-4D15-9558-D91FEB696215}" type="slidenum">
              <a:rPr kumimoji="0" lang="zh-CN" altLang="en-US" sz="14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322C988-F6DD-4384-8E94-C95CBC3826DB}" type="slidenum">
              <a:rPr kumimoji="0" lang="zh-CN" altLang="en-US" sz="14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11AC0E2-3DC1-4D15-9558-D91FEB696215}" type="slidenum">
              <a:rPr kumimoji="0" lang="zh-CN" altLang="en-US" sz="14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11AC0E2-3DC1-4D15-9558-D91FEB696215}" type="slidenum">
              <a:rPr kumimoji="0" lang="zh-CN" altLang="en-US" sz="14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11AC0E2-3DC1-4D15-9558-D91FEB696215}" type="slidenum">
              <a:rPr kumimoji="0" lang="zh-CN" altLang="en-US" sz="14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322C988-F6DD-4384-8E94-C95CBC3826DB}" type="slidenum">
              <a:rPr kumimoji="0" lang="zh-CN" altLang="en-US" sz="14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322C988-F6DD-4384-8E94-C95CBC3826DB}" type="slidenum">
              <a:rPr kumimoji="0" lang="zh-CN" altLang="en-US" sz="14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322C988-F6DD-4384-8E94-C95CBC3826DB}" type="slidenum">
              <a:rPr kumimoji="0" lang="zh-CN" altLang="en-US" sz="14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322C988-F6DD-4384-8E94-C95CBC3826DB}" type="slidenum">
              <a:rPr kumimoji="0" lang="zh-CN" altLang="en-US" sz="14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322C988-F6DD-4384-8E94-C95CBC3826DB}" type="slidenum">
              <a:rPr kumimoji="0" lang="zh-CN" altLang="en-US" sz="14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322C988-F6DD-4384-8E94-C95CBC3826DB}" type="slidenum">
              <a:rPr kumimoji="0" lang="zh-CN" altLang="en-US" sz="14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322C988-F6DD-4384-8E94-C95CBC3826DB}" type="slidenum">
              <a:rPr kumimoji="0" lang="zh-CN" altLang="en-US" sz="14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 noProof="1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 noProof="1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322C988-F6DD-4384-8E94-C95CBC3826DB}" type="slidenum">
              <a:rPr kumimoji="0" lang="zh-CN" altLang="en-US" sz="14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 noProof="1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 noProof="1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11AC0E2-3DC1-4D15-9558-D91FEB696215}" type="slidenum">
              <a:rPr kumimoji="0" lang="zh-CN" altLang="en-US" sz="14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617538" y="2387600"/>
            <a:ext cx="1857375" cy="3035300"/>
          </a:xfrm>
        </p:spPr>
        <p:txBody>
          <a:bodyPr vert="horz" wrap="square" lIns="91440" tIns="45720" rIns="91440" bIns="45720" anchor="ctr" anchorCtr="0"/>
          <a:p>
            <a:pPr algn="l" eaLnBrk="1" hangingPunct="1">
              <a:buClrTx/>
              <a:buSzTx/>
              <a:buFontTx/>
            </a:pPr>
            <a:r>
              <a:rPr lang="zh-CN" altLang="zh-CN" sz="1400" b="1" kern="1200" dirty="0"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线上提交结项材料</a:t>
            </a:r>
            <a:br>
              <a:rPr lang="zh-CN" altLang="zh-CN" sz="1400" b="1" kern="1200" dirty="0">
                <a:latin typeface="仿宋_GB2312" charset="-122"/>
                <a:ea typeface="仿宋_GB2312" charset="-122"/>
                <a:cs typeface="+mj-cs"/>
              </a:rPr>
            </a:br>
            <a:br>
              <a:rPr lang="zh-CN" altLang="zh-CN" sz="1400" b="1" kern="1200" dirty="0">
                <a:latin typeface="仿宋_GB2312" charset="-122"/>
                <a:ea typeface="仿宋_GB2312" charset="-122"/>
                <a:cs typeface="+mj-cs"/>
              </a:rPr>
            </a:br>
            <a:r>
              <a:rPr lang="zh-CN" altLang="zh-CN" sz="1400" b="1" kern="1200" dirty="0">
                <a:latin typeface="仿宋_GB2312" charset="-122"/>
                <a:ea typeface="仿宋_GB2312" charset="-122"/>
                <a:cs typeface="+mj-cs"/>
              </a:rPr>
              <a:t>项目负责人登录社科网</a:t>
            </a:r>
            <a:r>
              <a:rPr lang="en-US" altLang="zh-CN" sz="1400" b="1" kern="1200" dirty="0">
                <a:latin typeface="仿宋_GB2312" charset="-122"/>
                <a:ea typeface="仿宋_GB2312" charset="-122"/>
                <a:cs typeface="+mj-cs"/>
              </a:rPr>
              <a:t>“</a:t>
            </a:r>
            <a:r>
              <a:rPr lang="zh-CN" altLang="en-US" sz="1400" b="1" kern="1200" dirty="0">
                <a:latin typeface="仿宋_GB2312" charset="-122"/>
                <a:ea typeface="仿宋_GB2312" charset="-122"/>
                <a:cs typeface="+mj-cs"/>
              </a:rPr>
              <a:t>项目中后期管理系统</a:t>
            </a:r>
            <a:r>
              <a:rPr lang="en-US" altLang="zh-CN" sz="1400" b="1" kern="1200" dirty="0">
                <a:latin typeface="仿宋_GB2312" charset="-122"/>
                <a:ea typeface="仿宋_GB2312" charset="-122"/>
                <a:cs typeface="+mj-cs"/>
              </a:rPr>
              <a:t>”</a:t>
            </a:r>
            <a:r>
              <a:rPr lang="zh-CN" altLang="en-US" sz="1400" b="1" kern="1200" dirty="0">
                <a:latin typeface="仿宋_GB2312" charset="-122"/>
                <a:ea typeface="仿宋_GB2312" charset="-122"/>
                <a:cs typeface="+mj-cs"/>
              </a:rPr>
              <a:t>，按系统提示与要求，在线填报相关模板文件，上传成果电子版附件后，可由系统生成终结报告书</a:t>
            </a:r>
            <a:r>
              <a:rPr lang="en-US" altLang="zh-CN" sz="1400" b="1" kern="1200" dirty="0">
                <a:latin typeface="仿宋_GB2312" charset="-122"/>
                <a:ea typeface="仿宋_GB2312" charset="-122"/>
                <a:cs typeface="+mj-cs"/>
              </a:rPr>
              <a:t>PDF</a:t>
            </a:r>
            <a:r>
              <a:rPr lang="zh-CN" altLang="en-US" sz="1400" b="1" kern="1200" dirty="0">
                <a:latin typeface="仿宋_GB2312" charset="-122"/>
                <a:ea typeface="仿宋_GB2312" charset="-122"/>
                <a:cs typeface="+mj-cs"/>
              </a:rPr>
              <a:t>文件。</a:t>
            </a:r>
            <a:endParaRPr lang="zh-CN" altLang="en-US" sz="1400" kern="1200" dirty="0">
              <a:latin typeface="仿宋_GB2312" charset="-122"/>
              <a:ea typeface="仿宋_GB2312" charset="-122"/>
              <a:cs typeface="+mj-cs"/>
            </a:endParaRPr>
          </a:p>
        </p:txBody>
      </p:sp>
      <p:sp>
        <p:nvSpPr>
          <p:cNvPr id="3075" name="副标题 3074"/>
          <p:cNvSpPr>
            <a:spLocks noGrp="1"/>
          </p:cNvSpPr>
          <p:nvPr>
            <p:ph type="subTitle" idx="1"/>
          </p:nvPr>
        </p:nvSpPr>
        <p:spPr>
          <a:xfrm>
            <a:off x="3135630" y="1820545"/>
            <a:ext cx="2527300" cy="4193540"/>
          </a:xfrm>
        </p:spPr>
        <p:txBody>
          <a:bodyPr vert="horz" wrap="square" lIns="91440" tIns="45720" rIns="91440" bIns="45720" anchor="t" anchorCtr="0"/>
          <a:p>
            <a:pPr algn="l" eaLnBrk="1" hangingPunct="1">
              <a:buClrTx/>
              <a:buSzTx/>
              <a:buFontTx/>
            </a:pPr>
            <a:r>
              <a:rPr lang="zh-CN" altLang="zh-CN" sz="1400" b="1" kern="1200" dirty="0">
                <a:latin typeface="仿宋" panose="02010609060101010101" pitchFamily="49" charset="-122"/>
                <a:ea typeface="仿宋" panose="02010609060101010101" pitchFamily="49" charset="-122"/>
                <a:cs typeface="+mn-cs"/>
              </a:rPr>
              <a:t>提交纸质结项材料及相关电子版至行政楼</a:t>
            </a:r>
            <a:r>
              <a:rPr lang="en-US" altLang="zh-CN" sz="1400" b="1" kern="1200" dirty="0">
                <a:latin typeface="仿宋" panose="02010609060101010101" pitchFamily="49" charset="-122"/>
                <a:ea typeface="仿宋" panose="02010609060101010101" pitchFamily="49" charset="-122"/>
                <a:cs typeface="+mn-cs"/>
              </a:rPr>
              <a:t>304</a:t>
            </a:r>
            <a:r>
              <a:rPr lang="zh-CN" altLang="en-US" sz="1400" b="1" kern="1200" dirty="0">
                <a:latin typeface="仿宋" panose="02010609060101010101" pitchFamily="49" charset="-122"/>
                <a:ea typeface="仿宋" panose="02010609060101010101" pitchFamily="49" charset="-122"/>
                <a:cs typeface="+mn-cs"/>
              </a:rPr>
              <a:t>室</a:t>
            </a:r>
            <a:br>
              <a:rPr lang="zh-CN" altLang="zh-CN" sz="1400" b="1" kern="1200" dirty="0">
                <a:latin typeface="仿宋_GB2312" charset="-122"/>
                <a:ea typeface="仿宋_GB2312" charset="-122"/>
                <a:cs typeface="+mn-cs"/>
              </a:rPr>
            </a:br>
            <a:br>
              <a:rPr lang="zh-CN" altLang="zh-CN" sz="1400" b="1" kern="1200" dirty="0">
                <a:latin typeface="仿宋_GB2312" charset="-122"/>
                <a:ea typeface="仿宋_GB2312" charset="-122"/>
                <a:cs typeface="+mn-cs"/>
              </a:rPr>
            </a:br>
            <a:r>
              <a:rPr lang="zh-CN" altLang="zh-CN" sz="1400" b="1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①</a:t>
            </a:r>
            <a:r>
              <a:rPr lang="zh-CN" altLang="zh-CN" sz="1400" b="1" kern="1200" dirty="0">
                <a:latin typeface="仿宋_GB2312" charset="-122"/>
                <a:ea typeface="仿宋_GB2312" charset="-122"/>
                <a:cs typeface="+mn-cs"/>
              </a:rPr>
              <a:t>项目《终结报告书》纸质版</a:t>
            </a:r>
            <a:r>
              <a:rPr lang="en-US" altLang="zh-CN" sz="1400" b="1" kern="1200" dirty="0">
                <a:latin typeface="仿宋_GB2312" charset="-122"/>
                <a:ea typeface="仿宋_GB2312" charset="-122"/>
                <a:cs typeface="+mn-cs"/>
              </a:rPr>
              <a:t>1</a:t>
            </a:r>
            <a:r>
              <a:rPr lang="zh-CN" altLang="en-US" sz="1400" b="1" kern="1200" dirty="0">
                <a:latin typeface="仿宋_GB2312" charset="-122"/>
                <a:ea typeface="仿宋_GB2312" charset="-122"/>
                <a:cs typeface="+mn-cs"/>
              </a:rPr>
              <a:t>份</a:t>
            </a:r>
            <a:r>
              <a:rPr lang="zh-CN" altLang="en-US" sz="1400" kern="1200" dirty="0">
                <a:latin typeface="仿宋_GB2312" charset="-122"/>
                <a:ea typeface="仿宋_GB2312" charset="-122"/>
                <a:cs typeface="+mn-cs"/>
              </a:rPr>
              <a:t>（到财务处核对项目经费支出后，请财务处领导签字、加盖财务处公章）</a:t>
            </a:r>
            <a:r>
              <a:rPr lang="zh-CN" altLang="en-US" sz="1400" b="1" kern="1200" dirty="0">
                <a:latin typeface="仿宋_GB2312" charset="-122"/>
                <a:ea typeface="仿宋_GB2312" charset="-122"/>
                <a:cs typeface="+mn-cs"/>
              </a:rPr>
              <a:t>及电子版（在线填写后的下载版）；</a:t>
            </a:r>
            <a:endParaRPr lang="zh-CN" altLang="en-US" sz="1400" b="1" kern="1200" dirty="0">
              <a:latin typeface="仿宋_GB2312" charset="-122"/>
              <a:ea typeface="仿宋_GB2312" charset="-122"/>
              <a:cs typeface="+mn-cs"/>
            </a:endParaRPr>
          </a:p>
          <a:p>
            <a:pPr algn="l" eaLnBrk="1" hangingPunct="1">
              <a:buClrTx/>
              <a:buSzTx/>
              <a:buFontTx/>
            </a:pPr>
            <a:r>
              <a:rPr lang="zh-CN" altLang="en-US" sz="1400" kern="1200" dirty="0">
                <a:latin typeface="仿宋_GB2312" charset="-122"/>
                <a:ea typeface="仿宋_GB2312" charset="-122"/>
                <a:cs typeface="+mn-cs"/>
              </a:rPr>
              <a:t>符合免予鉴定的有关证明材料附于其后装订；</a:t>
            </a:r>
            <a:endParaRPr lang="zh-CN" altLang="en-US" sz="1400" kern="1200" dirty="0">
              <a:latin typeface="仿宋_GB2312" charset="-122"/>
              <a:ea typeface="仿宋_GB2312" charset="-122"/>
              <a:cs typeface="+mn-cs"/>
            </a:endParaRPr>
          </a:p>
          <a:p>
            <a:pPr algn="l" eaLnBrk="1" hangingPunct="1">
              <a:buClrTx/>
              <a:buSzTx/>
              <a:buFontTx/>
            </a:pPr>
            <a:r>
              <a:rPr lang="zh-CN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②</a:t>
            </a:r>
            <a:r>
              <a:rPr lang="zh-CN" altLang="zh-CN" sz="1400" b="1" dirty="0">
                <a:latin typeface="仿宋_GB2312" charset="-122"/>
                <a:ea typeface="仿宋_GB2312" charset="-122"/>
                <a:sym typeface="+mn-ea"/>
              </a:rPr>
              <a:t>财务明细账原件</a:t>
            </a:r>
            <a:r>
              <a:rPr lang="en-US" altLang="zh-CN" sz="1400" b="1" dirty="0">
                <a:latin typeface="仿宋_GB2312" charset="-122"/>
                <a:ea typeface="仿宋_GB2312" charset="-122"/>
                <a:sym typeface="+mn-ea"/>
              </a:rPr>
              <a:t>1</a:t>
            </a:r>
            <a:r>
              <a:rPr lang="zh-CN" altLang="en-US" sz="1400" b="1" dirty="0">
                <a:latin typeface="仿宋_GB2312" charset="-122"/>
                <a:ea typeface="仿宋_GB2312" charset="-122"/>
                <a:sym typeface="+mn-ea"/>
              </a:rPr>
              <a:t>份</a:t>
            </a:r>
            <a:r>
              <a:rPr lang="zh-CN" altLang="zh-CN" sz="1400" dirty="0">
                <a:latin typeface="仿宋_GB2312" charset="-122"/>
                <a:ea typeface="仿宋_GB2312" charset="-122"/>
                <a:sym typeface="+mn-ea"/>
              </a:rPr>
              <a:t>（财务系统导出的经费支出明细清单，打印后，加盖财务公章）；</a:t>
            </a:r>
            <a:endParaRPr lang="zh-CN" altLang="zh-CN" sz="1400" dirty="0">
              <a:latin typeface="仿宋_GB2312" charset="-122"/>
              <a:ea typeface="仿宋_GB2312" charset="-122"/>
              <a:sym typeface="+mn-ea"/>
            </a:endParaRPr>
          </a:p>
          <a:p>
            <a:pPr algn="l" eaLnBrk="1" hangingPunct="1">
              <a:buClrTx/>
              <a:buSzTx/>
              <a:buFontTx/>
            </a:pPr>
            <a:r>
              <a:rPr lang="zh-CN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③</a:t>
            </a:r>
            <a:r>
              <a:rPr lang="zh-CN" altLang="zh-CN" sz="1400" b="1" kern="1200" dirty="0">
                <a:latin typeface="仿宋_GB2312" charset="-122"/>
                <a:ea typeface="仿宋_GB2312" charset="-122"/>
                <a:cs typeface="+mn-cs"/>
              </a:rPr>
              <a:t>项目成果原件</a:t>
            </a:r>
            <a:r>
              <a:rPr lang="en-US" altLang="zh-CN" sz="1400" b="1" kern="1200" dirty="0">
                <a:latin typeface="仿宋_GB2312" charset="-122"/>
                <a:ea typeface="仿宋_GB2312" charset="-122"/>
                <a:cs typeface="+mn-cs"/>
              </a:rPr>
              <a:t>1</a:t>
            </a:r>
            <a:r>
              <a:rPr lang="zh-CN" altLang="en-US" sz="1400" b="1" kern="1200" dirty="0">
                <a:latin typeface="仿宋_GB2312" charset="-122"/>
                <a:ea typeface="仿宋_GB2312" charset="-122"/>
                <a:cs typeface="+mn-cs"/>
              </a:rPr>
              <a:t>套</a:t>
            </a:r>
            <a:r>
              <a:rPr lang="zh-CN" altLang="en-US" sz="1400" kern="1200" dirty="0">
                <a:latin typeface="仿宋_GB2312" charset="-122"/>
                <a:ea typeface="仿宋_GB2312" charset="-122"/>
                <a:cs typeface="+mn-cs"/>
              </a:rPr>
              <a:t>（著作、研究咨询报告）</a:t>
            </a:r>
            <a:r>
              <a:rPr lang="zh-CN" altLang="en-US" sz="1400" b="1" kern="1200" dirty="0">
                <a:latin typeface="仿宋_GB2312" charset="-122"/>
                <a:ea typeface="仿宋_GB2312" charset="-122"/>
                <a:cs typeface="+mn-cs"/>
              </a:rPr>
              <a:t>或项目成果复印件</a:t>
            </a:r>
            <a:r>
              <a:rPr lang="en-US" altLang="zh-CN" sz="1400" b="1" kern="1200" dirty="0">
                <a:latin typeface="仿宋_GB2312" charset="-122"/>
                <a:ea typeface="仿宋_GB2312" charset="-122"/>
                <a:cs typeface="+mn-cs"/>
              </a:rPr>
              <a:t>1</a:t>
            </a:r>
            <a:r>
              <a:rPr lang="zh-CN" altLang="en-US" sz="1400" b="1" kern="1200" dirty="0">
                <a:latin typeface="仿宋_GB2312" charset="-122"/>
                <a:ea typeface="仿宋_GB2312" charset="-122"/>
                <a:cs typeface="+mn-cs"/>
              </a:rPr>
              <a:t>套</a:t>
            </a:r>
            <a:r>
              <a:rPr lang="zh-CN" altLang="en-US" sz="1400" kern="1200" dirty="0">
                <a:latin typeface="仿宋_GB2312" charset="-122"/>
                <a:ea typeface="仿宋_GB2312" charset="-122"/>
                <a:cs typeface="+mn-cs"/>
              </a:rPr>
              <a:t>（论文成果，装订成册，加彩页封面）；</a:t>
            </a:r>
            <a:endParaRPr lang="zh-CN" altLang="zh-CN" sz="1400" kern="1200" dirty="0"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algn="l" eaLnBrk="1" hangingPunct="1">
              <a:buClrTx/>
              <a:buSzTx/>
              <a:buFontTx/>
            </a:pPr>
            <a:r>
              <a:rPr lang="zh-CN" altLang="zh-CN" sz="1400" b="1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④</a:t>
            </a:r>
            <a:r>
              <a:rPr lang="zh-CN" altLang="zh-CN" sz="1400" b="1" kern="1200" dirty="0">
                <a:latin typeface="仿宋_GB2312" charset="-122"/>
                <a:ea typeface="仿宋_GB2312" charset="-122"/>
                <a:cs typeface="+mn-cs"/>
              </a:rPr>
              <a:t>项目《申请评审书》</a:t>
            </a:r>
            <a:r>
              <a:rPr lang="en-US" altLang="zh-CN" sz="1400" b="1" kern="1200" dirty="0">
                <a:latin typeface="仿宋_GB2312" charset="-122"/>
                <a:ea typeface="仿宋_GB2312" charset="-122"/>
                <a:cs typeface="+mn-cs"/>
              </a:rPr>
              <a:t>1</a:t>
            </a:r>
            <a:r>
              <a:rPr lang="zh-CN" altLang="en-US" sz="1400" b="1" kern="1200" dirty="0">
                <a:latin typeface="仿宋_GB2312" charset="-122"/>
                <a:ea typeface="仿宋_GB2312" charset="-122"/>
                <a:cs typeface="+mn-cs"/>
              </a:rPr>
              <a:t>份（复印件）</a:t>
            </a:r>
            <a:r>
              <a:rPr lang="zh-CN" altLang="en-US" sz="1400" kern="1200" dirty="0">
                <a:latin typeface="仿宋_GB2312" charset="-122"/>
                <a:ea typeface="仿宋_GB2312" charset="-122"/>
                <a:cs typeface="+mn-cs"/>
              </a:rPr>
              <a:t>如无，可以参照立项当年的申请书重新打印后签字。</a:t>
            </a:r>
            <a:endParaRPr lang="zh-CN" altLang="zh-CN" sz="1400" b="1" kern="1200" dirty="0"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eaLnBrk="1" hangingPunct="1">
              <a:buClrTx/>
              <a:buSzTx/>
              <a:buFontTx/>
            </a:pPr>
            <a:endParaRPr lang="zh-CN" altLang="zh-CN" sz="1400" kern="1200" dirty="0">
              <a:latin typeface="+mn-lt"/>
              <a:ea typeface="+mn-ea"/>
              <a:cs typeface="+mn-cs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26465" y="630555"/>
            <a:ext cx="7245985" cy="95313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2800" kern="1200" cap="none" spc="0" normalizeH="0" baseline="0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教育部人文社会科学研究项目结项流程图</a:t>
            </a:r>
            <a:endParaRPr kumimoji="0" lang="zh-CN" altLang="en-US" sz="2800" kern="1200" cap="none" spc="0" normalizeH="0" baseline="0" noProof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R="0" algn="ctr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2800" kern="1200" cap="none" spc="0" normalizeH="0" baseline="0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（免予鉴定结项用）</a:t>
            </a:r>
            <a:endParaRPr kumimoji="0" lang="zh-CN" altLang="en-US" sz="2800" kern="1200" cap="none" spc="0" normalizeH="0" baseline="0" noProof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077" name="文本框 2"/>
          <p:cNvSpPr txBox="1"/>
          <p:nvPr/>
        </p:nvSpPr>
        <p:spPr>
          <a:xfrm>
            <a:off x="2316163" y="2298700"/>
            <a:ext cx="949325" cy="19383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zh-CN" sz="6000" dirty="0">
                <a:latin typeface="Arial" panose="020B0604020202020204" pitchFamily="34" charset="0"/>
              </a:rPr>
              <a:t> </a:t>
            </a:r>
            <a:r>
              <a:rPr lang="zh-CN" altLang="en-US" sz="6000" dirty="0">
                <a:latin typeface="Arial" panose="020B0604020202020204" pitchFamily="34" charset="0"/>
              </a:rPr>
              <a:t>→</a:t>
            </a:r>
            <a:endParaRPr lang="zh-CN" altLang="en-US" sz="6000" dirty="0">
              <a:latin typeface="Arial" panose="020B0604020202020204" pitchFamily="34" charset="0"/>
            </a:endParaRPr>
          </a:p>
        </p:txBody>
      </p:sp>
      <p:sp>
        <p:nvSpPr>
          <p:cNvPr id="3078" name="文本框 3"/>
          <p:cNvSpPr txBox="1"/>
          <p:nvPr/>
        </p:nvSpPr>
        <p:spPr>
          <a:xfrm>
            <a:off x="5778500" y="3222625"/>
            <a:ext cx="869950" cy="10144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zh-CN" altLang="en-US" sz="6000" dirty="0">
                <a:latin typeface="Arial" panose="020B0604020202020204" pitchFamily="34" charset="0"/>
              </a:rPr>
              <a:t>→</a:t>
            </a:r>
            <a:endParaRPr lang="zh-CN" altLang="en-US" sz="6000" dirty="0">
              <a:latin typeface="Arial" panose="020B0604020202020204" pitchFamily="34" charset="0"/>
            </a:endParaRPr>
          </a:p>
        </p:txBody>
      </p:sp>
      <p:sp>
        <p:nvSpPr>
          <p:cNvPr id="3079" name="文本框 4"/>
          <p:cNvSpPr txBox="1"/>
          <p:nvPr/>
        </p:nvSpPr>
        <p:spPr>
          <a:xfrm>
            <a:off x="6764655" y="2725420"/>
            <a:ext cx="1718945" cy="2235200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p>
            <a:pPr eaLnBrk="1" hangingPunct="1"/>
            <a:r>
              <a:rPr lang="zh-CN" altLang="zh-CN" sz="1400" b="1" dirty="0">
                <a:latin typeface="仿宋" panose="02010609060101010101" pitchFamily="49" charset="-122"/>
                <a:ea typeface="仿宋" panose="02010609060101010101" pitchFamily="49" charset="-122"/>
              </a:rPr>
              <a:t>学校社会科学处</a:t>
            </a:r>
            <a:endParaRPr lang="zh-CN" altLang="zh-CN" sz="14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eaLnBrk="1" hangingPunct="1"/>
            <a:r>
              <a:rPr lang="zh-CN" altLang="zh-CN" sz="1400" dirty="0">
                <a:latin typeface="仿宋" panose="02010609060101010101" pitchFamily="49" charset="-122"/>
                <a:ea typeface="仿宋" panose="02010609060101010101" pitchFamily="49" charset="-122"/>
              </a:rPr>
              <a:t>审核盖章</a:t>
            </a:r>
            <a:endParaRPr lang="zh-CN" altLang="zh-CN" sz="1400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eaLnBrk="1" hangingPunct="1"/>
            <a:endParaRPr lang="zh-CN" altLang="zh-CN" sz="1400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eaLnBrk="1" hangingPunct="1"/>
            <a:r>
              <a:rPr lang="zh-CN" altLang="zh-CN" sz="1400" b="1" dirty="0">
                <a:latin typeface="仿宋" panose="02010609060101010101" pitchFamily="49" charset="-122"/>
                <a:ea typeface="仿宋" panose="02010609060101010101" pitchFamily="49" charset="-122"/>
              </a:rPr>
              <a:t>社会科学处报江苏省教育厅</a:t>
            </a:r>
            <a:r>
              <a:rPr lang="zh-CN" altLang="zh-CN" sz="1400" dirty="0">
                <a:latin typeface="仿宋" panose="02010609060101010101" pitchFamily="49" charset="-122"/>
                <a:ea typeface="仿宋" panose="02010609060101010101" pitchFamily="49" charset="-122"/>
              </a:rPr>
              <a:t>审核盖章</a:t>
            </a:r>
            <a:endParaRPr lang="zh-CN" altLang="zh-CN" sz="1400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eaLnBrk="1" hangingPunct="1"/>
            <a:endParaRPr lang="zh-CN" altLang="zh-CN" sz="14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eaLnBrk="1" hangingPunct="1"/>
            <a:r>
              <a:rPr lang="zh-CN" altLang="zh-CN" sz="1400" b="1" dirty="0">
                <a:latin typeface="仿宋" panose="02010609060101010101" pitchFamily="49" charset="-122"/>
                <a:ea typeface="仿宋" panose="02010609060101010101" pitchFamily="49" charset="-122"/>
              </a:rPr>
              <a:t>教育部社科司</a:t>
            </a:r>
            <a:endParaRPr lang="zh-CN" altLang="zh-CN" sz="14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eaLnBrk="1" hangingPunct="1"/>
            <a:r>
              <a:rPr lang="zh-CN" altLang="zh-CN" sz="1400" dirty="0">
                <a:latin typeface="仿宋" panose="02010609060101010101" pitchFamily="49" charset="-122"/>
                <a:ea typeface="仿宋" panose="02010609060101010101" pitchFamily="49" charset="-122"/>
              </a:rPr>
              <a:t>审核办理结项</a:t>
            </a:r>
            <a:endParaRPr lang="zh-CN" altLang="zh-CN" sz="1400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eaLnBrk="1" hangingPunct="1"/>
            <a:endParaRPr lang="zh-CN" altLang="zh-CN" sz="1400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标题 3073"/>
          <p:cNvSpPr>
            <a:spLocks noGrp="1"/>
          </p:cNvSpPr>
          <p:nvPr>
            <p:ph type="ctrTitle"/>
          </p:nvPr>
        </p:nvSpPr>
        <p:spPr>
          <a:xfrm>
            <a:off x="617538" y="2387600"/>
            <a:ext cx="1857375" cy="3035300"/>
          </a:xfrm>
        </p:spPr>
        <p:txBody>
          <a:bodyPr vert="horz" wrap="square" lIns="91440" tIns="45720" rIns="91440" bIns="45720" anchor="ctr" anchorCtr="0"/>
          <a:p>
            <a:pPr algn="l" eaLnBrk="1" hangingPunct="1">
              <a:buClrTx/>
              <a:buSzTx/>
              <a:buFontTx/>
            </a:pPr>
            <a:r>
              <a:rPr lang="zh-CN" altLang="zh-CN" sz="1400" b="1" kern="1200" dirty="0">
                <a:latin typeface="仿宋" panose="02010609060101010101" pitchFamily="49" charset="-122"/>
                <a:ea typeface="仿宋" panose="02010609060101010101" pitchFamily="49" charset="-122"/>
                <a:cs typeface="+mj-cs"/>
              </a:rPr>
              <a:t>线上提交结项材料</a:t>
            </a:r>
            <a:br>
              <a:rPr lang="zh-CN" altLang="zh-CN" sz="1400" b="1" kern="1200" dirty="0">
                <a:latin typeface="仿宋_GB2312" charset="-122"/>
                <a:ea typeface="仿宋_GB2312" charset="-122"/>
                <a:cs typeface="+mj-cs"/>
              </a:rPr>
            </a:br>
            <a:br>
              <a:rPr lang="zh-CN" altLang="zh-CN" sz="1400" b="1" kern="1200" dirty="0">
                <a:latin typeface="仿宋_GB2312" charset="-122"/>
                <a:ea typeface="仿宋_GB2312" charset="-122"/>
                <a:cs typeface="+mj-cs"/>
              </a:rPr>
            </a:br>
            <a:r>
              <a:rPr lang="zh-CN" altLang="zh-CN" sz="1400" b="1" kern="1200" dirty="0">
                <a:latin typeface="仿宋_GB2312" charset="-122"/>
                <a:ea typeface="仿宋_GB2312" charset="-122"/>
                <a:cs typeface="+mj-cs"/>
              </a:rPr>
              <a:t>项目负责人登录社科网</a:t>
            </a:r>
            <a:r>
              <a:rPr lang="en-US" altLang="zh-CN" sz="1400" b="1" kern="1200" dirty="0">
                <a:latin typeface="仿宋_GB2312" charset="-122"/>
                <a:ea typeface="仿宋_GB2312" charset="-122"/>
                <a:cs typeface="+mj-cs"/>
              </a:rPr>
              <a:t>“</a:t>
            </a:r>
            <a:r>
              <a:rPr lang="zh-CN" altLang="en-US" sz="1400" b="1" kern="1200" dirty="0">
                <a:latin typeface="仿宋_GB2312" charset="-122"/>
                <a:ea typeface="仿宋_GB2312" charset="-122"/>
                <a:cs typeface="+mj-cs"/>
              </a:rPr>
              <a:t>项目中后期管理系统</a:t>
            </a:r>
            <a:r>
              <a:rPr lang="en-US" altLang="zh-CN" sz="1400" b="1" kern="1200" dirty="0">
                <a:latin typeface="仿宋_GB2312" charset="-122"/>
                <a:ea typeface="仿宋_GB2312" charset="-122"/>
                <a:cs typeface="+mj-cs"/>
              </a:rPr>
              <a:t>”</a:t>
            </a:r>
            <a:r>
              <a:rPr lang="zh-CN" altLang="en-US" sz="1400" b="1" kern="1200" dirty="0">
                <a:latin typeface="仿宋_GB2312" charset="-122"/>
                <a:ea typeface="仿宋_GB2312" charset="-122"/>
                <a:cs typeface="+mj-cs"/>
              </a:rPr>
              <a:t>，按系统提示与要求，在线填报相关模板文件，上传成果电子版附件后，可由系统生成终结报告书</a:t>
            </a:r>
            <a:r>
              <a:rPr lang="en-US" altLang="zh-CN" sz="1400" b="1" kern="1200" dirty="0">
                <a:latin typeface="仿宋_GB2312" charset="-122"/>
                <a:ea typeface="仿宋_GB2312" charset="-122"/>
                <a:cs typeface="+mj-cs"/>
              </a:rPr>
              <a:t>PDF</a:t>
            </a:r>
            <a:r>
              <a:rPr lang="zh-CN" altLang="en-US" sz="1400" b="1" kern="1200" dirty="0">
                <a:latin typeface="仿宋_GB2312" charset="-122"/>
                <a:ea typeface="仿宋_GB2312" charset="-122"/>
                <a:cs typeface="+mj-cs"/>
              </a:rPr>
              <a:t>文件。</a:t>
            </a:r>
            <a:endParaRPr lang="zh-CN" altLang="en-US" sz="1400" kern="1200" dirty="0">
              <a:latin typeface="仿宋_GB2312" charset="-122"/>
              <a:ea typeface="仿宋_GB2312" charset="-122"/>
              <a:cs typeface="+mj-cs"/>
            </a:endParaRPr>
          </a:p>
        </p:txBody>
      </p:sp>
      <p:sp>
        <p:nvSpPr>
          <p:cNvPr id="4099" name="副标题 3074"/>
          <p:cNvSpPr>
            <a:spLocks noGrp="1"/>
          </p:cNvSpPr>
          <p:nvPr>
            <p:ph type="subTitle" idx="1"/>
          </p:nvPr>
        </p:nvSpPr>
        <p:spPr>
          <a:xfrm>
            <a:off x="3135630" y="1583055"/>
            <a:ext cx="2764155" cy="4850765"/>
          </a:xfrm>
        </p:spPr>
        <p:txBody>
          <a:bodyPr vert="horz" wrap="square" lIns="91440" tIns="45720" rIns="91440" bIns="45720" anchor="t" anchorCtr="0"/>
          <a:p>
            <a:pPr algn="l" eaLnBrk="1" hangingPunct="1">
              <a:buClrTx/>
              <a:buSzTx/>
              <a:buFontTx/>
            </a:pPr>
            <a:r>
              <a:rPr lang="zh-CN" altLang="zh-CN" sz="1400" b="1" kern="1200" dirty="0">
                <a:latin typeface="仿宋" panose="02010609060101010101" pitchFamily="49" charset="-122"/>
                <a:ea typeface="仿宋" panose="02010609060101010101" pitchFamily="49" charset="-122"/>
                <a:cs typeface="+mn-cs"/>
              </a:rPr>
              <a:t>提交纸质结项材料及相关电子版至行政楼</a:t>
            </a:r>
            <a:r>
              <a:rPr lang="en-US" altLang="zh-CN" sz="1400" b="1" kern="1200" dirty="0">
                <a:latin typeface="仿宋" panose="02010609060101010101" pitchFamily="49" charset="-122"/>
                <a:ea typeface="仿宋" panose="02010609060101010101" pitchFamily="49" charset="-122"/>
                <a:cs typeface="+mn-cs"/>
              </a:rPr>
              <a:t>304</a:t>
            </a:r>
            <a:r>
              <a:rPr lang="zh-CN" altLang="en-US" sz="1400" b="1" kern="1200" dirty="0">
                <a:latin typeface="仿宋" panose="02010609060101010101" pitchFamily="49" charset="-122"/>
                <a:ea typeface="仿宋" panose="02010609060101010101" pitchFamily="49" charset="-122"/>
                <a:cs typeface="+mn-cs"/>
              </a:rPr>
              <a:t>室</a:t>
            </a:r>
            <a:br>
              <a:rPr lang="zh-CN" altLang="zh-CN" sz="1400" b="1" kern="1200" dirty="0">
                <a:latin typeface="仿宋_GB2312" charset="-122"/>
                <a:ea typeface="仿宋_GB2312" charset="-122"/>
                <a:cs typeface="+mn-cs"/>
              </a:rPr>
            </a:br>
            <a:r>
              <a:rPr lang="zh-CN" altLang="zh-CN" sz="1400" b="1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①</a:t>
            </a:r>
            <a:r>
              <a:rPr lang="zh-CN" altLang="zh-CN" sz="1400" b="1" kern="1200" dirty="0">
                <a:latin typeface="仿宋_GB2312" charset="-122"/>
                <a:ea typeface="仿宋_GB2312" charset="-122"/>
                <a:cs typeface="+mn-cs"/>
              </a:rPr>
              <a:t>项目《终结报告书》纸质版</a:t>
            </a:r>
            <a:r>
              <a:rPr lang="en-US" altLang="zh-CN" sz="1400" b="1" kern="1200" dirty="0">
                <a:latin typeface="仿宋_GB2312" charset="-122"/>
                <a:ea typeface="仿宋_GB2312" charset="-122"/>
                <a:cs typeface="+mn-cs"/>
              </a:rPr>
              <a:t>1</a:t>
            </a:r>
            <a:r>
              <a:rPr lang="zh-CN" altLang="en-US" sz="1400" b="1" kern="1200" dirty="0">
                <a:latin typeface="仿宋_GB2312" charset="-122"/>
                <a:ea typeface="仿宋_GB2312" charset="-122"/>
                <a:cs typeface="+mn-cs"/>
              </a:rPr>
              <a:t>份</a:t>
            </a:r>
            <a:r>
              <a:rPr lang="zh-CN" altLang="en-US" sz="1400" kern="1200" dirty="0">
                <a:latin typeface="仿宋_GB2312" charset="-122"/>
                <a:ea typeface="仿宋_GB2312" charset="-122"/>
                <a:cs typeface="+mn-cs"/>
              </a:rPr>
              <a:t>（到财务处核对项目经费支出后，请财务处领导签字、加盖财务处公章）</a:t>
            </a:r>
            <a:r>
              <a:rPr lang="zh-CN" altLang="en-US" sz="1400" b="1" kern="1200" dirty="0">
                <a:latin typeface="仿宋_GB2312" charset="-122"/>
                <a:ea typeface="仿宋_GB2312" charset="-122"/>
                <a:cs typeface="+mn-cs"/>
              </a:rPr>
              <a:t>及电子版（</a:t>
            </a:r>
            <a:r>
              <a:rPr lang="en-US" altLang="zh-CN" sz="1400" b="1" kern="1200" dirty="0">
                <a:latin typeface="仿宋_GB2312" charset="-122"/>
                <a:ea typeface="仿宋_GB2312" charset="-122"/>
                <a:cs typeface="+mn-cs"/>
              </a:rPr>
              <a:t>Word</a:t>
            </a:r>
            <a:r>
              <a:rPr lang="zh-CN" altLang="en-US" sz="1400" b="1" kern="1200" dirty="0">
                <a:latin typeface="仿宋_GB2312" charset="-122"/>
                <a:ea typeface="仿宋_GB2312" charset="-122"/>
                <a:cs typeface="+mn-cs"/>
              </a:rPr>
              <a:t>格式）；</a:t>
            </a:r>
            <a:endParaRPr lang="zh-CN" altLang="en-US" sz="1400" b="1" kern="1200" dirty="0">
              <a:latin typeface="仿宋_GB2312" charset="-122"/>
              <a:ea typeface="仿宋_GB2312" charset="-122"/>
              <a:cs typeface="+mn-cs"/>
            </a:endParaRPr>
          </a:p>
          <a:p>
            <a:pPr algn="l" eaLnBrk="1" hangingPunct="1">
              <a:buClrTx/>
              <a:buSzTx/>
              <a:buFontTx/>
            </a:pPr>
            <a:r>
              <a:rPr lang="zh-CN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②</a:t>
            </a:r>
            <a:r>
              <a:rPr lang="zh-CN" altLang="zh-CN" sz="1400" b="1" kern="1200" dirty="0">
                <a:latin typeface="仿宋_GB2312" charset="-122"/>
                <a:ea typeface="仿宋_GB2312" charset="-122"/>
                <a:cs typeface="+mn-cs"/>
              </a:rPr>
              <a:t>财务明细账原件</a:t>
            </a:r>
            <a:r>
              <a:rPr lang="en-US" altLang="zh-CN" sz="1400" b="1" kern="1200" dirty="0">
                <a:latin typeface="仿宋_GB2312" charset="-122"/>
                <a:ea typeface="仿宋_GB2312" charset="-122"/>
                <a:cs typeface="+mn-cs"/>
              </a:rPr>
              <a:t>1</a:t>
            </a:r>
            <a:r>
              <a:rPr lang="zh-CN" altLang="en-US" sz="1400" b="1" kern="1200" dirty="0">
                <a:latin typeface="仿宋_GB2312" charset="-122"/>
                <a:ea typeface="仿宋_GB2312" charset="-122"/>
                <a:cs typeface="+mn-cs"/>
              </a:rPr>
              <a:t>份</a:t>
            </a:r>
            <a:r>
              <a:rPr lang="zh-CN" altLang="zh-CN" sz="1400" kern="1200" dirty="0">
                <a:latin typeface="仿宋_GB2312" charset="-122"/>
                <a:ea typeface="仿宋_GB2312" charset="-122"/>
                <a:cs typeface="+mn-cs"/>
              </a:rPr>
              <a:t>（财务系统导出的经费支出明细清单，打印后，加盖财务公章）；</a:t>
            </a:r>
            <a:endParaRPr lang="zh-CN" altLang="zh-CN" sz="1400" kern="1200" dirty="0">
              <a:latin typeface="仿宋_GB2312" charset="-122"/>
              <a:ea typeface="仿宋_GB2312" charset="-122"/>
              <a:cs typeface="+mn-cs"/>
            </a:endParaRPr>
          </a:p>
          <a:p>
            <a:pPr algn="l" eaLnBrk="1" hangingPunct="1">
              <a:buClrTx/>
              <a:buSzTx/>
              <a:buFontTx/>
            </a:pPr>
            <a:r>
              <a:rPr lang="zh-CN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③</a:t>
            </a:r>
            <a:r>
              <a:rPr lang="zh-CN" altLang="zh-CN" sz="1400" b="1" kern="1200" dirty="0">
                <a:latin typeface="仿宋_GB2312" charset="-122"/>
                <a:ea typeface="仿宋_GB2312" charset="-122"/>
                <a:cs typeface="+mn-cs"/>
              </a:rPr>
              <a:t>项目成果原件</a:t>
            </a:r>
            <a:r>
              <a:rPr lang="en-US" altLang="zh-CN" sz="1400" b="1" kern="1200" dirty="0">
                <a:latin typeface="仿宋_GB2312" charset="-122"/>
                <a:ea typeface="仿宋_GB2312" charset="-122"/>
                <a:cs typeface="+mn-cs"/>
              </a:rPr>
              <a:t>1</a:t>
            </a:r>
            <a:r>
              <a:rPr lang="zh-CN" altLang="en-US" sz="1400" b="1" kern="1200" dirty="0">
                <a:latin typeface="仿宋_GB2312" charset="-122"/>
                <a:ea typeface="仿宋_GB2312" charset="-122"/>
                <a:cs typeface="+mn-cs"/>
              </a:rPr>
              <a:t>套</a:t>
            </a:r>
            <a:r>
              <a:rPr lang="zh-CN" altLang="en-US" sz="1400" kern="1200" dirty="0">
                <a:latin typeface="仿宋_GB2312" charset="-122"/>
                <a:ea typeface="仿宋_GB2312" charset="-122"/>
                <a:cs typeface="+mn-cs"/>
              </a:rPr>
              <a:t>（著作、研究咨询报告）</a:t>
            </a:r>
            <a:r>
              <a:rPr lang="zh-CN" altLang="en-US" sz="1400" b="1" kern="1200" dirty="0">
                <a:latin typeface="仿宋_GB2312" charset="-122"/>
                <a:ea typeface="仿宋_GB2312" charset="-122"/>
                <a:cs typeface="+mn-cs"/>
              </a:rPr>
              <a:t>或项目成果复印件</a:t>
            </a:r>
            <a:r>
              <a:rPr lang="en-US" altLang="zh-CN" sz="1400" b="1" kern="1200" dirty="0">
                <a:latin typeface="仿宋_GB2312" charset="-122"/>
                <a:ea typeface="仿宋_GB2312" charset="-122"/>
                <a:cs typeface="+mn-cs"/>
              </a:rPr>
              <a:t>1</a:t>
            </a:r>
            <a:r>
              <a:rPr lang="zh-CN" altLang="en-US" sz="1400" b="1" kern="1200" dirty="0">
                <a:latin typeface="仿宋_GB2312" charset="-122"/>
                <a:ea typeface="仿宋_GB2312" charset="-122"/>
                <a:cs typeface="+mn-cs"/>
              </a:rPr>
              <a:t>套</a:t>
            </a:r>
            <a:r>
              <a:rPr lang="zh-CN" altLang="en-US" sz="1400" kern="1200" dirty="0">
                <a:latin typeface="仿宋_GB2312" charset="-122"/>
                <a:ea typeface="仿宋_GB2312" charset="-122"/>
                <a:cs typeface="+mn-cs"/>
              </a:rPr>
              <a:t>（论文成果，装订成册，加彩页封面）；</a:t>
            </a:r>
            <a:endParaRPr lang="zh-CN" altLang="zh-CN" sz="1400" kern="1200" dirty="0"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algn="l" eaLnBrk="1" hangingPunct="1">
              <a:buClrTx/>
              <a:buSzTx/>
              <a:buFontTx/>
            </a:pPr>
            <a:r>
              <a:rPr lang="zh-CN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④</a:t>
            </a:r>
            <a:r>
              <a:rPr lang="zh-CN" altLang="zh-CN" sz="1400" b="1" kern="1200" dirty="0">
                <a:latin typeface="仿宋_GB2312" charset="-122"/>
                <a:ea typeface="仿宋_GB2312" charset="-122"/>
                <a:cs typeface="+mn-cs"/>
              </a:rPr>
              <a:t>项目《申请评审书》</a:t>
            </a:r>
            <a:r>
              <a:rPr lang="en-US" altLang="zh-CN" sz="1400" b="1" kern="1200" dirty="0">
                <a:latin typeface="仿宋_GB2312" charset="-122"/>
                <a:ea typeface="仿宋_GB2312" charset="-122"/>
                <a:cs typeface="+mn-cs"/>
              </a:rPr>
              <a:t>1</a:t>
            </a:r>
            <a:r>
              <a:rPr lang="zh-CN" altLang="en-US" sz="1400" b="1" kern="1200" dirty="0">
                <a:latin typeface="仿宋_GB2312" charset="-122"/>
                <a:ea typeface="仿宋_GB2312" charset="-122"/>
                <a:cs typeface="+mn-cs"/>
              </a:rPr>
              <a:t>份（复印件）</a:t>
            </a:r>
            <a:r>
              <a:rPr lang="zh-CN" altLang="en-US" sz="1400" kern="1200" dirty="0">
                <a:latin typeface="仿宋_GB2312" charset="-122"/>
                <a:ea typeface="仿宋_GB2312" charset="-122"/>
                <a:cs typeface="+mn-cs"/>
              </a:rPr>
              <a:t>如无，可以参照立项当年的申请书重新打印后签字；</a:t>
            </a:r>
            <a:endParaRPr lang="zh-CN" altLang="en-US" sz="1400" kern="1200" dirty="0">
              <a:latin typeface="仿宋_GB2312" charset="-122"/>
              <a:ea typeface="仿宋_GB2312" charset="-122"/>
              <a:cs typeface="+mn-cs"/>
            </a:endParaRPr>
          </a:p>
          <a:p>
            <a:pPr algn="l" eaLnBrk="1" hangingPunct="1">
              <a:buClrTx/>
              <a:buSzTx/>
              <a:buFontTx/>
            </a:pPr>
            <a:r>
              <a:rPr lang="zh-CN" altLang="zh-CN" sz="1400" b="1" kern="12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⑤</a:t>
            </a:r>
            <a:r>
              <a:rPr lang="zh-CN" altLang="zh-CN" sz="1400" b="1" kern="1200" dirty="0">
                <a:latin typeface="仿宋_GB2312" charset="-122"/>
                <a:ea typeface="仿宋_GB2312" charset="-122"/>
                <a:cs typeface="+mn-cs"/>
              </a:rPr>
              <a:t>《鉴定意见书（汇总用）》原件</a:t>
            </a:r>
            <a:r>
              <a:rPr lang="en-US" altLang="zh-CN" sz="1400" b="1" kern="1200" dirty="0">
                <a:latin typeface="仿宋_GB2312" charset="-122"/>
                <a:ea typeface="仿宋_GB2312" charset="-122"/>
                <a:cs typeface="+mn-cs"/>
              </a:rPr>
              <a:t>1</a:t>
            </a:r>
            <a:r>
              <a:rPr lang="zh-CN" altLang="en-US" sz="1400" b="1" kern="1200" dirty="0">
                <a:latin typeface="仿宋_GB2312" charset="-122"/>
                <a:ea typeface="仿宋_GB2312" charset="-122"/>
                <a:cs typeface="+mn-cs"/>
              </a:rPr>
              <a:t>份及电子版</a:t>
            </a:r>
            <a:r>
              <a:rPr lang="zh-CN" altLang="en-US" sz="1400" b="1" kern="1200" dirty="0">
                <a:latin typeface="仿宋_GB2312" charset="-122"/>
                <a:ea typeface="仿宋_GB2312" charset="-122"/>
                <a:cs typeface="+mn-cs"/>
                <a:sym typeface="宋体" panose="02010600030101010101" pitchFamily="2" charset="-122"/>
              </a:rPr>
              <a:t>（</a:t>
            </a:r>
            <a:r>
              <a:rPr lang="en-US" altLang="zh-CN" sz="1400" b="1" kern="1200" dirty="0">
                <a:latin typeface="仿宋_GB2312" charset="-122"/>
                <a:ea typeface="仿宋_GB2312" charset="-122"/>
                <a:cs typeface="+mn-cs"/>
                <a:sym typeface="宋体" panose="02010600030101010101" pitchFamily="2" charset="-122"/>
              </a:rPr>
              <a:t>Word</a:t>
            </a:r>
            <a:r>
              <a:rPr lang="zh-CN" altLang="en-US" sz="1400" b="1" kern="1200" dirty="0">
                <a:latin typeface="仿宋_GB2312" charset="-122"/>
                <a:ea typeface="仿宋_GB2312" charset="-122"/>
                <a:cs typeface="+mn-cs"/>
                <a:sym typeface="宋体" panose="02010600030101010101" pitchFamily="2" charset="-122"/>
              </a:rPr>
              <a:t>格式），</a:t>
            </a:r>
            <a:r>
              <a:rPr lang="zh-CN" altLang="zh-CN" sz="1400" b="1" kern="1200" dirty="0">
                <a:latin typeface="仿宋_GB2312" charset="-122"/>
                <a:ea typeface="仿宋_GB2312" charset="-122"/>
                <a:cs typeface="+mn-cs"/>
              </a:rPr>
              <a:t>《鉴定意见书（个人用）》附于其后装订。</a:t>
            </a:r>
            <a:endParaRPr lang="zh-CN" altLang="zh-CN" sz="1400" b="1" kern="1200" dirty="0"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eaLnBrk="1" hangingPunct="1">
              <a:buClrTx/>
              <a:buSzTx/>
              <a:buFontTx/>
            </a:pPr>
            <a:endParaRPr lang="zh-CN" altLang="zh-CN" sz="1400" kern="1200" dirty="0">
              <a:latin typeface="+mn-lt"/>
              <a:ea typeface="+mn-ea"/>
              <a:cs typeface="+mn-cs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26465" y="630555"/>
            <a:ext cx="7245985" cy="95313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2800" kern="1200" cap="none" spc="0" normalizeH="0" baseline="0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教育部人文社会科学研究项目结项流程图</a:t>
            </a:r>
            <a:endParaRPr kumimoji="0" lang="zh-CN" altLang="en-US" sz="2800" kern="1200" cap="none" spc="0" normalizeH="0" baseline="0" noProof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R="0" algn="ctr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2800" kern="1200" cap="none" spc="0" normalizeH="0" baseline="0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（通讯评审结项用）</a:t>
            </a:r>
            <a:endParaRPr kumimoji="0" lang="zh-CN" altLang="en-US" sz="2800" kern="1200" cap="none" spc="0" normalizeH="0" baseline="0" noProof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1" name="文本框 2"/>
          <p:cNvSpPr txBox="1"/>
          <p:nvPr/>
        </p:nvSpPr>
        <p:spPr>
          <a:xfrm>
            <a:off x="2316163" y="2298700"/>
            <a:ext cx="949325" cy="19383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zh-CN" sz="6000" dirty="0">
                <a:latin typeface="Arial" panose="020B0604020202020204" pitchFamily="34" charset="0"/>
              </a:rPr>
              <a:t> </a:t>
            </a:r>
            <a:r>
              <a:rPr lang="zh-CN" altLang="en-US" sz="6000" dirty="0">
                <a:latin typeface="Arial" panose="020B0604020202020204" pitchFamily="34" charset="0"/>
              </a:rPr>
              <a:t>→</a:t>
            </a:r>
            <a:endParaRPr lang="zh-CN" altLang="en-US" sz="6000" dirty="0">
              <a:latin typeface="Arial" panose="020B0604020202020204" pitchFamily="34" charset="0"/>
            </a:endParaRPr>
          </a:p>
        </p:txBody>
      </p:sp>
      <p:sp>
        <p:nvSpPr>
          <p:cNvPr id="4102" name="文本框 3"/>
          <p:cNvSpPr txBox="1"/>
          <p:nvPr/>
        </p:nvSpPr>
        <p:spPr>
          <a:xfrm>
            <a:off x="5778500" y="3222625"/>
            <a:ext cx="869950" cy="10144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zh-CN" altLang="en-US" sz="6000" dirty="0">
                <a:latin typeface="Arial" panose="020B0604020202020204" pitchFamily="34" charset="0"/>
                <a:sym typeface="宋体" panose="02010600030101010101" pitchFamily="2" charset="-122"/>
              </a:rPr>
              <a:t>→</a:t>
            </a:r>
            <a:endParaRPr lang="zh-CN" altLang="en-US" sz="6000" dirty="0">
              <a:latin typeface="Arial" panose="020B0604020202020204" pitchFamily="34" charset="0"/>
              <a:sym typeface="宋体" panose="02010600030101010101" pitchFamily="2" charset="-122"/>
            </a:endParaRPr>
          </a:p>
        </p:txBody>
      </p:sp>
      <p:sp>
        <p:nvSpPr>
          <p:cNvPr id="4103" name="文本框 4"/>
          <p:cNvSpPr txBox="1"/>
          <p:nvPr/>
        </p:nvSpPr>
        <p:spPr>
          <a:xfrm>
            <a:off x="6804660" y="2924810"/>
            <a:ext cx="1623695" cy="224980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p>
            <a:pPr eaLnBrk="1" hangingPunct="1"/>
            <a:r>
              <a:rPr lang="zh-CN" altLang="zh-CN" sz="1400" b="1" dirty="0">
                <a:latin typeface="仿宋" panose="02010609060101010101" pitchFamily="49" charset="-122"/>
                <a:ea typeface="仿宋" panose="02010609060101010101" pitchFamily="49" charset="-122"/>
              </a:rPr>
              <a:t>学校社会科学处</a:t>
            </a:r>
            <a:endParaRPr lang="zh-CN" altLang="zh-CN" sz="14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eaLnBrk="1" hangingPunct="1"/>
            <a:r>
              <a:rPr lang="zh-CN" altLang="zh-CN" sz="1400" dirty="0">
                <a:latin typeface="仿宋" panose="02010609060101010101" pitchFamily="49" charset="-122"/>
                <a:ea typeface="仿宋" panose="02010609060101010101" pitchFamily="49" charset="-122"/>
              </a:rPr>
              <a:t>审核盖章</a:t>
            </a:r>
            <a:endParaRPr lang="zh-CN" altLang="zh-CN" sz="1400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eaLnBrk="1" hangingPunct="1"/>
            <a:endParaRPr lang="zh-CN" altLang="zh-CN" sz="1400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eaLnBrk="1" hangingPunct="1"/>
            <a:r>
              <a:rPr lang="zh-CN" altLang="zh-CN" sz="1400" b="1" dirty="0">
                <a:latin typeface="仿宋" panose="02010609060101010101" pitchFamily="49" charset="-122"/>
                <a:ea typeface="仿宋" panose="02010609060101010101" pitchFamily="49" charset="-122"/>
              </a:rPr>
              <a:t>社会科学处报江苏省教育厅</a:t>
            </a:r>
            <a:r>
              <a:rPr lang="zh-CN" altLang="zh-CN" sz="1400" dirty="0">
                <a:latin typeface="仿宋" panose="02010609060101010101" pitchFamily="49" charset="-122"/>
                <a:ea typeface="仿宋" panose="02010609060101010101" pitchFamily="49" charset="-122"/>
              </a:rPr>
              <a:t>审核盖章</a:t>
            </a:r>
            <a:endParaRPr lang="zh-CN" altLang="zh-CN" sz="1400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eaLnBrk="1" hangingPunct="1"/>
            <a:endParaRPr lang="zh-CN" altLang="zh-CN" sz="14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eaLnBrk="1" hangingPunct="1"/>
            <a:r>
              <a:rPr lang="zh-CN" altLang="zh-CN" sz="1400" b="1" dirty="0">
                <a:latin typeface="仿宋" panose="02010609060101010101" pitchFamily="49" charset="-122"/>
                <a:ea typeface="仿宋" panose="02010609060101010101" pitchFamily="49" charset="-122"/>
              </a:rPr>
              <a:t>教育部社科司</a:t>
            </a:r>
            <a:endParaRPr lang="zh-CN" altLang="zh-CN" sz="14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eaLnBrk="1" hangingPunct="1"/>
            <a:r>
              <a:rPr lang="zh-CN" altLang="zh-CN" sz="1400" dirty="0">
                <a:latin typeface="仿宋" panose="02010609060101010101" pitchFamily="49" charset="-122"/>
                <a:ea typeface="仿宋" panose="02010609060101010101" pitchFamily="49" charset="-122"/>
              </a:rPr>
              <a:t>审核办理结项</a:t>
            </a:r>
            <a:endParaRPr lang="zh-CN" altLang="zh-CN" sz="1400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eaLnBrk="1" hangingPunct="1"/>
            <a:endParaRPr lang="zh-CN" altLang="zh-CN" sz="1400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标题 3073"/>
          <p:cNvSpPr>
            <a:spLocks noGrp="1"/>
          </p:cNvSpPr>
          <p:nvPr>
            <p:ph type="ctrTitle"/>
          </p:nvPr>
        </p:nvSpPr>
        <p:spPr>
          <a:xfrm>
            <a:off x="611188" y="2060575"/>
            <a:ext cx="7678737" cy="3451225"/>
          </a:xfrm>
        </p:spPr>
        <p:txBody>
          <a:bodyPr vert="horz" wrap="square" lIns="91440" tIns="45720" rIns="91440" bIns="45720" anchor="ctr" anchorCtr="0"/>
          <a:p>
            <a:pPr algn="l" eaLnBrk="1" hangingPunct="1">
              <a:buClrTx/>
              <a:buSzTx/>
              <a:buFontTx/>
            </a:pPr>
            <a:r>
              <a:rPr lang="zh-CN" altLang="en-US" sz="2000" kern="1200" dirty="0">
                <a:latin typeface="仿宋_GB2312" charset="-122"/>
                <a:ea typeface="仿宋_GB2312" charset="-122"/>
                <a:cs typeface="+mj-cs"/>
              </a:rPr>
              <a:t>（1）专著类成果已正式出版；</a:t>
            </a:r>
            <a:br>
              <a:rPr lang="zh-CN" altLang="en-US" sz="2000" kern="1200" dirty="0">
                <a:latin typeface="仿宋_GB2312" charset="-122"/>
                <a:ea typeface="仿宋_GB2312" charset="-122"/>
                <a:cs typeface="+mj-cs"/>
              </a:rPr>
            </a:br>
            <a:r>
              <a:rPr lang="zh-CN" altLang="en-US" sz="2000" kern="1200" dirty="0">
                <a:latin typeface="仿宋_GB2312" charset="-122"/>
                <a:ea typeface="仿宋_GB2312" charset="-122"/>
                <a:cs typeface="+mj-cs"/>
              </a:rPr>
              <a:t>（2）在SSCI、A＆HCI等国际索引期刊及CSSCI来源期刊发表论文2篇以上；</a:t>
            </a:r>
            <a:br>
              <a:rPr lang="zh-CN" altLang="en-US" sz="2000" kern="1200" dirty="0">
                <a:latin typeface="仿宋_GB2312" charset="-122"/>
                <a:ea typeface="仿宋_GB2312" charset="-122"/>
                <a:cs typeface="+mj-cs"/>
              </a:rPr>
            </a:br>
            <a:r>
              <a:rPr lang="zh-CN" altLang="en-US" sz="2000" kern="1200" dirty="0">
                <a:latin typeface="仿宋_GB2312" charset="-122"/>
                <a:ea typeface="仿宋_GB2312" charset="-122"/>
                <a:cs typeface="+mj-cs"/>
              </a:rPr>
              <a:t>（3）成果获得国家级、省部级奖励或国家一级行业学会三等奖以上奖励；</a:t>
            </a:r>
            <a:br>
              <a:rPr lang="zh-CN" altLang="en-US" sz="2000" kern="1200" dirty="0">
                <a:latin typeface="仿宋_GB2312" charset="-122"/>
                <a:ea typeface="仿宋_GB2312" charset="-122"/>
                <a:cs typeface="+mj-cs"/>
              </a:rPr>
            </a:br>
            <a:r>
              <a:rPr lang="zh-CN" altLang="en-US" sz="2000" kern="1200" dirty="0">
                <a:latin typeface="仿宋_GB2312" charset="-122"/>
                <a:ea typeface="仿宋_GB2312" charset="-122"/>
                <a:cs typeface="+mj-cs"/>
              </a:rPr>
              <a:t>（4）研究咨询报告提出的理论观点、政策建议等被地（市）级以上党政领导机关或大型企事业单位采纳并取得实际效果；</a:t>
            </a:r>
            <a:br>
              <a:rPr lang="zh-CN" altLang="en-US" sz="2000" kern="1200" dirty="0">
                <a:latin typeface="仿宋_GB2312" charset="-122"/>
                <a:ea typeface="仿宋_GB2312" charset="-122"/>
                <a:cs typeface="+mj-cs"/>
              </a:rPr>
            </a:br>
            <a:r>
              <a:rPr lang="zh-CN" altLang="en-US" sz="2000" kern="1200" dirty="0">
                <a:latin typeface="仿宋_GB2312" charset="-122"/>
                <a:ea typeface="仿宋_GB2312" charset="-122"/>
                <a:cs typeface="+mj-cs"/>
              </a:rPr>
              <a:t>（5）成果涉及党和国家机密不宜公开，而质量和水平已得到有关部门认可。</a:t>
            </a:r>
            <a:endParaRPr lang="zh-CN" altLang="en-US" sz="2000" kern="1200" dirty="0">
              <a:latin typeface="仿宋_GB2312" charset="-122"/>
              <a:ea typeface="仿宋_GB2312" charset="-122"/>
              <a:cs typeface="+mj-cs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26465" y="630555"/>
            <a:ext cx="7245985" cy="119888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2400" kern="1200" cap="none" spc="0" normalizeH="0" baseline="0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教育部项目完成《申请评审书》约定的研究任务，研究成果标注“教育部人文社会科学研究××项目资助”字样，且符合下列情形之一者，可申请免予鉴定：</a:t>
            </a:r>
            <a:endParaRPr kumimoji="0" lang="zh-CN" altLang="en-US" sz="2400" kern="1200" cap="none" spc="0" normalizeH="0" baseline="0" noProof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ZTBhMjI5YTY3ZWM5NGE3MjY3NzFlN2M5MTI1ZmQ5NGYifQ=="/>
  <p:tag name="commondata" val="eyJoZGlkIjoiMjA3MDg3YWI4YjJlYTg5OGM3MDFiMDQ2ZmEzYzY1ODk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1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1039</Words>
  <Application>WPS 演示</Application>
  <PresentationFormat>全屏显示(4:3)</PresentationFormat>
  <Paragraphs>54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</vt:i4>
      </vt:variant>
    </vt:vector>
  </HeadingPairs>
  <TitlesOfParts>
    <vt:vector size="13" baseType="lpstr">
      <vt:lpstr>Arial</vt:lpstr>
      <vt:lpstr>宋体</vt:lpstr>
      <vt:lpstr>Wingdings</vt:lpstr>
      <vt:lpstr>仿宋</vt:lpstr>
      <vt:lpstr>仿宋_GB2312</vt:lpstr>
      <vt:lpstr>微软雅黑</vt:lpstr>
      <vt:lpstr>Arial Unicode MS</vt:lpstr>
      <vt:lpstr>Calibri</vt:lpstr>
      <vt:lpstr>默认设计模板</vt:lpstr>
      <vt:lpstr>1_默认设计模板</vt:lpstr>
      <vt:lpstr>线上提交结项材料  项目负责人登录社科网“项目中后期管理系统”，按系统提示与要求，在线填报相关模板文件，上传成果电子版附件后，可由系统生成终结报告书PDF文件。</vt:lpstr>
      <vt:lpstr>线上提交结项材料  项目负责人登录社科网“项目中后期管理系统”，按系统提示与要求，在线填报相关模板文件，上传成果电子版附件后，可由系统生成终结报告书PDF文件。</vt:lpstr>
      <vt:lpstr>（1）专著类成果已正式出版； （2）在SSCI、A＆HCI等国际索引期刊及CSSCI来源期刊发表论文2篇以上； （3）成果获得国家级、省部级奖励或国家一级行业学会三等奖以上奖励； （4）研究咨询报告提出的理论观点、政策建议等被地（市）级以上党政领导机关或大型企事业单位采纳并取得实际效果； （5）成果涉及党和国家机密不宜公开，而质量和水平已得到有关部门认可。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线上提交结项材料  项目负责人登录社科网“项目中后期管理系统”，按系统提示与要求，在线填报相关模板文件，上传成果电子版附件后，可由系统生成终结报告书PDF文件。（注：中期检查填入的中期成果可自动带入项目成果，无需重复填写，项目负责人可对其指定是否标志性成果和重新排序）</dc:title>
  <dc:creator>lenovo</dc:creator>
  <cp:lastModifiedBy>蘅芜一梦</cp:lastModifiedBy>
  <cp:revision>6</cp:revision>
  <dcterms:created xsi:type="dcterms:W3CDTF">2020-12-03T03:31:00Z</dcterms:created>
  <dcterms:modified xsi:type="dcterms:W3CDTF">2024-09-05T03:03:11Z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2052-12.1.0.18240</vt:lpwstr>
  </property>
  <property fmtid="{D5CDD505-2E9C-101B-9397-08002B2CF9AE}" pid="3" name="ICV">
    <vt:lpwstr>0A3E9EE5E71440C596825DF3822C8299_12</vt:lpwstr>
  </property>
</Properties>
</file>